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8"/>
  </p:handoutMasterIdLst>
  <p:sldIdLst>
    <p:sldId id="285" r:id="rId2"/>
    <p:sldId id="283" r:id="rId3"/>
    <p:sldId id="284" r:id="rId4"/>
    <p:sldId id="286" r:id="rId5"/>
    <p:sldId id="290" r:id="rId6"/>
    <p:sldId id="258" r:id="rId7"/>
    <p:sldId id="333" r:id="rId8"/>
    <p:sldId id="292" r:id="rId9"/>
    <p:sldId id="287" r:id="rId10"/>
    <p:sldId id="288" r:id="rId11"/>
    <p:sldId id="289" r:id="rId12"/>
    <p:sldId id="291" r:id="rId13"/>
    <p:sldId id="256" r:id="rId14"/>
    <p:sldId id="341" r:id="rId15"/>
    <p:sldId id="294" r:id="rId16"/>
    <p:sldId id="297" r:id="rId17"/>
    <p:sldId id="296" r:id="rId18"/>
    <p:sldId id="295" r:id="rId19"/>
    <p:sldId id="293" r:id="rId20"/>
    <p:sldId id="336" r:id="rId21"/>
    <p:sldId id="257" r:id="rId22"/>
    <p:sldId id="299" r:id="rId23"/>
    <p:sldId id="302" r:id="rId24"/>
    <p:sldId id="301" r:id="rId25"/>
    <p:sldId id="300" r:id="rId26"/>
    <p:sldId id="303" r:id="rId27"/>
    <p:sldId id="304" r:id="rId28"/>
    <p:sldId id="305" r:id="rId29"/>
    <p:sldId id="342" r:id="rId30"/>
    <p:sldId id="343" r:id="rId31"/>
    <p:sldId id="306" r:id="rId32"/>
    <p:sldId id="337" r:id="rId33"/>
    <p:sldId id="259" r:id="rId34"/>
    <p:sldId id="307" r:id="rId35"/>
    <p:sldId id="308" r:id="rId36"/>
    <p:sldId id="309" r:id="rId37"/>
    <p:sldId id="310" r:id="rId38"/>
    <p:sldId id="311" r:id="rId39"/>
    <p:sldId id="332" r:id="rId40"/>
    <p:sldId id="338" r:id="rId41"/>
    <p:sldId id="312" r:id="rId42"/>
    <p:sldId id="313" r:id="rId43"/>
    <p:sldId id="317" r:id="rId44"/>
    <p:sldId id="318" r:id="rId45"/>
    <p:sldId id="339" r:id="rId46"/>
    <p:sldId id="314" r:id="rId47"/>
    <p:sldId id="331" r:id="rId48"/>
    <p:sldId id="315" r:id="rId49"/>
    <p:sldId id="316" r:id="rId50"/>
    <p:sldId id="319" r:id="rId51"/>
    <p:sldId id="320" r:id="rId52"/>
    <p:sldId id="321" r:id="rId53"/>
    <p:sldId id="322" r:id="rId54"/>
    <p:sldId id="323" r:id="rId55"/>
    <p:sldId id="324" r:id="rId56"/>
    <p:sldId id="325" r:id="rId57"/>
    <p:sldId id="326" r:id="rId58"/>
    <p:sldId id="260" r:id="rId59"/>
    <p:sldId id="334" r:id="rId60"/>
    <p:sldId id="335" r:id="rId61"/>
    <p:sldId id="340" r:id="rId62"/>
    <p:sldId id="327" r:id="rId63"/>
    <p:sldId id="328" r:id="rId64"/>
    <p:sldId id="344" r:id="rId65"/>
    <p:sldId id="329" r:id="rId66"/>
    <p:sldId id="330" r:id="rId67"/>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3A6AEF3-8B55-4990-9AFE-882EDEA7F220}">
          <p14:sldIdLst>
            <p14:sldId id="285"/>
          </p14:sldIdLst>
        </p14:section>
        <p14:section name="Contextual Clarification" id="{B87DC7DD-9B08-43D1-B96E-B7E5F8B9C9A7}">
          <p14:sldIdLst>
            <p14:sldId id="283"/>
            <p14:sldId id="284"/>
            <p14:sldId id="286"/>
            <p14:sldId id="290"/>
            <p14:sldId id="258"/>
            <p14:sldId id="333"/>
            <p14:sldId id="292"/>
            <p14:sldId id="287"/>
            <p14:sldId id="288"/>
            <p14:sldId id="289"/>
            <p14:sldId id="291"/>
            <p14:sldId id="256"/>
            <p14:sldId id="341"/>
            <p14:sldId id="294"/>
            <p14:sldId id="297"/>
            <p14:sldId id="296"/>
            <p14:sldId id="295"/>
            <p14:sldId id="293"/>
          </p14:sldIdLst>
        </p14:section>
        <p14:section name="NATURE OF OBJECTION" id="{2EC80CC1-52BE-49ED-A8A8-D621F5344C31}">
          <p14:sldIdLst>
            <p14:sldId id="336"/>
            <p14:sldId id="257"/>
            <p14:sldId id="299"/>
            <p14:sldId id="302"/>
            <p14:sldId id="301"/>
            <p14:sldId id="300"/>
            <p14:sldId id="303"/>
            <p14:sldId id="304"/>
            <p14:sldId id="305"/>
            <p14:sldId id="342"/>
            <p14:sldId id="343"/>
            <p14:sldId id="306"/>
          </p14:sldIdLst>
        </p14:section>
        <p14:section name="INVOLUNTARY CONFESSIONS" id="{3BBBECA3-45D9-48E3-B863-025019BA9AE2}">
          <p14:sldIdLst>
            <p14:sldId id="337"/>
            <p14:sldId id="259"/>
            <p14:sldId id="307"/>
            <p14:sldId id="308"/>
            <p14:sldId id="309"/>
            <p14:sldId id="310"/>
            <p14:sldId id="311"/>
            <p14:sldId id="332"/>
          </p14:sldIdLst>
        </p14:section>
        <p14:section name="EFFECT OF DENIAL/ RETRACTION" id="{883AA444-0F1D-4547-BF58-34AED53567C1}">
          <p14:sldIdLst>
            <p14:sldId id="338"/>
            <p14:sldId id="312"/>
            <p14:sldId id="313"/>
            <p14:sldId id="317"/>
            <p14:sldId id="318"/>
          </p14:sldIdLst>
        </p14:section>
        <p14:section name="NATURE OF TRIAL WITHIN TRIAL" id="{93B7A049-57AB-4E0D-8102-3195CE34E3DB}">
          <p14:sldIdLst>
            <p14:sldId id="339"/>
            <p14:sldId id="314"/>
            <p14:sldId id="331"/>
            <p14:sldId id="315"/>
            <p14:sldId id="316"/>
            <p14:sldId id="319"/>
            <p14:sldId id="320"/>
            <p14:sldId id="321"/>
            <p14:sldId id="322"/>
            <p14:sldId id="323"/>
            <p14:sldId id="324"/>
            <p14:sldId id="325"/>
            <p14:sldId id="326"/>
            <p14:sldId id="260"/>
            <p14:sldId id="334"/>
            <p14:sldId id="335"/>
            <p14:sldId id="340"/>
            <p14:sldId id="327"/>
            <p14:sldId id="328"/>
            <p14:sldId id="344"/>
            <p14:sldId id="329"/>
            <p14:sldId id="33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p:cViewPr varScale="1">
        <p:scale>
          <a:sx n="71" d="100"/>
          <a:sy n="71" d="100"/>
        </p:scale>
        <p:origin x="84" y="144"/>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97DD37-EA70-4CAB-93F4-E43779246545}" type="datetimeFigureOut">
              <a:rPr lang="en-US" smtClean="0"/>
              <a:t>5/12/2023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34F8C2-B351-45A6-A8DE-47CD00F359C2}" type="slidenum">
              <a:rPr lang="en-US" smtClean="0"/>
              <a:t>‹#›</a:t>
            </a:fld>
            <a:endParaRPr lang="en-US" dirty="0"/>
          </a:p>
        </p:txBody>
      </p:sp>
    </p:spTree>
    <p:extLst>
      <p:ext uri="{BB962C8B-B14F-4D97-AF65-F5344CB8AC3E}">
        <p14:creationId xmlns:p14="http://schemas.microsoft.com/office/powerpoint/2010/main" val="37089373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a:xfrm>
            <a:off x="5332412" y="5883275"/>
            <a:ext cx="4324044" cy="365125"/>
          </a:xfrm>
        </p:spPr>
        <p:txBody>
          <a:bodyPr/>
          <a:lstStyle/>
          <a:p>
            <a:endParaRPr lang="x-none"/>
          </a:p>
        </p:txBody>
      </p:sp>
      <p:sp>
        <p:nvSpPr>
          <p:cNvPr id="6" name="Slide Number Placeholder 5"/>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3792439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825C0-6827-4644-8301-78C0F93361A6}" type="datetimeFigureOut">
              <a:rPr lang="x-none" smtClean="0"/>
              <a:t>12/05/2023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918648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3585337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1444205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19017811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1218809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2914108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3120355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20630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a:xfrm>
            <a:off x="10951856" y="5867131"/>
            <a:ext cx="551167" cy="365125"/>
          </a:xfrm>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149811565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1825C0-6827-4644-8301-78C0F93361A6}" type="datetimeFigureOut">
              <a:rPr lang="x-none" smtClean="0"/>
              <a:t>12/05/2023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2948616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1825C0-6827-4644-8301-78C0F93361A6}" type="datetimeFigureOut">
              <a:rPr lang="x-none" smtClean="0"/>
              <a:t>12/05/2023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390481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1825C0-6827-4644-8301-78C0F93361A6}" type="datetimeFigureOut">
              <a:rPr lang="x-none" smtClean="0"/>
              <a:t>12/05/2023</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1351971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1825C0-6827-4644-8301-78C0F93361A6}" type="datetimeFigureOut">
              <a:rPr lang="x-none" smtClean="0"/>
              <a:t>12/05/2023</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223597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1825C0-6827-4644-8301-78C0F93361A6}" type="datetimeFigureOut">
              <a:rPr lang="x-none" smtClean="0"/>
              <a:t>12/05/2023</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980000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825C0-6827-4644-8301-78C0F93361A6}" type="datetimeFigureOut">
              <a:rPr lang="x-none" smtClean="0"/>
              <a:t>12/05/2023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2554180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1825C0-6827-4644-8301-78C0F93361A6}" type="datetimeFigureOut">
              <a:rPr lang="x-none" smtClean="0"/>
              <a:t>12/05/2023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5C101F81-E28B-4F38-881A-621634BA22B4}" type="slidenum">
              <a:rPr lang="x-none" smtClean="0"/>
              <a:t>‹#›</a:t>
            </a:fld>
            <a:endParaRPr lang="x-none"/>
          </a:p>
        </p:txBody>
      </p:sp>
    </p:spTree>
    <p:extLst>
      <p:ext uri="{BB962C8B-B14F-4D97-AF65-F5344CB8AC3E}">
        <p14:creationId xmlns:p14="http://schemas.microsoft.com/office/powerpoint/2010/main" val="356252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1825C0-6827-4644-8301-78C0F93361A6}" type="datetimeFigureOut">
              <a:rPr lang="x-none" smtClean="0"/>
              <a:t>12/05/2023</a:t>
            </a:fld>
            <a:endParaRPr lang="x-none"/>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x-none"/>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C101F81-E28B-4F38-881A-621634BA22B4}" type="slidenum">
              <a:rPr lang="x-none" smtClean="0"/>
              <a:t>‹#›</a:t>
            </a:fld>
            <a:endParaRPr lang="x-none"/>
          </a:p>
        </p:txBody>
      </p:sp>
    </p:spTree>
    <p:extLst>
      <p:ext uri="{BB962C8B-B14F-4D97-AF65-F5344CB8AC3E}">
        <p14:creationId xmlns:p14="http://schemas.microsoft.com/office/powerpoint/2010/main" val="2741519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9829" b="89744" l="10000" r="93846">
                        <a14:foregroundMark x1="26923" y1="66239" x2="26923" y2="66239"/>
                        <a14:foregroundMark x1="67692" y1="48718" x2="67692" y2="48718"/>
                        <a14:foregroundMark x1="80769" y1="60256" x2="80769" y2="60256"/>
                        <a14:foregroundMark x1="36923" y1="54701" x2="36923" y2="54701"/>
                        <a14:foregroundMark x1="93846" y1="36325" x2="93846" y2="36325"/>
                      </a14:backgroundRemoval>
                    </a14:imgEffect>
                  </a14:imgLayer>
                </a14:imgProps>
              </a:ext>
              <a:ext uri="{28A0092B-C50C-407E-A947-70E740481C1C}">
                <a14:useLocalDpi xmlns:a14="http://schemas.microsoft.com/office/drawing/2010/main" val="0"/>
              </a:ext>
            </a:extLst>
          </a:blip>
          <a:stretch>
            <a:fillRect/>
          </a:stretch>
        </p:blipFill>
        <p:spPr>
          <a:xfrm>
            <a:off x="10736829" y="4838377"/>
            <a:ext cx="1238250" cy="2228850"/>
          </a:xfrm>
          <a:prstGeom prst="rect">
            <a:avLst/>
          </a:prstGeom>
        </p:spPr>
      </p:pic>
      <p:sp>
        <p:nvSpPr>
          <p:cNvPr id="2" name="Title 1"/>
          <p:cNvSpPr>
            <a:spLocks noGrp="1"/>
          </p:cNvSpPr>
          <p:nvPr>
            <p:ph type="ctrTitle"/>
          </p:nvPr>
        </p:nvSpPr>
        <p:spPr/>
        <p:txBody>
          <a:bodyPr>
            <a:noAutofit/>
          </a:bodyPr>
          <a:lstStyle/>
          <a:p>
            <a:pPr algn="ctr"/>
            <a:r>
              <a:rPr lang="en-US" sz="4800" dirty="0" smtClean="0">
                <a:latin typeface="Candara" panose="020E0502030303020204" pitchFamily="34" charset="0"/>
              </a:rPr>
              <a:t>12-DAY CRIMINAL LITIGATION TRAINING: </a:t>
            </a:r>
            <a:r>
              <a:rPr lang="en-US" sz="4800" b="1" dirty="0" smtClean="0">
                <a:latin typeface="Candara" panose="020E0502030303020204" pitchFamily="34" charset="0"/>
              </a:rPr>
              <a:t>TRIAL WITHIN TRIAL</a:t>
            </a:r>
            <a:endParaRPr lang="en-US" sz="4800" b="1" dirty="0">
              <a:latin typeface="Candara" panose="020E0502030303020204" pitchFamily="34" charset="0"/>
            </a:endParaRPr>
          </a:p>
        </p:txBody>
      </p:sp>
      <p:sp>
        <p:nvSpPr>
          <p:cNvPr id="3" name="Subtitle 2"/>
          <p:cNvSpPr>
            <a:spLocks noGrp="1"/>
          </p:cNvSpPr>
          <p:nvPr>
            <p:ph type="subTitle" idx="1"/>
          </p:nvPr>
        </p:nvSpPr>
        <p:spPr/>
        <p:txBody>
          <a:bodyPr>
            <a:normAutofit fontScale="85000" lnSpcReduction="20000"/>
          </a:bodyPr>
          <a:lstStyle/>
          <a:p>
            <a:r>
              <a:rPr lang="en-US" i="1" dirty="0" smtClean="0">
                <a:latin typeface="Candara" panose="020E0502030303020204" pitchFamily="34" charset="0"/>
              </a:rPr>
              <a:t>Presented By:</a:t>
            </a:r>
          </a:p>
          <a:p>
            <a:r>
              <a:rPr lang="en-US" b="1" dirty="0" smtClean="0">
                <a:latin typeface="Candara" panose="020E0502030303020204" pitchFamily="34" charset="0"/>
              </a:rPr>
              <a:t>Victor U. Opara, SAN</a:t>
            </a:r>
          </a:p>
          <a:p>
            <a:r>
              <a:rPr lang="en-US" dirty="0" smtClean="0">
                <a:latin typeface="Candara" panose="020E0502030303020204" pitchFamily="34" charset="0"/>
              </a:rPr>
              <a:t>(Principal)</a:t>
            </a:r>
          </a:p>
          <a:p>
            <a:r>
              <a:rPr lang="en-US" dirty="0" smtClean="0">
                <a:latin typeface="Candara" panose="020E0502030303020204" pitchFamily="34" charset="0"/>
              </a:rPr>
              <a:t>Victor Opara’s Chambers</a:t>
            </a:r>
          </a:p>
        </p:txBody>
      </p:sp>
    </p:spTree>
    <p:extLst>
      <p:ext uri="{BB962C8B-B14F-4D97-AF65-F5344CB8AC3E}">
        <p14:creationId xmlns:p14="http://schemas.microsoft.com/office/powerpoint/2010/main" val="4737735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Admission v. Confession</a:t>
            </a:r>
            <a:endParaRPr lang="en-US" u="sng" dirty="0"/>
          </a:p>
        </p:txBody>
      </p:sp>
      <p:sp>
        <p:nvSpPr>
          <p:cNvPr id="4" name="Content Placeholder 3"/>
          <p:cNvSpPr>
            <a:spLocks noGrp="1"/>
          </p:cNvSpPr>
          <p:nvPr>
            <p:ph sz="half" idx="1"/>
          </p:nvPr>
        </p:nvSpPr>
        <p:spPr>
          <a:xfrm>
            <a:off x="1484311" y="1739720"/>
            <a:ext cx="4895055" cy="3785317"/>
          </a:xfrm>
        </p:spPr>
        <p:txBody>
          <a:bodyPr>
            <a:normAutofit fontScale="85000" lnSpcReduction="20000"/>
          </a:bodyPr>
          <a:lstStyle/>
          <a:p>
            <a:pPr marL="0" indent="0" algn="ctr">
              <a:buNone/>
            </a:pPr>
            <a:r>
              <a:rPr lang="en-US" dirty="0" smtClean="0"/>
              <a:t>ADMISSION</a:t>
            </a:r>
          </a:p>
          <a:p>
            <a:pPr algn="just"/>
            <a:r>
              <a:rPr lang="en-US" dirty="0" smtClean="0"/>
              <a:t>Admissions are </a:t>
            </a:r>
            <a:r>
              <a:rPr lang="en-US" dirty="0"/>
              <a:t>a feature of civil </a:t>
            </a:r>
            <a:r>
              <a:rPr lang="en-US" dirty="0" smtClean="0"/>
              <a:t>proceedings: </a:t>
            </a:r>
            <a:r>
              <a:rPr lang="en-US" dirty="0"/>
              <a:t>In the realm and theatre of civil proceedings, an agent can admit liability on behalf of his principal</a:t>
            </a:r>
            <a:endParaRPr lang="en-US" dirty="0" smtClean="0"/>
          </a:p>
          <a:p>
            <a:pPr algn="just"/>
            <a:r>
              <a:rPr lang="en-US" dirty="0"/>
              <a:t>A</a:t>
            </a:r>
            <a:r>
              <a:rPr lang="en-US" dirty="0" smtClean="0"/>
              <a:t>dmission </a:t>
            </a:r>
            <a:r>
              <a:rPr lang="en-US" dirty="0"/>
              <a:t>alone does not amount to a </a:t>
            </a:r>
            <a:r>
              <a:rPr lang="en-US" dirty="0" smtClean="0"/>
              <a:t>confession</a:t>
            </a:r>
          </a:p>
          <a:p>
            <a:pPr algn="just"/>
            <a:endParaRPr lang="en-US" dirty="0"/>
          </a:p>
        </p:txBody>
      </p:sp>
      <p:sp>
        <p:nvSpPr>
          <p:cNvPr id="5" name="Content Placeholder 4"/>
          <p:cNvSpPr>
            <a:spLocks noGrp="1"/>
          </p:cNvSpPr>
          <p:nvPr>
            <p:ph sz="half" idx="2"/>
          </p:nvPr>
        </p:nvSpPr>
        <p:spPr/>
        <p:txBody>
          <a:bodyPr>
            <a:normAutofit fontScale="85000" lnSpcReduction="20000"/>
          </a:bodyPr>
          <a:lstStyle/>
          <a:p>
            <a:pPr marL="0" indent="0" algn="ctr">
              <a:buNone/>
            </a:pPr>
            <a:r>
              <a:rPr lang="en-US" dirty="0" smtClean="0"/>
              <a:t>CONFESSION</a:t>
            </a:r>
          </a:p>
          <a:p>
            <a:pPr algn="just"/>
            <a:r>
              <a:rPr lang="en-US" dirty="0" smtClean="0"/>
              <a:t>Confessions are </a:t>
            </a:r>
            <a:r>
              <a:rPr lang="en-US" dirty="0"/>
              <a:t>a feature of </a:t>
            </a:r>
            <a:r>
              <a:rPr lang="en-US" dirty="0" smtClean="0"/>
              <a:t>criminal proceedings: </a:t>
            </a:r>
            <a:r>
              <a:rPr lang="en-US" dirty="0"/>
              <a:t>vicarious admission is alien to criminal jurisprudence in Nigeria</a:t>
            </a:r>
            <a:endParaRPr lang="en-US" dirty="0" smtClean="0"/>
          </a:p>
          <a:p>
            <a:pPr algn="just"/>
            <a:r>
              <a:rPr lang="en-US" dirty="0"/>
              <a:t>Every confession is a form of </a:t>
            </a:r>
            <a:r>
              <a:rPr lang="en-US" dirty="0" smtClean="0"/>
              <a:t>admission: </a:t>
            </a:r>
            <a:r>
              <a:rPr lang="en-US" dirty="0"/>
              <a:t>an admission can only metamorphose to a confession when there is an undeniable and unambiguous inference made by the accused person that he or she committed the alleged offence. </a:t>
            </a:r>
          </a:p>
          <a:p>
            <a:pPr marL="0" indent="0" algn="just">
              <a:buNone/>
            </a:pPr>
            <a:r>
              <a:rPr lang="en-US" b="1" dirty="0"/>
              <a:t>Section 28 of the Evidence Act 2011 –</a:t>
            </a:r>
          </a:p>
          <a:p>
            <a:pPr marL="0" indent="0" algn="just">
              <a:buNone/>
            </a:pPr>
            <a:r>
              <a:rPr lang="en-US" b="1" dirty="0"/>
              <a:t>“</a:t>
            </a:r>
            <a:r>
              <a:rPr lang="en-US" dirty="0"/>
              <a:t>An admission made at any time by a person charged with a crime, stating or suggesting the inference that he committed that offence</a:t>
            </a:r>
            <a:r>
              <a:rPr lang="en-US" b="1" dirty="0"/>
              <a:t>”. </a:t>
            </a:r>
          </a:p>
          <a:p>
            <a:pPr algn="just"/>
            <a:endParaRPr lang="en-US" dirty="0"/>
          </a:p>
          <a:p>
            <a:endParaRPr lang="en-US" dirty="0"/>
          </a:p>
        </p:txBody>
      </p:sp>
    </p:spTree>
    <p:extLst>
      <p:ext uri="{BB962C8B-B14F-4D97-AF65-F5344CB8AC3E}">
        <p14:creationId xmlns:p14="http://schemas.microsoft.com/office/powerpoint/2010/main" val="1054007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Who Makes And Takes A Confession</a:t>
            </a:r>
            <a:r>
              <a:rPr lang="en-US" dirty="0" smtClean="0"/>
              <a:t>?</a:t>
            </a:r>
            <a:endParaRPr lang="en-US" dirty="0"/>
          </a:p>
        </p:txBody>
      </p:sp>
      <p:sp>
        <p:nvSpPr>
          <p:cNvPr id="3" name="Content Placeholder 2"/>
          <p:cNvSpPr>
            <a:spLocks noGrp="1"/>
          </p:cNvSpPr>
          <p:nvPr>
            <p:ph idx="1"/>
          </p:nvPr>
        </p:nvSpPr>
        <p:spPr/>
        <p:txBody>
          <a:bodyPr/>
          <a:lstStyle/>
          <a:p>
            <a:pPr algn="just"/>
            <a:r>
              <a:rPr lang="en-US" dirty="0" smtClean="0"/>
              <a:t>A confessional statement is made freely and voluntarily by the suspect/accused person.</a:t>
            </a:r>
          </a:p>
          <a:p>
            <a:pPr algn="just"/>
            <a:r>
              <a:rPr lang="en-US" dirty="0" smtClean="0"/>
              <a:t>The </a:t>
            </a:r>
            <a:r>
              <a:rPr lang="en-US" dirty="0"/>
              <a:t>Police (or any other investigating authority) is saddled with the responsibility of questioning and taking statements as to the commission of an </a:t>
            </a:r>
            <a:r>
              <a:rPr lang="en-US" dirty="0" smtClean="0"/>
              <a:t>offence</a:t>
            </a:r>
            <a:r>
              <a:rPr lang="en-US" dirty="0"/>
              <a:t> </a:t>
            </a:r>
            <a:r>
              <a:rPr lang="en-US" dirty="0" smtClean="0"/>
              <a:t>–</a:t>
            </a:r>
            <a:r>
              <a:rPr lang="en-US" dirty="0"/>
              <a:t> </a:t>
            </a:r>
            <a:r>
              <a:rPr lang="en-US" b="1" dirty="0"/>
              <a:t>Section 15 (4) </a:t>
            </a:r>
            <a:r>
              <a:rPr lang="en-US" b="1" dirty="0" smtClean="0"/>
              <a:t>of </a:t>
            </a:r>
            <a:r>
              <a:rPr lang="en-US" b="1" dirty="0"/>
              <a:t>the Administration of Criminal Justice Act, </a:t>
            </a:r>
            <a:r>
              <a:rPr lang="en-US" b="1" dirty="0" smtClean="0"/>
              <a:t>2015; </a:t>
            </a:r>
            <a:r>
              <a:rPr lang="en-US" b="1" dirty="0"/>
              <a:t>Section </a:t>
            </a:r>
            <a:r>
              <a:rPr lang="en-US" b="1" dirty="0" smtClean="0"/>
              <a:t>9(3) of </a:t>
            </a:r>
            <a:r>
              <a:rPr lang="en-US" b="1" dirty="0"/>
              <a:t>Administration of Criminal Justice (Repeal and Re-enactment) Law 2011 (as amended</a:t>
            </a:r>
            <a:r>
              <a:rPr lang="en-US" dirty="0"/>
              <a:t>) </a:t>
            </a:r>
            <a:endParaRPr lang="en-US" dirty="0" smtClean="0"/>
          </a:p>
        </p:txBody>
      </p:sp>
    </p:spTree>
    <p:extLst>
      <p:ext uri="{BB962C8B-B14F-4D97-AF65-F5344CB8AC3E}">
        <p14:creationId xmlns:p14="http://schemas.microsoft.com/office/powerpoint/2010/main" val="362513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4914" y="32905"/>
            <a:ext cx="10018713" cy="1752599"/>
          </a:xfrm>
        </p:spPr>
        <p:txBody>
          <a:bodyPr>
            <a:normAutofit/>
          </a:bodyPr>
          <a:lstStyle/>
          <a:p>
            <a:pPr algn="ctr"/>
            <a:r>
              <a:rPr lang="en-US" sz="3200" u="sng" dirty="0" smtClean="0"/>
              <a:t>Duty Of Investigating Officer In Taking Confessional Statement</a:t>
            </a:r>
            <a:endParaRPr lang="en-US" sz="3200" u="sng" dirty="0"/>
          </a:p>
        </p:txBody>
      </p:sp>
      <p:sp>
        <p:nvSpPr>
          <p:cNvPr id="3" name="Content Placeholder 2"/>
          <p:cNvSpPr>
            <a:spLocks noGrp="1"/>
          </p:cNvSpPr>
          <p:nvPr>
            <p:ph idx="1"/>
          </p:nvPr>
        </p:nvSpPr>
        <p:spPr>
          <a:xfrm>
            <a:off x="1468192" y="1596979"/>
            <a:ext cx="10462953" cy="4629955"/>
          </a:xfrm>
        </p:spPr>
        <p:txBody>
          <a:bodyPr>
            <a:normAutofit fontScale="85000" lnSpcReduction="10000"/>
          </a:bodyPr>
          <a:lstStyle/>
          <a:p>
            <a:pPr lvl="0" algn="just"/>
            <a:r>
              <a:rPr lang="en-US" dirty="0"/>
              <a:t>Inform the individual that the statements he shall make are in the capacity of a suspect</a:t>
            </a:r>
            <a:r>
              <a:rPr lang="en-US" dirty="0" smtClean="0"/>
              <a:t>.</a:t>
            </a:r>
            <a:endParaRPr lang="en-US" dirty="0"/>
          </a:p>
          <a:p>
            <a:pPr lvl="0" algn="just"/>
            <a:r>
              <a:rPr lang="en-US" dirty="0"/>
              <a:t>The statement must be made voluntarily by the suspect. That is, the suspect must be the one </a:t>
            </a:r>
            <a:r>
              <a:rPr lang="en-US" dirty="0" smtClean="0"/>
              <a:t>to </a:t>
            </a:r>
            <a:r>
              <a:rPr lang="en-US" dirty="0"/>
              <a:t>elect to make the statement and not forced by the investigating authority</a:t>
            </a:r>
            <a:r>
              <a:rPr lang="en-US" dirty="0" smtClean="0"/>
              <a:t>.</a:t>
            </a:r>
            <a:endParaRPr lang="en-US" dirty="0"/>
          </a:p>
          <a:p>
            <a:pPr lvl="0" algn="just"/>
            <a:r>
              <a:rPr lang="en-US" dirty="0" smtClean="0"/>
              <a:t>Whether </a:t>
            </a:r>
            <a:r>
              <a:rPr lang="en-US" dirty="0"/>
              <a:t>oral or written, the statement must be recorded electronically on a retrievable video compact disc or such other audio visual device. </a:t>
            </a:r>
          </a:p>
          <a:p>
            <a:pPr lvl="0" algn="just"/>
            <a:r>
              <a:rPr lang="en-US" dirty="0"/>
              <a:t>To further prove the voluntariness of the statement made by the suspect, the laws provide that the statement may be recorded in writing in the presence of a legal practitioner or other representative acceptable to the suspect who shall endorse such statement as appropriate.</a:t>
            </a:r>
          </a:p>
          <a:p>
            <a:pPr marL="0" indent="0" algn="just">
              <a:buNone/>
            </a:pPr>
            <a:r>
              <a:rPr lang="en-US" b="1" dirty="0" smtClean="0"/>
              <a:t>Section </a:t>
            </a:r>
            <a:r>
              <a:rPr lang="en-US" b="1" dirty="0"/>
              <a:t>15 (4) and (</a:t>
            </a:r>
            <a:r>
              <a:rPr lang="en-US" b="1" dirty="0" smtClean="0"/>
              <a:t>5) and </a:t>
            </a:r>
            <a:r>
              <a:rPr lang="en-US" b="1" dirty="0"/>
              <a:t>17 of the Administration of Criminal Justice Act, 2015</a:t>
            </a:r>
            <a:r>
              <a:rPr lang="en-US" dirty="0"/>
              <a:t> </a:t>
            </a:r>
          </a:p>
          <a:p>
            <a:pPr marL="0" indent="0" algn="just">
              <a:buNone/>
            </a:pPr>
            <a:r>
              <a:rPr lang="en-US" b="1" dirty="0"/>
              <a:t>Section </a:t>
            </a:r>
            <a:r>
              <a:rPr lang="en-US" b="1" dirty="0" smtClean="0"/>
              <a:t>3(2) and 9 </a:t>
            </a:r>
            <a:r>
              <a:rPr lang="en-US" b="1" dirty="0"/>
              <a:t>of Administration of Criminal Justice (Repeal and Re-enactment) </a:t>
            </a:r>
            <a:r>
              <a:rPr lang="en-US" b="1" dirty="0" smtClean="0"/>
              <a:t>Law of Lagos State </a:t>
            </a:r>
            <a:r>
              <a:rPr lang="en-US" b="1" dirty="0"/>
              <a:t>2011 (as amended</a:t>
            </a:r>
            <a:r>
              <a:rPr lang="en-US" dirty="0"/>
              <a:t>) </a:t>
            </a:r>
          </a:p>
          <a:p>
            <a:pPr marL="0" indent="0">
              <a:buNone/>
            </a:pPr>
            <a:endParaRPr lang="en-US" sz="1800" dirty="0"/>
          </a:p>
        </p:txBody>
      </p:sp>
    </p:spTree>
    <p:extLst>
      <p:ext uri="{BB962C8B-B14F-4D97-AF65-F5344CB8AC3E}">
        <p14:creationId xmlns:p14="http://schemas.microsoft.com/office/powerpoint/2010/main" val="1182540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a:t>Is Endorsement Of A Confessional Statement By A Senior Police Officer Mandatory?</a:t>
            </a:r>
          </a:p>
        </p:txBody>
      </p:sp>
      <p:sp>
        <p:nvSpPr>
          <p:cNvPr id="5" name="Content Placeholder 4"/>
          <p:cNvSpPr>
            <a:spLocks noGrp="1"/>
          </p:cNvSpPr>
          <p:nvPr>
            <p:ph idx="1"/>
          </p:nvPr>
        </p:nvSpPr>
        <p:spPr/>
        <p:txBody>
          <a:bodyPr/>
          <a:lstStyle/>
          <a:p>
            <a:pPr marL="0" indent="0" algn="just">
              <a:buNone/>
            </a:pPr>
            <a:r>
              <a:rPr lang="en-US" dirty="0" smtClean="0"/>
              <a:t>It </a:t>
            </a:r>
            <a:r>
              <a:rPr lang="en-US" dirty="0"/>
              <a:t>is not the law that non-endorsement of a confessional statement by a superior police officer renders the statement inadmissible. The practice only makes proving voluntariness easier if the statement is so </a:t>
            </a:r>
            <a:r>
              <a:rPr lang="en-US" dirty="0" smtClean="0"/>
              <a:t>endorsed – </a:t>
            </a:r>
            <a:r>
              <a:rPr lang="en-US" b="1" dirty="0"/>
              <a:t>Tope v State </a:t>
            </a:r>
            <a:r>
              <a:rPr lang="en-US" dirty="0"/>
              <a:t>(2020) All FWLR (Pt. 1037) 421 at 433 paras. B - C</a:t>
            </a:r>
          </a:p>
          <a:p>
            <a:pPr marL="0" indent="0">
              <a:buNone/>
            </a:pPr>
            <a:endParaRPr lang="en-US" dirty="0" smtClean="0"/>
          </a:p>
        </p:txBody>
      </p:sp>
    </p:spTree>
    <p:extLst>
      <p:ext uri="{BB962C8B-B14F-4D97-AF65-F5344CB8AC3E}">
        <p14:creationId xmlns:p14="http://schemas.microsoft.com/office/powerpoint/2010/main" val="1339655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smtClean="0"/>
              <a:t>Entitlement to Copies of Proofs of Evidence</a:t>
            </a:r>
            <a:endParaRPr lang="en-US" sz="3200" u="sng"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Supreme Court has settled it that in line with the accused’s constitutional right to adequate time and facilities for the preparation of his defence, the accused is entitled to copies of his statement, statements of other witnesses of the prosecution and documents that form part of the proofs of evidence. </a:t>
            </a:r>
          </a:p>
          <a:p>
            <a:pPr marL="0" indent="0" algn="ctr">
              <a:buNone/>
            </a:pPr>
            <a:r>
              <a:rPr lang="en-US" dirty="0" smtClean="0"/>
              <a:t>–	</a:t>
            </a:r>
            <a:r>
              <a:rPr lang="en-US" b="1" dirty="0" smtClean="0"/>
              <a:t>Okoye v COP </a:t>
            </a:r>
            <a:r>
              <a:rPr lang="en-US" dirty="0" smtClean="0"/>
              <a:t>(2015) All FWLR (Pt. 799) 1101 at 1126 - 1127</a:t>
            </a:r>
          </a:p>
          <a:p>
            <a:pPr marL="0" indent="0" algn="ctr">
              <a:buNone/>
            </a:pPr>
            <a:r>
              <a:rPr lang="en-US" dirty="0" smtClean="0"/>
              <a:t>– 	</a:t>
            </a:r>
            <a:r>
              <a:rPr lang="en-US" b="1" dirty="0" smtClean="0"/>
              <a:t>Section 36(6)(b) of the Constitution of the Federal Republic of Nigeria 1999 (as amended)</a:t>
            </a:r>
          </a:p>
          <a:p>
            <a:pPr marL="0" indent="0">
              <a:buNone/>
            </a:pPr>
            <a:endParaRPr lang="en-US" dirty="0" smtClean="0"/>
          </a:p>
        </p:txBody>
      </p:sp>
    </p:spTree>
    <p:extLst>
      <p:ext uri="{BB962C8B-B14F-4D97-AF65-F5344CB8AC3E}">
        <p14:creationId xmlns:p14="http://schemas.microsoft.com/office/powerpoint/2010/main" val="131990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Who Tenders Confession As Evidence</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t>The accused is not saddled with the duty of proving his guilt or innocence thus the prosecution bears the burden of tendering any confessional statement made by the </a:t>
            </a:r>
            <a:r>
              <a:rPr lang="en-US" dirty="0" smtClean="0"/>
              <a:t>accused </a:t>
            </a:r>
          </a:p>
          <a:p>
            <a:pPr marL="0" indent="0" algn="just">
              <a:buNone/>
            </a:pPr>
            <a:r>
              <a:rPr lang="en-US" dirty="0"/>
              <a:t>	</a:t>
            </a:r>
            <a:r>
              <a:rPr lang="en-US" dirty="0" smtClean="0"/>
              <a:t>– </a:t>
            </a:r>
            <a:r>
              <a:rPr lang="en-US" b="1" dirty="0" smtClean="0"/>
              <a:t>Emedo </a:t>
            </a:r>
            <a:r>
              <a:rPr lang="en-US" b="1" dirty="0"/>
              <a:t>v The State </a:t>
            </a:r>
            <a:r>
              <a:rPr lang="en-US" dirty="0"/>
              <a:t>(2000) FWLR (Pt. 130) </a:t>
            </a:r>
            <a:r>
              <a:rPr lang="en-US" dirty="0" smtClean="0"/>
              <a:t>1654</a:t>
            </a:r>
          </a:p>
          <a:p>
            <a:pPr marL="0" indent="0" algn="just">
              <a:buNone/>
            </a:pPr>
            <a:r>
              <a:rPr lang="en-US" dirty="0"/>
              <a:t>Confessional statements are usually tendered through the investigating officer. </a:t>
            </a:r>
          </a:p>
          <a:p>
            <a:pPr marL="0" indent="0" algn="just">
              <a:buNone/>
            </a:pPr>
            <a:r>
              <a:rPr lang="en-US" dirty="0"/>
              <a:t>The position of the law is clear that it is not only the investigating officer that can tender the confessional statement of an accused person. The confessional statement can be tendered by any other witness of the </a:t>
            </a:r>
            <a:r>
              <a:rPr lang="en-US" dirty="0" smtClean="0"/>
              <a:t>prosecution </a:t>
            </a:r>
          </a:p>
          <a:p>
            <a:pPr marL="0" indent="0" algn="just">
              <a:buNone/>
            </a:pPr>
            <a:r>
              <a:rPr lang="en-US" dirty="0"/>
              <a:t>	</a:t>
            </a:r>
            <a:r>
              <a:rPr lang="en-US" dirty="0" smtClean="0"/>
              <a:t>– </a:t>
            </a:r>
            <a:r>
              <a:rPr lang="en-US" b="1" dirty="0" smtClean="0"/>
              <a:t>Sanmi </a:t>
            </a:r>
            <a:r>
              <a:rPr lang="en-US" b="1" dirty="0"/>
              <a:t>v State</a:t>
            </a:r>
            <a:r>
              <a:rPr lang="en-US" dirty="0"/>
              <a:t>, (2020) All FWLR (Pt. 1030) </a:t>
            </a:r>
            <a:r>
              <a:rPr lang="en-US" dirty="0" smtClean="0"/>
              <a:t>175</a:t>
            </a:r>
          </a:p>
          <a:p>
            <a:pPr marL="0" indent="0" algn="just">
              <a:buNone/>
            </a:pPr>
            <a:endParaRPr lang="en-US" dirty="0"/>
          </a:p>
          <a:p>
            <a:pPr marL="0" indent="0">
              <a:buNone/>
            </a:pPr>
            <a:endParaRPr lang="en-US" dirty="0"/>
          </a:p>
        </p:txBody>
      </p:sp>
    </p:spTree>
    <p:extLst>
      <p:ext uri="{BB962C8B-B14F-4D97-AF65-F5344CB8AC3E}">
        <p14:creationId xmlns:p14="http://schemas.microsoft.com/office/powerpoint/2010/main" val="631736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2491" y="0"/>
            <a:ext cx="10018713" cy="1752599"/>
          </a:xfrm>
        </p:spPr>
        <p:txBody>
          <a:bodyPr/>
          <a:lstStyle/>
          <a:p>
            <a:pPr algn="ctr"/>
            <a:r>
              <a:rPr lang="en-US" u="sng" dirty="0" smtClean="0"/>
              <a:t>Laying Proper Foundation When Tendering Confessional Statement</a:t>
            </a:r>
            <a:endParaRPr lang="en-US" dirty="0"/>
          </a:p>
        </p:txBody>
      </p:sp>
      <p:sp>
        <p:nvSpPr>
          <p:cNvPr id="3" name="Content Placeholder 2"/>
          <p:cNvSpPr>
            <a:spLocks noGrp="1"/>
          </p:cNvSpPr>
          <p:nvPr>
            <p:ph idx="1"/>
          </p:nvPr>
        </p:nvSpPr>
        <p:spPr>
          <a:xfrm>
            <a:off x="1458552" y="2150773"/>
            <a:ext cx="10018713" cy="5151549"/>
          </a:xfrm>
        </p:spPr>
        <p:txBody>
          <a:bodyPr>
            <a:normAutofit fontScale="85000" lnSpcReduction="10000"/>
          </a:bodyPr>
          <a:lstStyle/>
          <a:p>
            <a:pPr marL="0" indent="0" algn="just">
              <a:buNone/>
            </a:pPr>
            <a:r>
              <a:rPr lang="en-US" dirty="0"/>
              <a:t>The prosecution must therefore lay proper foundation through the investigating officer to tender the confessional statement in evidence as failure to do so may result in the defence raising an objection to its admissibility. </a:t>
            </a:r>
          </a:p>
          <a:p>
            <a:pPr marL="0" indent="0" algn="just">
              <a:buNone/>
            </a:pPr>
            <a:r>
              <a:rPr lang="en-US" dirty="0" smtClean="0"/>
              <a:t>For the </a:t>
            </a:r>
            <a:r>
              <a:rPr lang="en-US" dirty="0"/>
              <a:t>statement to be successfully tendered by another person other than the investigating officer, proper foundation must be laid by the prosecution must lay proper foundation explaining the absence of the investigating officer in court (such as, retirement form service, special assignment outside Nigeria, etc</a:t>
            </a:r>
            <a:r>
              <a:rPr lang="en-US" dirty="0" smtClean="0"/>
              <a:t>.) </a:t>
            </a:r>
          </a:p>
          <a:p>
            <a:pPr marL="0" indent="0" algn="just">
              <a:buNone/>
            </a:pPr>
            <a:r>
              <a:rPr lang="en-US" dirty="0" smtClean="0"/>
              <a:t>In </a:t>
            </a:r>
            <a:r>
              <a:rPr lang="en-US" b="1" dirty="0" smtClean="0"/>
              <a:t>Lawrence </a:t>
            </a:r>
            <a:r>
              <a:rPr lang="en-US" b="1" dirty="0"/>
              <a:t>Oguno v State </a:t>
            </a:r>
            <a:r>
              <a:rPr lang="en-US" dirty="0"/>
              <a:t>(2013) 15 NWLR (pt. 1376) </a:t>
            </a:r>
            <a:r>
              <a:rPr lang="en-US" dirty="0" smtClean="0"/>
              <a:t>1, the Supreme Court </a:t>
            </a:r>
            <a:r>
              <a:rPr lang="en-US" b="1" dirty="0" smtClean="0"/>
              <a:t>per Muntaka-Coomassie JSC </a:t>
            </a:r>
            <a:r>
              <a:rPr lang="en-US" dirty="0" smtClean="0"/>
              <a:t>held inter alia thus –</a:t>
            </a:r>
          </a:p>
          <a:p>
            <a:pPr marL="0" indent="0" algn="ctr">
              <a:buNone/>
            </a:pPr>
            <a:r>
              <a:rPr lang="en-US" b="1" i="1" dirty="0" smtClean="0"/>
              <a:t>“In my view, the submission of the learned counsel to the appellant is a complete misconception of the facts of this case. In the first place, Exhibit “4” was tendered without any objection from the defence and secondly, it is clear from the record that PW4 is a member of the team of policemen headed by Inspector Danladi Daniel who investigated this case and he was part of the team that took the statement of the appellants”</a:t>
            </a:r>
          </a:p>
          <a:p>
            <a:pPr marL="0" indent="0" algn="just">
              <a:buNone/>
            </a:pPr>
            <a:r>
              <a:rPr lang="en-US" dirty="0" smtClean="0"/>
              <a:t>It is on the strength of the </a:t>
            </a:r>
            <a:r>
              <a:rPr lang="en-US" i="1" dirty="0" smtClean="0"/>
              <a:t>ratio decidendi </a:t>
            </a:r>
            <a:r>
              <a:rPr lang="en-US" dirty="0" smtClean="0"/>
              <a:t>above that the confessional statement in issue was deemed by the apex Court to have been properly tendered.</a:t>
            </a:r>
            <a:endParaRPr lang="en-US" dirty="0"/>
          </a:p>
          <a:p>
            <a:pPr marL="0" indent="0">
              <a:buNone/>
            </a:pPr>
            <a:endParaRPr lang="en-US" dirty="0"/>
          </a:p>
          <a:p>
            <a:pPr marL="0" indent="0" algn="just">
              <a:buNone/>
            </a:pPr>
            <a:endParaRPr lang="en-US" dirty="0"/>
          </a:p>
          <a:p>
            <a:pPr marL="0" indent="0">
              <a:buNone/>
            </a:pPr>
            <a:endParaRPr lang="en-US" dirty="0"/>
          </a:p>
        </p:txBody>
      </p:sp>
    </p:spTree>
    <p:extLst>
      <p:ext uri="{BB962C8B-B14F-4D97-AF65-F5344CB8AC3E}">
        <p14:creationId xmlns:p14="http://schemas.microsoft.com/office/powerpoint/2010/main" val="2224044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When And How To Tender Confession?</a:t>
            </a:r>
            <a:endParaRPr lang="en-US" u="sng"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A confessional statement is usually tendered during trial when the prosecution opens its case. </a:t>
            </a:r>
            <a:endParaRPr lang="en-US" dirty="0" smtClean="0"/>
          </a:p>
          <a:p>
            <a:pPr marL="0" indent="0" algn="just">
              <a:buNone/>
            </a:pPr>
            <a:r>
              <a:rPr lang="en-US" dirty="0" smtClean="0"/>
              <a:t>The </a:t>
            </a:r>
            <a:r>
              <a:rPr lang="en-US" dirty="0"/>
              <a:t>prosecution must </a:t>
            </a:r>
            <a:r>
              <a:rPr lang="en-US" dirty="0" smtClean="0"/>
              <a:t>lay </a:t>
            </a:r>
            <a:r>
              <a:rPr lang="en-US" dirty="0"/>
              <a:t>proper foundation through the investigating officer to tender the confessional statement in evidence as failure to do so may result in the defence raising an objection to its admissibility. </a:t>
            </a:r>
            <a:endParaRPr lang="en-US" dirty="0" smtClean="0"/>
          </a:p>
          <a:p>
            <a:pPr marL="0" indent="0" algn="just">
              <a:buNone/>
            </a:pPr>
            <a:r>
              <a:rPr lang="en-US" dirty="0" smtClean="0"/>
              <a:t>It </a:t>
            </a:r>
            <a:r>
              <a:rPr lang="en-US" dirty="0"/>
              <a:t>is also required to tender along with the interpreted version, the original statement in its original translation where an interpreter is used in taking down a statement.</a:t>
            </a:r>
          </a:p>
          <a:p>
            <a:pPr marL="0" indent="0" algn="just">
              <a:buNone/>
            </a:pPr>
            <a:r>
              <a:rPr lang="en-US" b="1" dirty="0" smtClean="0"/>
              <a:t>-	Section </a:t>
            </a:r>
            <a:r>
              <a:rPr lang="en-US" b="1" dirty="0"/>
              <a:t>17 (3) (4) and (5) of the ACJA</a:t>
            </a:r>
          </a:p>
          <a:p>
            <a:pPr marL="0" indent="0">
              <a:buNone/>
            </a:pPr>
            <a:endParaRPr lang="en-US" dirty="0"/>
          </a:p>
        </p:txBody>
      </p:sp>
    </p:spTree>
    <p:extLst>
      <p:ext uri="{BB962C8B-B14F-4D97-AF65-F5344CB8AC3E}">
        <p14:creationId xmlns:p14="http://schemas.microsoft.com/office/powerpoint/2010/main" val="2710577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Presumption Of Voluntariness</a:t>
            </a:r>
            <a:endParaRPr lang="en-US" u="sng"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dirty="0"/>
              <a:t>Where the prosecution tenders a confessional statement in evidence, the prosecution asserts that the contents of the statement was obtained voluntarily. </a:t>
            </a:r>
            <a:endParaRPr lang="en-US" dirty="0" smtClean="0"/>
          </a:p>
          <a:p>
            <a:pPr marL="0" indent="0" algn="just">
              <a:buNone/>
            </a:pPr>
            <a:r>
              <a:rPr lang="en-US" dirty="0" smtClean="0"/>
              <a:t>The </a:t>
            </a:r>
            <a:r>
              <a:rPr lang="en-US" dirty="0"/>
              <a:t>voluntariness of a confessional statement is not a presumption of law and the onus of establishing the voluntariness lies on the </a:t>
            </a:r>
            <a:r>
              <a:rPr lang="en-US" dirty="0" smtClean="0"/>
              <a:t>prosecution – </a:t>
            </a:r>
            <a:r>
              <a:rPr lang="en-US" b="1" dirty="0" smtClean="0"/>
              <a:t>Effiong </a:t>
            </a:r>
            <a:r>
              <a:rPr lang="en-US" b="1" dirty="0"/>
              <a:t>v State </a:t>
            </a:r>
            <a:r>
              <a:rPr lang="en-US" dirty="0"/>
              <a:t>(1998) 8 NWLR (Pt. 562) </a:t>
            </a:r>
            <a:r>
              <a:rPr lang="en-US" dirty="0" smtClean="0"/>
              <a:t>362</a:t>
            </a:r>
          </a:p>
          <a:p>
            <a:pPr marL="0" indent="0" algn="just">
              <a:buNone/>
            </a:pPr>
            <a:r>
              <a:rPr lang="en-US" dirty="0"/>
              <a:t>In discharging the burden of proof of voluntariness, the prosecution must prove beyond reasonable </a:t>
            </a:r>
            <a:r>
              <a:rPr lang="en-US" dirty="0" smtClean="0"/>
              <a:t>doubt – </a:t>
            </a:r>
            <a:r>
              <a:rPr lang="en-US" b="1" dirty="0" smtClean="0"/>
              <a:t>Section </a:t>
            </a:r>
            <a:r>
              <a:rPr lang="en-US" b="1" dirty="0"/>
              <a:t>29 (2) (b) of the Evidence Act </a:t>
            </a:r>
            <a:r>
              <a:rPr lang="en-US" b="1" dirty="0" smtClean="0"/>
              <a:t>2011</a:t>
            </a:r>
          </a:p>
          <a:p>
            <a:pPr marL="0" indent="0" algn="just">
              <a:buNone/>
            </a:pPr>
            <a:r>
              <a:rPr lang="en-US" dirty="0" smtClean="0"/>
              <a:t>The </a:t>
            </a:r>
            <a:r>
              <a:rPr lang="en-US" dirty="0"/>
              <a:t>Court may </a:t>
            </a:r>
            <a:r>
              <a:rPr lang="en-US" i="1" dirty="0"/>
              <a:t>suo motu</a:t>
            </a:r>
            <a:r>
              <a:rPr lang="en-US" dirty="0"/>
              <a:t> require the prosecution, as a condition of allowing it to </a:t>
            </a:r>
            <a:r>
              <a:rPr lang="en-US" dirty="0" smtClean="0"/>
              <a:t>tender a confessional statement, </a:t>
            </a:r>
            <a:r>
              <a:rPr lang="en-US" dirty="0"/>
              <a:t>to prove that the confession was obtained voluntarily and in accordance with the provisions of the </a:t>
            </a:r>
            <a:r>
              <a:rPr lang="en-US" dirty="0" smtClean="0"/>
              <a:t>law –</a:t>
            </a:r>
          </a:p>
          <a:p>
            <a:pPr marL="0" indent="0" algn="just">
              <a:buNone/>
            </a:pPr>
            <a:r>
              <a:rPr lang="en-US" b="1" dirty="0" smtClean="0"/>
              <a:t>Section 29 (3) of the Evidence Act</a:t>
            </a:r>
          </a:p>
          <a:p>
            <a:pPr marL="0" indent="0">
              <a:buNone/>
            </a:pPr>
            <a:endParaRPr lang="en-US" dirty="0"/>
          </a:p>
          <a:p>
            <a:endParaRPr lang="en-US" dirty="0"/>
          </a:p>
        </p:txBody>
      </p:sp>
    </p:spTree>
    <p:extLst>
      <p:ext uri="{BB962C8B-B14F-4D97-AF65-F5344CB8AC3E}">
        <p14:creationId xmlns:p14="http://schemas.microsoft.com/office/powerpoint/2010/main" val="2871736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Who Can A Confessional Statement Be Tendered Against? </a:t>
            </a:r>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t>Confessional statements can only incriminate and be tendered against the maker of the statement. </a:t>
            </a:r>
            <a:r>
              <a:rPr lang="en-US" dirty="0" smtClean="0"/>
              <a:t>Where there are co-accused persons. The confession can only incriminate the co-accused person where he adopts said statement by words or conduct </a:t>
            </a:r>
          </a:p>
          <a:p>
            <a:pPr marL="0" indent="0" algn="just">
              <a:buNone/>
            </a:pPr>
            <a:r>
              <a:rPr lang="en-US" dirty="0"/>
              <a:t>	</a:t>
            </a:r>
            <a:r>
              <a:rPr lang="en-US" dirty="0" smtClean="0"/>
              <a:t>– </a:t>
            </a:r>
            <a:r>
              <a:rPr lang="en-US" b="1" dirty="0" smtClean="0"/>
              <a:t>State v Bukhara </a:t>
            </a:r>
            <a:r>
              <a:rPr lang="en-US" dirty="0" smtClean="0"/>
              <a:t>(</a:t>
            </a:r>
            <a:r>
              <a:rPr lang="en-US" dirty="0"/>
              <a:t>2020) All FWLR (Pt. 1031) 408 </a:t>
            </a:r>
          </a:p>
          <a:p>
            <a:pPr marL="0" indent="0" algn="just">
              <a:buNone/>
            </a:pPr>
            <a:r>
              <a:rPr lang="en-US" dirty="0"/>
              <a:t>Where more persons than one are charged jointly with an offence and a confession made by one of such persons in the presence of one or more of the </a:t>
            </a:r>
            <a:r>
              <a:rPr lang="en-US" dirty="0" smtClean="0"/>
              <a:t>other persons </a:t>
            </a:r>
            <a:r>
              <a:rPr lang="en-US" dirty="0"/>
              <a:t>so charged is given in evidence, the court shall not take such statement into consideration as against any of such other persons in whose presence it was made unless he adopted the said statement by words or </a:t>
            </a:r>
            <a:r>
              <a:rPr lang="en-US" dirty="0" smtClean="0"/>
              <a:t>conduct. </a:t>
            </a:r>
          </a:p>
          <a:p>
            <a:pPr marL="0" indent="0" algn="just">
              <a:buNone/>
            </a:pPr>
            <a:r>
              <a:rPr lang="en-US" dirty="0"/>
              <a:t>	</a:t>
            </a:r>
            <a:r>
              <a:rPr lang="en-US" dirty="0" smtClean="0"/>
              <a:t>– </a:t>
            </a:r>
            <a:r>
              <a:rPr lang="en-US" b="1" dirty="0" smtClean="0"/>
              <a:t>Section </a:t>
            </a:r>
            <a:r>
              <a:rPr lang="en-US" b="1" dirty="0"/>
              <a:t>29 (4) of the Evidence </a:t>
            </a:r>
            <a:r>
              <a:rPr lang="en-US" b="1" dirty="0" smtClean="0"/>
              <a:t>Act</a:t>
            </a:r>
            <a:endParaRPr lang="en-US" b="1" dirty="0"/>
          </a:p>
        </p:txBody>
      </p:sp>
    </p:spTree>
    <p:extLst>
      <p:ext uri="{BB962C8B-B14F-4D97-AF65-F5344CB8AC3E}">
        <p14:creationId xmlns:p14="http://schemas.microsoft.com/office/powerpoint/2010/main" val="1684925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Candara" panose="020E0502030303020204" pitchFamily="34" charset="0"/>
              </a:rPr>
              <a:t>CONTEXTUAL CLARIFICATION</a:t>
            </a:r>
            <a:r>
              <a:rPr lang="en-US" dirty="0" smtClean="0"/>
              <a:t> </a:t>
            </a:r>
            <a:endParaRPr lang="en-US" dirty="0"/>
          </a:p>
        </p:txBody>
      </p:sp>
      <p:sp>
        <p:nvSpPr>
          <p:cNvPr id="6" name="Subtitle 5"/>
          <p:cNvSpPr>
            <a:spLocks noGrp="1"/>
          </p:cNvSpPr>
          <p:nvPr>
            <p:ph type="subTitle" idx="1"/>
          </p:nvPr>
        </p:nvSpPr>
        <p:spPr/>
        <p:txBody>
          <a:bodyPr/>
          <a:lstStyle/>
          <a:p>
            <a:pPr algn="l"/>
            <a:r>
              <a:rPr lang="en-US" dirty="0" smtClean="0"/>
              <a:t>			Defining Recurring Terms</a:t>
            </a:r>
            <a:endParaRPr lang="en-US" dirty="0"/>
          </a:p>
        </p:txBody>
      </p:sp>
    </p:spTree>
    <p:extLst>
      <p:ext uri="{BB962C8B-B14F-4D97-AF65-F5344CB8AC3E}">
        <p14:creationId xmlns:p14="http://schemas.microsoft.com/office/powerpoint/2010/main" val="31929920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Nature of Objection</a:t>
            </a:r>
            <a:endParaRPr lang="en-US" dirty="0"/>
          </a:p>
        </p:txBody>
      </p:sp>
    </p:spTree>
    <p:extLst>
      <p:ext uri="{BB962C8B-B14F-4D97-AF65-F5344CB8AC3E}">
        <p14:creationId xmlns:p14="http://schemas.microsoft.com/office/powerpoint/2010/main" val="615996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Response </a:t>
            </a:r>
            <a:r>
              <a:rPr lang="en-US" u="sng" dirty="0" smtClean="0"/>
              <a:t>of Defense To The Tendering Of Confessional Statements </a:t>
            </a:r>
            <a:endParaRPr lang="en-US" u="sng" dirty="0"/>
          </a:p>
        </p:txBody>
      </p:sp>
      <p:sp>
        <p:nvSpPr>
          <p:cNvPr id="3" name="Content Placeholder 2">
            <a:extLst>
              <a:ext uri="{FF2B5EF4-FFF2-40B4-BE49-F238E27FC236}">
                <a16:creationId xmlns:a16="http://schemas.microsoft.com/office/drawing/2014/main" xmlns="" id="{5F9E474F-FF3A-DBC3-8B1C-0A7B0927584A}"/>
              </a:ext>
            </a:extLst>
          </p:cNvPr>
          <p:cNvSpPr>
            <a:spLocks noGrp="1"/>
          </p:cNvSpPr>
          <p:nvPr>
            <p:ph idx="1"/>
          </p:nvPr>
        </p:nvSpPr>
        <p:spPr/>
        <p:txBody>
          <a:bodyPr>
            <a:normAutofit/>
          </a:bodyPr>
          <a:lstStyle/>
          <a:p>
            <a:pPr algn="just"/>
            <a:r>
              <a:rPr lang="en-US" dirty="0"/>
              <a:t>Raising no objection </a:t>
            </a:r>
          </a:p>
          <a:p>
            <a:pPr algn="just"/>
            <a:r>
              <a:rPr lang="en-US" dirty="0"/>
              <a:t>Denying making the Statement by stating that the statement was not signed by the accused, incorrectly recorded or was never made at all by the accused. </a:t>
            </a:r>
          </a:p>
          <a:p>
            <a:pPr algn="just"/>
            <a:r>
              <a:rPr lang="en-US" dirty="0"/>
              <a:t>Raising an objection that the statement was made under oppression; alleging a form of threat of violence, torture, or inhumane/degrading treatment. </a:t>
            </a:r>
          </a:p>
          <a:p>
            <a:endParaRPr lang="x-none" dirty="0"/>
          </a:p>
        </p:txBody>
      </p:sp>
    </p:spTree>
    <p:extLst>
      <p:ext uri="{BB962C8B-B14F-4D97-AF65-F5344CB8AC3E}">
        <p14:creationId xmlns:p14="http://schemas.microsoft.com/office/powerpoint/2010/main" val="3499505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No Objection </a:t>
            </a:r>
            <a:endParaRPr lang="en-US" u="sng" dirty="0"/>
          </a:p>
        </p:txBody>
      </p:sp>
      <p:sp>
        <p:nvSpPr>
          <p:cNvPr id="3" name="Content Placeholder 2"/>
          <p:cNvSpPr>
            <a:spLocks noGrp="1"/>
          </p:cNvSpPr>
          <p:nvPr>
            <p:ph idx="1"/>
          </p:nvPr>
        </p:nvSpPr>
        <p:spPr/>
        <p:txBody>
          <a:bodyPr/>
          <a:lstStyle/>
          <a:p>
            <a:pPr marL="0" indent="0" algn="just">
              <a:buNone/>
            </a:pPr>
            <a:r>
              <a:rPr lang="en-US" dirty="0" smtClean="0"/>
              <a:t>Where the defence raises no objection to the tendering of the confessional statement, the Court </a:t>
            </a:r>
            <a:r>
              <a:rPr lang="en-US" dirty="0"/>
              <a:t>will admit the statement in evidence and mark same as an Exhibit</a:t>
            </a:r>
            <a:r>
              <a:rPr lang="en-US" dirty="0" smtClean="0"/>
              <a:t>.</a:t>
            </a:r>
          </a:p>
          <a:p>
            <a:pPr marL="0" indent="0" algn="just">
              <a:buNone/>
            </a:pPr>
            <a:endParaRPr lang="en-US" dirty="0"/>
          </a:p>
        </p:txBody>
      </p:sp>
    </p:spTree>
    <p:extLst>
      <p:ext uri="{BB962C8B-B14F-4D97-AF65-F5344CB8AC3E}">
        <p14:creationId xmlns:p14="http://schemas.microsoft.com/office/powerpoint/2010/main" val="3316668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Denying Making The Statement </a:t>
            </a:r>
            <a:endParaRPr lang="en-US" u="sng"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dirty="0" smtClean="0"/>
              <a:t>The defence may, in response to the tendering of the confessional statement by the prosecution, deny making </a:t>
            </a:r>
            <a:r>
              <a:rPr lang="en-US" dirty="0"/>
              <a:t>the </a:t>
            </a:r>
            <a:r>
              <a:rPr lang="en-US" dirty="0" smtClean="0"/>
              <a:t>statement </a:t>
            </a:r>
            <a:r>
              <a:rPr lang="en-US" dirty="0"/>
              <a:t>by </a:t>
            </a:r>
            <a:r>
              <a:rPr lang="en-US" dirty="0" smtClean="0"/>
              <a:t>stating </a:t>
            </a:r>
            <a:r>
              <a:rPr lang="en-US" dirty="0"/>
              <a:t>that the statement was </a:t>
            </a:r>
            <a:r>
              <a:rPr lang="en-US" dirty="0" smtClean="0"/>
              <a:t>not:</a:t>
            </a:r>
          </a:p>
          <a:p>
            <a:pPr marL="514350" lvl="0" indent="-514350">
              <a:spcBef>
                <a:spcPts val="0"/>
              </a:spcBef>
              <a:buFont typeface="+mj-lt"/>
              <a:buAutoNum type="arabicPeriod"/>
            </a:pPr>
            <a:r>
              <a:rPr lang="en-US" i="1" dirty="0" smtClean="0"/>
              <a:t>signed </a:t>
            </a:r>
            <a:r>
              <a:rPr lang="en-US" i="1" dirty="0"/>
              <a:t>by the accused, </a:t>
            </a:r>
            <a:endParaRPr lang="en-US" i="1" dirty="0" smtClean="0"/>
          </a:p>
          <a:p>
            <a:pPr marL="514350" lvl="0" indent="-514350">
              <a:spcBef>
                <a:spcPts val="0"/>
              </a:spcBef>
              <a:buFont typeface="+mj-lt"/>
              <a:buAutoNum type="arabicPeriod"/>
            </a:pPr>
            <a:r>
              <a:rPr lang="en-US" i="1" dirty="0" smtClean="0"/>
              <a:t>incorrectly recorded, </a:t>
            </a:r>
            <a:r>
              <a:rPr lang="en-US" i="1" dirty="0"/>
              <a:t>or </a:t>
            </a:r>
            <a:endParaRPr lang="en-US" i="1" dirty="0" smtClean="0"/>
          </a:p>
          <a:p>
            <a:pPr marL="514350" lvl="0" indent="-514350">
              <a:spcBef>
                <a:spcPts val="0"/>
              </a:spcBef>
              <a:buFont typeface="+mj-lt"/>
              <a:buAutoNum type="arabicPeriod"/>
            </a:pPr>
            <a:r>
              <a:rPr lang="en-US" i="1" dirty="0" smtClean="0"/>
              <a:t>was </a:t>
            </a:r>
            <a:r>
              <a:rPr lang="en-US" i="1" dirty="0"/>
              <a:t>never made at all by the accused. </a:t>
            </a:r>
            <a:endParaRPr lang="en-US" i="1" dirty="0" smtClean="0"/>
          </a:p>
          <a:p>
            <a:pPr marL="0" lvl="0" indent="0">
              <a:buNone/>
            </a:pPr>
            <a:r>
              <a:rPr lang="en-US" dirty="0" smtClean="0"/>
              <a:t>Such </a:t>
            </a:r>
            <a:r>
              <a:rPr lang="en-US" dirty="0"/>
              <a:t>denial amounts to a mere retraction and therefore cannot affect the admissibility of the statement. The Court will admit a retracted confessional statement in evidence but the probative value attached to it may be </a:t>
            </a:r>
            <a:r>
              <a:rPr lang="en-US" dirty="0" smtClean="0"/>
              <a:t>affected </a:t>
            </a:r>
          </a:p>
          <a:p>
            <a:pPr marL="0" lvl="0" indent="0">
              <a:buNone/>
            </a:pPr>
            <a:r>
              <a:rPr lang="en-US" dirty="0"/>
              <a:t>	</a:t>
            </a:r>
            <a:r>
              <a:rPr lang="en-US" dirty="0" smtClean="0"/>
              <a:t>– </a:t>
            </a:r>
            <a:r>
              <a:rPr lang="en-US" b="1" dirty="0" smtClean="0"/>
              <a:t>Ikpasa </a:t>
            </a:r>
            <a:r>
              <a:rPr lang="en-US" b="1" dirty="0"/>
              <a:t>v AG Bendel </a:t>
            </a:r>
            <a:r>
              <a:rPr lang="en-US" b="1" dirty="0" smtClean="0"/>
              <a:t>State </a:t>
            </a:r>
            <a:r>
              <a:rPr lang="en-US" dirty="0"/>
              <a:t>(1981) LCN/2078 (SC)</a:t>
            </a:r>
          </a:p>
        </p:txBody>
      </p:sp>
    </p:spTree>
    <p:extLst>
      <p:ext uri="{BB962C8B-B14F-4D97-AF65-F5344CB8AC3E}">
        <p14:creationId xmlns:p14="http://schemas.microsoft.com/office/powerpoint/2010/main" val="3300148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Objection on Ground of Oppression</a:t>
            </a:r>
            <a:endParaRPr lang="en-US" u="sng"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defence may raise an </a:t>
            </a:r>
            <a:r>
              <a:rPr lang="en-US" dirty="0"/>
              <a:t>objection </a:t>
            </a:r>
            <a:r>
              <a:rPr lang="en-US" dirty="0" smtClean="0"/>
              <a:t>on the ground that the </a:t>
            </a:r>
            <a:r>
              <a:rPr lang="en-US" dirty="0"/>
              <a:t>statement was made under </a:t>
            </a:r>
            <a:r>
              <a:rPr lang="en-US" dirty="0" smtClean="0"/>
              <a:t>oppression. Oppression may come in the </a:t>
            </a:r>
            <a:r>
              <a:rPr lang="en-US" dirty="0"/>
              <a:t>form of threat of violence, torture, or inhumane/degrading </a:t>
            </a:r>
            <a:r>
              <a:rPr lang="en-US" dirty="0" smtClean="0"/>
              <a:t>treatment – </a:t>
            </a:r>
            <a:r>
              <a:rPr lang="en-US" b="1" dirty="0" smtClean="0"/>
              <a:t>Section 29(5) of the Evidence Act</a:t>
            </a:r>
          </a:p>
          <a:p>
            <a:pPr marL="0" indent="0">
              <a:buNone/>
            </a:pPr>
            <a:r>
              <a:rPr lang="en-US" dirty="0" smtClean="0"/>
              <a:t>An </a:t>
            </a:r>
            <a:r>
              <a:rPr lang="en-US" dirty="0"/>
              <a:t>allegation of oppression will cause the Court to proceed into a trial within a trial to determine if it was made voluntarily or not and the Prosecution will have the burden of proving voluntariness beyond reasonable doubt. </a:t>
            </a:r>
          </a:p>
        </p:txBody>
      </p:sp>
    </p:spTree>
    <p:extLst>
      <p:ext uri="{BB962C8B-B14F-4D97-AF65-F5344CB8AC3E}">
        <p14:creationId xmlns:p14="http://schemas.microsoft.com/office/powerpoint/2010/main" val="3661677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Who Can Object To a Confessional Statement?</a:t>
            </a:r>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The Court of Appeal in </a:t>
            </a:r>
            <a:r>
              <a:rPr lang="en-US" b="1" dirty="0" smtClean="0"/>
              <a:t>Babalola Borishade v FRN (2012) 18 NWLR (Pt. 1332) 347 CA </a:t>
            </a:r>
            <a:r>
              <a:rPr lang="en-US" dirty="0" smtClean="0"/>
              <a:t>held that an accused person who was referred to in the extrajudicial statement made by a co-accused has the right to object to the admissibility of the statement.</a:t>
            </a:r>
          </a:p>
          <a:p>
            <a:pPr marL="0" indent="0" algn="just">
              <a:buNone/>
            </a:pPr>
            <a:r>
              <a:rPr lang="en-US" dirty="0" smtClean="0"/>
              <a:t>However, the Supreme Court has settled that only the </a:t>
            </a:r>
            <a:r>
              <a:rPr lang="en-US" dirty="0"/>
              <a:t>maker of a confessional statement or his Counsel can raise objection to its </a:t>
            </a:r>
            <a:r>
              <a:rPr lang="en-US" dirty="0" smtClean="0"/>
              <a:t>voluntariness, </a:t>
            </a:r>
            <a:r>
              <a:rPr lang="en-US" dirty="0"/>
              <a:t>not co-accused persons or their </a:t>
            </a:r>
            <a:r>
              <a:rPr lang="en-US" dirty="0" smtClean="0"/>
              <a:t>counsel.</a:t>
            </a:r>
            <a:endParaRPr lang="en-US" dirty="0"/>
          </a:p>
          <a:p>
            <a:pPr marL="0" indent="0">
              <a:buNone/>
            </a:pPr>
            <a:r>
              <a:rPr lang="en-US" b="1" dirty="0" smtClean="0"/>
              <a:t>	-</a:t>
            </a:r>
            <a:r>
              <a:rPr lang="en-US" b="1" dirty="0"/>
              <a:t> </a:t>
            </a:r>
            <a:r>
              <a:rPr lang="en-US" b="1" dirty="0" smtClean="0"/>
              <a:t>FRN </a:t>
            </a:r>
            <a:r>
              <a:rPr lang="en-US" b="1" dirty="0"/>
              <a:t>v </a:t>
            </a:r>
            <a:r>
              <a:rPr lang="en-US" b="1" dirty="0" smtClean="0"/>
              <a:t>Babalola Borishade</a:t>
            </a:r>
            <a:r>
              <a:rPr lang="en-US" dirty="0" smtClean="0"/>
              <a:t> (2015</a:t>
            </a:r>
            <a:r>
              <a:rPr lang="en-US" dirty="0"/>
              <a:t>) All FWLR (Pt. 785) 227</a:t>
            </a:r>
          </a:p>
          <a:p>
            <a:endParaRPr lang="en-US" dirty="0"/>
          </a:p>
        </p:txBody>
      </p:sp>
    </p:spTree>
    <p:extLst>
      <p:ext uri="{BB962C8B-B14F-4D97-AF65-F5344CB8AC3E}">
        <p14:creationId xmlns:p14="http://schemas.microsoft.com/office/powerpoint/2010/main" val="1906487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a:t>Proper Time to Object to Voluntariness of Confessional Statement</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It is pertinent to raise the issue of involuntariness at the point where the confessional statement is sought to be tendered. </a:t>
            </a:r>
          </a:p>
          <a:p>
            <a:pPr marL="0" indent="0">
              <a:buNone/>
            </a:pPr>
            <a:r>
              <a:rPr lang="en-US" dirty="0" smtClean="0"/>
              <a:t>The time to object to the voluntariness of confessional statement is when it is sought to be tendered and not after it has been admitted in evidence – </a:t>
            </a:r>
            <a:r>
              <a:rPr lang="en-US" b="1" dirty="0" smtClean="0"/>
              <a:t>State v Buhari</a:t>
            </a:r>
            <a:r>
              <a:rPr lang="en-US" dirty="0" smtClean="0"/>
              <a:t> (2020) All FWLR (Pt. 1031) 408 at 454 para. C; </a:t>
            </a:r>
            <a:r>
              <a:rPr lang="en-US" b="1" dirty="0" smtClean="0"/>
              <a:t>Ikemson v State</a:t>
            </a:r>
            <a:r>
              <a:rPr lang="en-US" dirty="0" smtClean="0"/>
              <a:t> (1989) 3 NWLR (Pt. 110) 455</a:t>
            </a:r>
          </a:p>
          <a:p>
            <a:pPr marL="0" indent="0">
              <a:buNone/>
            </a:pPr>
            <a:r>
              <a:rPr lang="en-US" dirty="0" smtClean="0"/>
              <a:t>The accused cannot raise objection to the voluntariness of confessional statement </a:t>
            </a:r>
            <a:r>
              <a:rPr lang="en-US" u="sng" dirty="0" smtClean="0"/>
              <a:t>during his defence</a:t>
            </a:r>
            <a:r>
              <a:rPr lang="en-US" dirty="0"/>
              <a:t>. </a:t>
            </a:r>
            <a:endParaRPr lang="en-US" dirty="0" smtClean="0"/>
          </a:p>
          <a:p>
            <a:pPr marL="0" indent="0">
              <a:buNone/>
            </a:pPr>
            <a:r>
              <a:rPr lang="en-US" dirty="0" smtClean="0"/>
              <a:t>Challenge </a:t>
            </a:r>
            <a:r>
              <a:rPr lang="en-US" dirty="0"/>
              <a:t>as to the voluntariness of the statement must be raised at the tendering of the said statement, not after it has been admitted and forms part of the evidence before the </a:t>
            </a:r>
            <a:r>
              <a:rPr lang="en-US" dirty="0" smtClean="0"/>
              <a:t>court – </a:t>
            </a:r>
            <a:r>
              <a:rPr lang="en-US" b="1" dirty="0" smtClean="0"/>
              <a:t>Obinah </a:t>
            </a:r>
            <a:r>
              <a:rPr lang="en-US" b="1" dirty="0"/>
              <a:t>John v </a:t>
            </a:r>
            <a:r>
              <a:rPr lang="en-US" b="1" dirty="0" smtClean="0"/>
              <a:t>State</a:t>
            </a:r>
            <a:r>
              <a:rPr lang="en-US" dirty="0" smtClean="0"/>
              <a:t> </a:t>
            </a:r>
            <a:r>
              <a:rPr lang="en-US" dirty="0"/>
              <a:t>(2013) LPELR – 22197 (CA</a:t>
            </a:r>
            <a:r>
              <a:rPr lang="en-US" dirty="0" smtClean="0"/>
              <a:t>)</a:t>
            </a:r>
          </a:p>
          <a:p>
            <a:pPr marL="0" indent="0">
              <a:buNone/>
            </a:pPr>
            <a:r>
              <a:rPr lang="en-US" dirty="0" smtClean="0"/>
              <a:t>Similarly, </a:t>
            </a:r>
            <a:r>
              <a:rPr lang="en-US" dirty="0"/>
              <a:t>no objection to the admissibility of a confessional statement for reason of its involuntariness </a:t>
            </a:r>
            <a:r>
              <a:rPr lang="en-US" dirty="0" smtClean="0"/>
              <a:t>can </a:t>
            </a:r>
            <a:r>
              <a:rPr lang="en-US" dirty="0"/>
              <a:t>be raised </a:t>
            </a:r>
            <a:r>
              <a:rPr lang="en-US" u="sng" dirty="0"/>
              <a:t>at the address stage</a:t>
            </a:r>
            <a:r>
              <a:rPr lang="en-US" dirty="0"/>
              <a:t>.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373182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Failure To Raise Objection</a:t>
            </a:r>
            <a:endParaRPr lang="en-US" u="sng" dirty="0"/>
          </a:p>
        </p:txBody>
      </p:sp>
      <p:sp>
        <p:nvSpPr>
          <p:cNvPr id="3" name="Content Placeholder 2"/>
          <p:cNvSpPr>
            <a:spLocks noGrp="1"/>
          </p:cNvSpPr>
          <p:nvPr>
            <p:ph idx="1"/>
          </p:nvPr>
        </p:nvSpPr>
        <p:spPr/>
        <p:txBody>
          <a:bodyPr>
            <a:normAutofit/>
          </a:bodyPr>
          <a:lstStyle/>
          <a:p>
            <a:pPr marL="0" indent="0">
              <a:buNone/>
            </a:pPr>
            <a:r>
              <a:rPr lang="en-US" dirty="0"/>
              <a:t>The law presumes that the accused person admits the truth and voluntariness of a confessional statement made by him when he raises no objection when it was about to be tendered by the prosecution. </a:t>
            </a:r>
          </a:p>
          <a:p>
            <a:pPr marL="0" indent="0">
              <a:buNone/>
            </a:pPr>
            <a:r>
              <a:rPr lang="en-US" dirty="0"/>
              <a:t>In </a:t>
            </a:r>
            <a:r>
              <a:rPr lang="en-US" b="1" dirty="0"/>
              <a:t>Iorapuu v </a:t>
            </a:r>
            <a:r>
              <a:rPr lang="en-US" b="1" dirty="0" smtClean="0"/>
              <a:t>State </a:t>
            </a:r>
            <a:r>
              <a:rPr lang="en-US" dirty="0" smtClean="0"/>
              <a:t>(</a:t>
            </a:r>
            <a:r>
              <a:rPr lang="en-US" dirty="0"/>
              <a:t>2020) All FWLR (Pt. 1055) </a:t>
            </a:r>
            <a:r>
              <a:rPr lang="en-US" dirty="0" smtClean="0"/>
              <a:t>418 </a:t>
            </a:r>
            <a:r>
              <a:rPr lang="en-US" dirty="0"/>
              <a:t>at 443 – 444 paras. F – </a:t>
            </a:r>
            <a:r>
              <a:rPr lang="en-US" dirty="0" smtClean="0"/>
              <a:t>D, </a:t>
            </a:r>
            <a:r>
              <a:rPr lang="en-US" dirty="0"/>
              <a:t>the Supreme Court held thus –</a:t>
            </a:r>
          </a:p>
          <a:p>
            <a:pPr marL="0" indent="0">
              <a:buNone/>
            </a:pPr>
            <a:r>
              <a:rPr lang="en-US" b="1" i="1" dirty="0"/>
              <a:t>“If an accused does not object when his confessional statement is being tendered, the only conclusion is that it was made voluntarily.”</a:t>
            </a:r>
            <a:endParaRPr lang="en-US" dirty="0"/>
          </a:p>
          <a:p>
            <a:pPr marL="0" indent="0">
              <a:buNone/>
            </a:pPr>
            <a:endParaRPr lang="en-US" dirty="0"/>
          </a:p>
        </p:txBody>
      </p:sp>
    </p:spTree>
    <p:extLst>
      <p:ext uri="{BB962C8B-B14F-4D97-AF65-F5344CB8AC3E}">
        <p14:creationId xmlns:p14="http://schemas.microsoft.com/office/powerpoint/2010/main" val="3216549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How To Raise Objection</a:t>
            </a:r>
            <a:endParaRPr lang="en-US" u="sng"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Objection must be categorical and specific in tenor.</a:t>
            </a:r>
          </a:p>
          <a:p>
            <a:pPr marL="0" indent="0" algn="just">
              <a:buNone/>
            </a:pPr>
            <a:r>
              <a:rPr lang="en-US" b="1" dirty="0"/>
              <a:t>Lt. Commander Steve Obisi v Chief of Army Staff</a:t>
            </a:r>
            <a:r>
              <a:rPr lang="en-US" dirty="0"/>
              <a:t> (2004) All FWLR (Pt. 215) </a:t>
            </a:r>
            <a:r>
              <a:rPr lang="en-US" dirty="0" smtClean="0"/>
              <a:t>193 –</a:t>
            </a:r>
          </a:p>
          <a:p>
            <a:pPr marL="0" indent="0" algn="just">
              <a:buNone/>
            </a:pPr>
            <a:r>
              <a:rPr lang="en-US" b="1" i="1" dirty="0" smtClean="0"/>
              <a:t>“</a:t>
            </a:r>
            <a:r>
              <a:rPr lang="en-US" b="1" i="1" dirty="0"/>
              <a:t>There would be need for a trial within trial where the appellant can clearly demonstrate by nature of the language he used to express his ordeal that the statement credited to him was obtained by force, trick or non-recognizable legal ways. In the absence of that, it will be idle for the court to forage out in an attempt to be considered to have done its duties magnificently and according to its calling.” </a:t>
            </a:r>
            <a:r>
              <a:rPr lang="en-US" dirty="0" smtClean="0"/>
              <a:t>(</a:t>
            </a:r>
            <a:r>
              <a:rPr lang="en-US" dirty="0"/>
              <a:t>per Pats-Acholun, </a:t>
            </a:r>
            <a:r>
              <a:rPr lang="en-US" dirty="0" smtClean="0"/>
              <a:t>JSC)</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6106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Two-in-one Objection/Complaint</a:t>
            </a:r>
            <a:endParaRPr lang="en-US" u="sng" dirty="0"/>
          </a:p>
        </p:txBody>
      </p:sp>
      <p:sp>
        <p:nvSpPr>
          <p:cNvPr id="3" name="Content Placeholder 2"/>
          <p:cNvSpPr>
            <a:spLocks noGrp="1"/>
          </p:cNvSpPr>
          <p:nvPr>
            <p:ph idx="1"/>
          </p:nvPr>
        </p:nvSpPr>
        <p:spPr/>
        <p:txBody>
          <a:bodyPr anchor="t">
            <a:normAutofit fontScale="92500"/>
          </a:bodyPr>
          <a:lstStyle/>
          <a:p>
            <a:pPr marL="0" indent="0" algn="just">
              <a:buNone/>
            </a:pPr>
            <a:r>
              <a:rPr lang="en-US" dirty="0" smtClean="0"/>
              <a:t>An objection will be referred to as a “</a:t>
            </a:r>
            <a:r>
              <a:rPr lang="en-US" u="sng" dirty="0" smtClean="0"/>
              <a:t>two-in-one objection/complaint</a:t>
            </a:r>
            <a:r>
              <a:rPr lang="en-US" dirty="0" smtClean="0"/>
              <a:t>” where the tone or mode of objection suggests both involuntariness and retraction which may leave the trial court confused as to the proper course to take.</a:t>
            </a:r>
          </a:p>
          <a:p>
            <a:pPr marL="0" indent="0" algn="just">
              <a:buNone/>
            </a:pPr>
            <a:r>
              <a:rPr lang="en-US" dirty="0" smtClean="0"/>
              <a:t>In </a:t>
            </a:r>
            <a:r>
              <a:rPr lang="en-US" b="1" dirty="0" smtClean="0"/>
              <a:t>COP v Alozie (2017) 7 NWLR (Pt. 1565) 368 SC, </a:t>
            </a:r>
            <a:r>
              <a:rPr lang="en-US" dirty="0" smtClean="0"/>
              <a:t>at the trial stage, the defendant’s counsel objected to the admission of the respondent’s statement thus –</a:t>
            </a:r>
          </a:p>
          <a:p>
            <a:pPr marL="0" indent="0" algn="ctr">
              <a:buNone/>
            </a:pPr>
            <a:r>
              <a:rPr lang="en-US" b="1" dirty="0" smtClean="0"/>
              <a:t>“We are objecting to the admissibility of the statement in evidence. The accused said he was put </a:t>
            </a:r>
            <a:r>
              <a:rPr lang="en-US" b="1" i="1" dirty="0" smtClean="0"/>
              <a:t>under duress to sign </a:t>
            </a:r>
            <a:r>
              <a:rPr lang="en-US" b="1" dirty="0" smtClean="0"/>
              <a:t>statement, he </a:t>
            </a:r>
            <a:r>
              <a:rPr lang="en-US" b="1" i="1" dirty="0" smtClean="0"/>
              <a:t>never made any statement”</a:t>
            </a:r>
            <a:r>
              <a:rPr lang="en-US" sz="1700" i="1" dirty="0" smtClean="0"/>
              <a:t>[emphasis mine]</a:t>
            </a:r>
            <a:endParaRPr lang="en-US" i="1" dirty="0"/>
          </a:p>
        </p:txBody>
      </p:sp>
    </p:spTree>
    <p:extLst>
      <p:ext uri="{BB962C8B-B14F-4D97-AF65-F5344CB8AC3E}">
        <p14:creationId xmlns:p14="http://schemas.microsoft.com/office/powerpoint/2010/main" val="755972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u="sng" dirty="0"/>
              <a:t>Extrajudicial Statements </a:t>
            </a:r>
          </a:p>
        </p:txBody>
      </p:sp>
      <p:sp>
        <p:nvSpPr>
          <p:cNvPr id="7" name="Content Placeholder 6"/>
          <p:cNvSpPr>
            <a:spLocks noGrp="1"/>
          </p:cNvSpPr>
          <p:nvPr>
            <p:ph idx="1"/>
          </p:nvPr>
        </p:nvSpPr>
        <p:spPr/>
        <p:txBody>
          <a:bodyPr>
            <a:normAutofit lnSpcReduction="10000"/>
          </a:bodyPr>
          <a:lstStyle/>
          <a:p>
            <a:pPr marL="0" indent="0" algn="just">
              <a:buNone/>
            </a:pPr>
            <a:r>
              <a:rPr lang="en-US" dirty="0" smtClean="0"/>
              <a:t>These are statements obtained </a:t>
            </a:r>
            <a:r>
              <a:rPr lang="en-US" dirty="0"/>
              <a:t>by an investigating authority from </a:t>
            </a:r>
            <a:r>
              <a:rPr lang="en-US" dirty="0" smtClean="0"/>
              <a:t>suspects and witnesses outside </a:t>
            </a:r>
            <a:r>
              <a:rPr lang="en-US" dirty="0"/>
              <a:t>the </a:t>
            </a:r>
            <a:r>
              <a:rPr lang="en-US" dirty="0" smtClean="0"/>
              <a:t>Court and </a:t>
            </a:r>
            <a:r>
              <a:rPr lang="en-US" dirty="0"/>
              <a:t>during the investigative </a:t>
            </a:r>
            <a:r>
              <a:rPr lang="en-US" dirty="0" smtClean="0"/>
              <a:t>stage </a:t>
            </a:r>
            <a:r>
              <a:rPr lang="en-US" dirty="0"/>
              <a:t>- </a:t>
            </a:r>
            <a:r>
              <a:rPr lang="en-US" b="1" dirty="0"/>
              <a:t>Ajuda v Federal Republic of </a:t>
            </a:r>
            <a:r>
              <a:rPr lang="en-US" b="1" dirty="0" smtClean="0"/>
              <a:t>Nigeria </a:t>
            </a:r>
            <a:r>
              <a:rPr lang="en-US" b="1" dirty="0"/>
              <a:t>(2017) 2 NWLR (Pt. 1548) 1 </a:t>
            </a:r>
            <a:r>
              <a:rPr lang="en-US" b="1" dirty="0" smtClean="0"/>
              <a:t>CA</a:t>
            </a:r>
          </a:p>
          <a:p>
            <a:pPr marL="0" indent="0" algn="just">
              <a:buNone/>
            </a:pPr>
            <a:endParaRPr lang="en-US" b="1" dirty="0"/>
          </a:p>
          <a:p>
            <a:pPr marL="0" indent="0" algn="just">
              <a:buNone/>
            </a:pPr>
            <a:r>
              <a:rPr lang="en-US" dirty="0"/>
              <a:t>An extrajudicial statement can </a:t>
            </a:r>
            <a:r>
              <a:rPr lang="en-US" dirty="0" smtClean="0"/>
              <a:t>be:</a:t>
            </a:r>
          </a:p>
          <a:p>
            <a:pPr marL="514350" indent="-514350" algn="just">
              <a:buAutoNum type="arabicPeriod"/>
            </a:pPr>
            <a:r>
              <a:rPr lang="en-US" dirty="0" smtClean="0"/>
              <a:t>Confessional statement </a:t>
            </a:r>
          </a:p>
          <a:p>
            <a:pPr marL="514350" indent="-514350" algn="just">
              <a:buAutoNum type="arabicPeriod"/>
            </a:pPr>
            <a:r>
              <a:rPr lang="en-US" dirty="0"/>
              <a:t>O</a:t>
            </a:r>
            <a:r>
              <a:rPr lang="en-US" dirty="0" smtClean="0"/>
              <a:t>rdinary </a:t>
            </a:r>
            <a:r>
              <a:rPr lang="en-US" dirty="0"/>
              <a:t>statement</a:t>
            </a:r>
            <a:endParaRPr lang="en-US" b="1" dirty="0"/>
          </a:p>
        </p:txBody>
      </p:sp>
    </p:spTree>
    <p:extLst>
      <p:ext uri="{BB962C8B-B14F-4D97-AF65-F5344CB8AC3E}">
        <p14:creationId xmlns:p14="http://schemas.microsoft.com/office/powerpoint/2010/main" val="17505756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0"/>
            <a:ext cx="10018713" cy="1752599"/>
          </a:xfrm>
        </p:spPr>
        <p:txBody>
          <a:bodyPr/>
          <a:lstStyle/>
          <a:p>
            <a:r>
              <a:rPr lang="en-US" u="sng" dirty="0"/>
              <a:t>Two-in-one </a:t>
            </a:r>
            <a:r>
              <a:rPr lang="en-US" u="sng" dirty="0" smtClean="0"/>
              <a:t>Objection/Complaint </a:t>
            </a:r>
            <a:r>
              <a:rPr lang="en-US" sz="3200" dirty="0" smtClean="0"/>
              <a:t>[cont.]</a:t>
            </a:r>
            <a:endParaRPr lang="en-US" dirty="0"/>
          </a:p>
        </p:txBody>
      </p:sp>
      <p:sp>
        <p:nvSpPr>
          <p:cNvPr id="3" name="Content Placeholder 2"/>
          <p:cNvSpPr>
            <a:spLocks noGrp="1"/>
          </p:cNvSpPr>
          <p:nvPr>
            <p:ph idx="1"/>
          </p:nvPr>
        </p:nvSpPr>
        <p:spPr>
          <a:xfrm>
            <a:off x="1484310" y="1622739"/>
            <a:ext cx="10018713" cy="4881092"/>
          </a:xfrm>
        </p:spPr>
        <p:txBody>
          <a:bodyPr anchor="t">
            <a:normAutofit fontScale="92500" lnSpcReduction="20000"/>
          </a:bodyPr>
          <a:lstStyle/>
          <a:p>
            <a:pPr marL="0" indent="0">
              <a:buNone/>
            </a:pPr>
            <a:r>
              <a:rPr lang="en-US" dirty="0" smtClean="0"/>
              <a:t>The trial Court in </a:t>
            </a:r>
            <a:r>
              <a:rPr lang="en-US" b="1" dirty="0" smtClean="0"/>
              <a:t>COP v Alozie [supra] </a:t>
            </a:r>
            <a:r>
              <a:rPr lang="en-US" dirty="0" smtClean="0"/>
              <a:t>admitted the evidence holding that the objection was a retraction and it would determine the weight to be attached to the statement at the end.</a:t>
            </a:r>
          </a:p>
          <a:p>
            <a:pPr marL="0" indent="0">
              <a:buNone/>
            </a:pPr>
            <a:r>
              <a:rPr lang="en-US" dirty="0" smtClean="0"/>
              <a:t>On appeal to the Court of Appeal and further to the Supreme Court, it was held that the decision of the trial court in respect of the admission of the statement was flawed and consequently reversed.</a:t>
            </a:r>
          </a:p>
          <a:p>
            <a:pPr marL="0" indent="0">
              <a:buNone/>
            </a:pPr>
            <a:r>
              <a:rPr lang="en-US" dirty="0" smtClean="0"/>
              <a:t>The Supreme Court, per </a:t>
            </a:r>
            <a:r>
              <a:rPr lang="en-US" b="1" dirty="0" smtClean="0"/>
              <a:t>Aka’Ahs JSC, </a:t>
            </a:r>
            <a:r>
              <a:rPr lang="en-US" dirty="0" smtClean="0"/>
              <a:t>stated that –</a:t>
            </a:r>
          </a:p>
          <a:p>
            <a:pPr marL="0" indent="0" algn="ctr">
              <a:buNone/>
            </a:pPr>
            <a:r>
              <a:rPr lang="en-US" b="1" i="1" dirty="0" smtClean="0"/>
              <a:t>“From what took place in court as reproduced above it is clear that the voluntariness of making Exhibit “B” by the respondent was directly in issue and a trial within trial ought to have been conducted before it could be admitted in evidence… The learned trial judge jumped the gun when he decided to admit the statement without conducting a trial-within-trial to determine its voluntariness and hence admissibility. He must have thought that the respondent was merely denying making of the statement. This error by learned trial judge was fatal to the prosecution’s case.”</a:t>
            </a:r>
            <a:endParaRPr lang="en-US" b="1" i="1" dirty="0"/>
          </a:p>
        </p:txBody>
      </p:sp>
    </p:spTree>
    <p:extLst>
      <p:ext uri="{BB962C8B-B14F-4D97-AF65-F5344CB8AC3E}">
        <p14:creationId xmlns:p14="http://schemas.microsoft.com/office/powerpoint/2010/main" val="2495555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Admission of Confessional Statement</a:t>
            </a:r>
            <a:endParaRPr lang="en-US" u="sng" dirty="0"/>
          </a:p>
        </p:txBody>
      </p:sp>
      <p:sp>
        <p:nvSpPr>
          <p:cNvPr id="3" name="Content Placeholder 2"/>
          <p:cNvSpPr>
            <a:spLocks noGrp="1"/>
          </p:cNvSpPr>
          <p:nvPr>
            <p:ph idx="1"/>
          </p:nvPr>
        </p:nvSpPr>
        <p:spPr/>
        <p:txBody>
          <a:bodyPr>
            <a:normAutofit fontScale="92500"/>
          </a:bodyPr>
          <a:lstStyle/>
          <a:p>
            <a:pPr marL="0" indent="0" algn="just">
              <a:buNone/>
            </a:pPr>
            <a:r>
              <a:rPr lang="en-US" dirty="0"/>
              <a:t>Once an accused person objects the admissibility of a statement, the trial Judge cannot go ahead to “conditionally” or “provisionally” admit the confessional statement to determine its admissibility at the final judgment stage. </a:t>
            </a:r>
            <a:endParaRPr lang="en-US" dirty="0" smtClean="0"/>
          </a:p>
          <a:p>
            <a:pPr marL="0" indent="0" algn="just">
              <a:buNone/>
            </a:pPr>
            <a:r>
              <a:rPr lang="en-US" dirty="0" smtClean="0"/>
              <a:t>Where </a:t>
            </a:r>
            <a:r>
              <a:rPr lang="en-US" dirty="0"/>
              <a:t>the accused person raises an objection to the admissibility of the confessional statement sought to be tendered by the prosecution, the trial Judge has a legal duty to subject said statement to a trial within trial solely for the determination of the voluntariness of the </a:t>
            </a:r>
            <a:r>
              <a:rPr lang="en-US" dirty="0" smtClean="0"/>
              <a:t>statement – </a:t>
            </a:r>
            <a:r>
              <a:rPr lang="en-US" b="1" dirty="0" smtClean="0"/>
              <a:t>Gbadamosi </a:t>
            </a:r>
            <a:r>
              <a:rPr lang="en-US" b="1" dirty="0"/>
              <a:t>v State </a:t>
            </a:r>
            <a:r>
              <a:rPr lang="en-US" dirty="0"/>
              <a:t>(1992) 9 NWLR (Pt. 266) 465</a:t>
            </a:r>
          </a:p>
          <a:p>
            <a:pPr marL="0" indent="0">
              <a:buNone/>
            </a:pPr>
            <a:endParaRPr lang="en-US" dirty="0"/>
          </a:p>
        </p:txBody>
      </p:sp>
    </p:spTree>
    <p:extLst>
      <p:ext uri="{BB962C8B-B14F-4D97-AF65-F5344CB8AC3E}">
        <p14:creationId xmlns:p14="http://schemas.microsoft.com/office/powerpoint/2010/main" val="37545055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Involuntary Confessions</a:t>
            </a:r>
            <a:endParaRPr lang="en-US" dirty="0"/>
          </a:p>
        </p:txBody>
      </p:sp>
    </p:spTree>
    <p:extLst>
      <p:ext uri="{BB962C8B-B14F-4D97-AF65-F5344CB8AC3E}">
        <p14:creationId xmlns:p14="http://schemas.microsoft.com/office/powerpoint/2010/main" val="4451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The Test Of Admissibility Of Confessional Statement</a:t>
            </a:r>
            <a:endParaRPr lang="en-US" u="sng" dirty="0"/>
          </a:p>
        </p:txBody>
      </p:sp>
      <p:sp>
        <p:nvSpPr>
          <p:cNvPr id="3" name="Content Placeholder 2">
            <a:extLst>
              <a:ext uri="{FF2B5EF4-FFF2-40B4-BE49-F238E27FC236}">
                <a16:creationId xmlns:a16="http://schemas.microsoft.com/office/drawing/2014/main" xmlns="" id="{4317823A-6999-0D59-D956-9979B0640B3E}"/>
              </a:ext>
            </a:extLst>
          </p:cNvPr>
          <p:cNvSpPr>
            <a:spLocks noGrp="1"/>
          </p:cNvSpPr>
          <p:nvPr>
            <p:ph idx="1"/>
          </p:nvPr>
        </p:nvSpPr>
        <p:spPr/>
        <p:txBody>
          <a:bodyPr>
            <a:normAutofit fontScale="92500" lnSpcReduction="10000"/>
          </a:bodyPr>
          <a:lstStyle/>
          <a:p>
            <a:pPr marL="0" indent="0" algn="just">
              <a:buNone/>
            </a:pPr>
            <a:r>
              <a:rPr lang="en-US" sz="1800" dirty="0" smtClean="0"/>
              <a:t>The test </a:t>
            </a:r>
            <a:r>
              <a:rPr lang="en-US" sz="1800" dirty="0"/>
              <a:t>of admissibility of confessional statement is the voluntariness of the making of the statement by the accused </a:t>
            </a:r>
            <a:r>
              <a:rPr lang="en-US" sz="1800" dirty="0" smtClean="0"/>
              <a:t>person – </a:t>
            </a:r>
            <a:r>
              <a:rPr lang="en-US" sz="1800" b="1" dirty="0" smtClean="0"/>
              <a:t>Section </a:t>
            </a:r>
            <a:r>
              <a:rPr lang="en-US" sz="1800" b="1" dirty="0"/>
              <a:t>29 (2) (a) of the Evidence Act </a:t>
            </a:r>
            <a:r>
              <a:rPr lang="en-US" sz="1800" b="1" dirty="0" smtClean="0"/>
              <a:t>2011.</a:t>
            </a:r>
          </a:p>
          <a:p>
            <a:pPr marL="0" indent="0" algn="just">
              <a:buNone/>
            </a:pPr>
            <a:r>
              <a:rPr lang="en-US" sz="1800" dirty="0"/>
              <a:t>The word “oppression” referred to </a:t>
            </a:r>
            <a:r>
              <a:rPr lang="en-US" sz="1800" b="1" dirty="0"/>
              <a:t>in Section 29(2) (a) of the Evidence act 2011</a:t>
            </a:r>
            <a:r>
              <a:rPr lang="en-US" sz="1800" dirty="0"/>
              <a:t> is defined to include “torture, inhuman or degrading treatment, and the use or threat of violence whether or not amounting to </a:t>
            </a:r>
            <a:r>
              <a:rPr lang="en-US" sz="1800" dirty="0" smtClean="0"/>
              <a:t>torture” – </a:t>
            </a:r>
            <a:r>
              <a:rPr lang="en-US" sz="1800" b="1" dirty="0" smtClean="0"/>
              <a:t>Section </a:t>
            </a:r>
            <a:r>
              <a:rPr lang="en-US" sz="1800" b="1" dirty="0"/>
              <a:t>29 (5) of the Evidence Act 2011</a:t>
            </a:r>
          </a:p>
          <a:p>
            <a:pPr marL="0" indent="0" algn="just">
              <a:buNone/>
            </a:pPr>
            <a:r>
              <a:rPr lang="en-US" sz="1800" dirty="0" smtClean="0"/>
              <a:t>For further clarification, the above definition of “oppression” does not include promise of secrecy, practice of deception on the accused/suspect for the purpose of obtaining a confession, drunkenness, appeal to the conscience of the suspect, admonitions on moral or religious grounds, and failure to caution the accused/suspect that he was not bound to make such statement and that evidence of it might be given –</a:t>
            </a:r>
          </a:p>
          <a:p>
            <a:pPr marL="0" indent="0" algn="just">
              <a:buNone/>
            </a:pPr>
            <a:r>
              <a:rPr lang="en-US" sz="1800" b="1" dirty="0" smtClean="0"/>
              <a:t>Section 31 of the Evidence Act 2011; Fatumani v The </a:t>
            </a:r>
            <a:r>
              <a:rPr lang="en-US" sz="1800" b="1" dirty="0"/>
              <a:t>King (1950) 13 WACA 39.</a:t>
            </a:r>
            <a:endParaRPr lang="en-US" sz="1800" b="1" dirty="0" smtClean="0"/>
          </a:p>
          <a:p>
            <a:pPr marL="0" indent="0">
              <a:buNone/>
            </a:pPr>
            <a:endParaRPr lang="en-US" sz="1800" b="1" dirty="0"/>
          </a:p>
        </p:txBody>
      </p:sp>
    </p:spTree>
    <p:extLst>
      <p:ext uri="{BB962C8B-B14F-4D97-AF65-F5344CB8AC3E}">
        <p14:creationId xmlns:p14="http://schemas.microsoft.com/office/powerpoint/2010/main" val="3502397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831279" y="2251947"/>
            <a:ext cx="4448432" cy="227364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5" name="Text Placeholder 4"/>
          <p:cNvSpPr>
            <a:spLocks noGrp="1"/>
          </p:cNvSpPr>
          <p:nvPr>
            <p:ph sz="half" idx="1"/>
          </p:nvPr>
        </p:nvSpPr>
        <p:spPr/>
        <p:txBody>
          <a:bodyPr>
            <a:normAutofit/>
          </a:bodyPr>
          <a:lstStyle/>
          <a:p>
            <a:pPr marL="0" indent="0" algn="just">
              <a:buNone/>
            </a:pPr>
            <a:r>
              <a:rPr lang="en-US" dirty="0"/>
              <a:t>When the prosecution tenders the statement of an accused person, </a:t>
            </a:r>
            <a:r>
              <a:rPr lang="en-US" u="sng" dirty="0"/>
              <a:t>they tender same only as proof that a statement was made and not as proof of the truth of its contents.</a:t>
            </a:r>
            <a:r>
              <a:rPr lang="en-US" dirty="0"/>
              <a:t> And that is why it is open to the accused to deny or confirm and affirm the said statement or else to admit the making of it but attack it on grounds of it not being voluntarily made.</a:t>
            </a:r>
          </a:p>
          <a:p>
            <a:pPr marL="0" indent="0" algn="just">
              <a:buNone/>
            </a:pPr>
            <a:r>
              <a:rPr lang="en-US" dirty="0"/>
              <a:t>	- </a:t>
            </a:r>
            <a:r>
              <a:rPr lang="en-US" b="1" dirty="0"/>
              <a:t>Sanusi v State </a:t>
            </a:r>
            <a:r>
              <a:rPr lang="en-US" dirty="0"/>
              <a:t>(1984) 10 SC 166</a:t>
            </a:r>
          </a:p>
          <a:p>
            <a:endParaRPr lang="en-US" dirty="0"/>
          </a:p>
        </p:txBody>
      </p:sp>
      <p:sp>
        <p:nvSpPr>
          <p:cNvPr id="7" name="Content Placeholder 6"/>
          <p:cNvSpPr>
            <a:spLocks noGrp="1"/>
          </p:cNvSpPr>
          <p:nvPr>
            <p:ph sz="half" idx="2"/>
          </p:nvPr>
        </p:nvSpPr>
        <p:spPr>
          <a:xfrm>
            <a:off x="6607967" y="1826668"/>
            <a:ext cx="4895056" cy="3124200"/>
          </a:xfrm>
        </p:spPr>
        <p:style>
          <a:lnRef idx="3">
            <a:schemeClr val="lt1"/>
          </a:lnRef>
          <a:fillRef idx="1">
            <a:schemeClr val="dk1"/>
          </a:fillRef>
          <a:effectRef idx="1">
            <a:schemeClr val="dk1"/>
          </a:effectRef>
          <a:fontRef idx="minor">
            <a:schemeClr val="lt1"/>
          </a:fontRef>
        </p:style>
        <p:txBody>
          <a:bodyPr>
            <a:normAutofit/>
          </a:bodyPr>
          <a:lstStyle/>
          <a:p>
            <a:pPr marL="0" indent="0">
              <a:buNone/>
            </a:pPr>
            <a:endParaRPr lang="en-US" dirty="0" smtClean="0"/>
          </a:p>
          <a:p>
            <a:pPr marL="0" indent="0">
              <a:buNone/>
            </a:pPr>
            <a:endParaRPr lang="en-US" dirty="0" smtClean="0"/>
          </a:p>
          <a:p>
            <a:pPr marL="0" indent="0" algn="ctr">
              <a:buNone/>
            </a:pPr>
            <a:r>
              <a:rPr lang="en-US" dirty="0">
                <a:solidFill>
                  <a:schemeClr val="bg1"/>
                </a:solidFill>
              </a:rPr>
              <a:t>WHAT THEN CONSTITUTES INVOLUNTARY CONFESSIONAL STATEMENTS?</a:t>
            </a:r>
          </a:p>
          <a:p>
            <a:pPr marL="0" indent="0">
              <a:buNone/>
            </a:pPr>
            <a:endParaRPr lang="en-US" dirty="0"/>
          </a:p>
          <a:p>
            <a:pPr marL="0" indent="0" algn="ctr">
              <a:buNone/>
            </a:pPr>
            <a:endParaRPr lang="en-US" dirty="0" smtClean="0">
              <a:solidFill>
                <a:schemeClr val="bg1"/>
              </a:solidFill>
            </a:endParaRPr>
          </a:p>
        </p:txBody>
      </p:sp>
    </p:spTree>
    <p:extLst>
      <p:ext uri="{BB962C8B-B14F-4D97-AF65-F5344CB8AC3E}">
        <p14:creationId xmlns:p14="http://schemas.microsoft.com/office/powerpoint/2010/main" val="1954239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a:t>Examples of Situations That Amount To </a:t>
            </a:r>
            <a:r>
              <a:rPr lang="en-US" u="sng" dirty="0" smtClean="0"/>
              <a:t>Involuntariness</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a:t>1.	I was forced to make a statement</a:t>
            </a:r>
          </a:p>
          <a:p>
            <a:pPr marL="0" indent="0" algn="just">
              <a:buNone/>
            </a:pPr>
            <a:r>
              <a:rPr lang="en-US" dirty="0"/>
              <a:t>2.	I was forced to sign the statement</a:t>
            </a:r>
          </a:p>
          <a:p>
            <a:pPr marL="0" indent="0" algn="just">
              <a:buNone/>
            </a:pPr>
            <a:r>
              <a:rPr lang="en-US" dirty="0"/>
              <a:t>3.	I was induced to make a statement in a particular way in </a:t>
            </a:r>
            <a:r>
              <a:rPr lang="en-US" dirty="0" smtClean="0"/>
              <a:t>exchange </a:t>
            </a:r>
            <a:r>
              <a:rPr lang="en-US" dirty="0"/>
              <a:t>for my freedom</a:t>
            </a:r>
          </a:p>
          <a:p>
            <a:pPr marL="0" indent="0" algn="just">
              <a:buNone/>
            </a:pPr>
            <a:r>
              <a:rPr lang="en-US" dirty="0"/>
              <a:t>4.	I was promised that I would not be charged along with other </a:t>
            </a:r>
            <a:r>
              <a:rPr lang="en-US" dirty="0" smtClean="0"/>
              <a:t>defendants </a:t>
            </a:r>
            <a:r>
              <a:rPr lang="en-US" dirty="0"/>
              <a:t>but I would be made a witness if I make the </a:t>
            </a:r>
            <a:r>
              <a:rPr lang="en-US" dirty="0" smtClean="0"/>
              <a:t>statement </a:t>
            </a:r>
            <a:r>
              <a:rPr lang="en-US" dirty="0"/>
              <a:t>in a particular way.</a:t>
            </a:r>
          </a:p>
          <a:p>
            <a:pPr marL="0" indent="0" algn="just">
              <a:buNone/>
            </a:pPr>
            <a:r>
              <a:rPr lang="en-US" dirty="0"/>
              <a:t>5.	I was beaten and tortured.</a:t>
            </a:r>
          </a:p>
          <a:p>
            <a:pPr marL="0" indent="0" algn="just">
              <a:buNone/>
            </a:pPr>
            <a:r>
              <a:rPr lang="en-US" dirty="0"/>
              <a:t>6.	A promise was made to me that all the items recovered will be </a:t>
            </a:r>
            <a:r>
              <a:rPr lang="en-US" dirty="0" smtClean="0"/>
              <a:t>returned </a:t>
            </a:r>
            <a:r>
              <a:rPr lang="en-US" dirty="0"/>
              <a:t>to me if I write a particular statement.</a:t>
            </a:r>
          </a:p>
          <a:p>
            <a:pPr marL="0" indent="0">
              <a:buNone/>
            </a:pPr>
            <a:endParaRPr lang="en-US" dirty="0"/>
          </a:p>
        </p:txBody>
      </p:sp>
    </p:spTree>
    <p:extLst>
      <p:ext uri="{BB962C8B-B14F-4D97-AF65-F5344CB8AC3E}">
        <p14:creationId xmlns:p14="http://schemas.microsoft.com/office/powerpoint/2010/main" val="1443756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Can an Investigating Officer </a:t>
            </a:r>
            <a:r>
              <a:rPr lang="en-US" b="1" u="sng" dirty="0" smtClean="0"/>
              <a:t>Demand</a:t>
            </a:r>
            <a:r>
              <a:rPr lang="en-US" u="sng" dirty="0" smtClean="0"/>
              <a:t> for Confession</a:t>
            </a:r>
            <a:endParaRPr lang="en-US" u="sng" dirty="0"/>
          </a:p>
        </p:txBody>
      </p:sp>
      <p:sp>
        <p:nvSpPr>
          <p:cNvPr id="3" name="Content Placeholder 2"/>
          <p:cNvSpPr>
            <a:spLocks noGrp="1"/>
          </p:cNvSpPr>
          <p:nvPr>
            <p:ph idx="1"/>
          </p:nvPr>
        </p:nvSpPr>
        <p:spPr/>
        <p:txBody>
          <a:bodyPr/>
          <a:lstStyle/>
          <a:p>
            <a:pPr marL="0" indent="0">
              <a:buNone/>
            </a:pPr>
            <a:r>
              <a:rPr lang="en-US" dirty="0" smtClean="0"/>
              <a:t>The </a:t>
            </a:r>
            <a:r>
              <a:rPr lang="en-US" dirty="0"/>
              <a:t>Supreme Court in </a:t>
            </a:r>
            <a:r>
              <a:rPr lang="en-US" b="1" dirty="0"/>
              <a:t>State v Salawu</a:t>
            </a:r>
            <a:r>
              <a:rPr lang="en-US" dirty="0"/>
              <a:t> (2012) All FWLR (Pt. 614) 1 at 22 – </a:t>
            </a:r>
            <a:r>
              <a:rPr lang="en-US" dirty="0" smtClean="0"/>
              <a:t>23 stated </a:t>
            </a:r>
            <a:r>
              <a:rPr lang="en-US" dirty="0"/>
              <a:t>that demanding a confessional statement from the accused (and not the accused volunteering to make the statement) amounts to involuntariness.</a:t>
            </a:r>
          </a:p>
          <a:p>
            <a:pPr marL="0" indent="0">
              <a:buNone/>
            </a:pPr>
            <a:endParaRPr lang="en-US" dirty="0"/>
          </a:p>
        </p:txBody>
      </p:sp>
    </p:spTree>
    <p:extLst>
      <p:ext uri="{BB962C8B-B14F-4D97-AF65-F5344CB8AC3E}">
        <p14:creationId xmlns:p14="http://schemas.microsoft.com/office/powerpoint/2010/main" val="15955826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Can Confession Be Obtained Via Question-And-Answer Method</a:t>
            </a:r>
            <a:endParaRPr lang="en-US" u="sng" dirty="0"/>
          </a:p>
        </p:txBody>
      </p:sp>
      <p:sp>
        <p:nvSpPr>
          <p:cNvPr id="3" name="Content Placeholder 2"/>
          <p:cNvSpPr>
            <a:spLocks noGrp="1"/>
          </p:cNvSpPr>
          <p:nvPr>
            <p:ph idx="1"/>
          </p:nvPr>
        </p:nvSpPr>
        <p:spPr/>
        <p:txBody>
          <a:bodyPr/>
          <a:lstStyle/>
          <a:p>
            <a:pPr marL="0" indent="0">
              <a:buNone/>
            </a:pPr>
            <a:r>
              <a:rPr lang="en-US" dirty="0"/>
              <a:t>An accused person must volunteer to make the confession. It must not be demanded or obtained by question and answer session. To do so will render the confessional statement inadmissible if contested by the accused.</a:t>
            </a:r>
          </a:p>
          <a:p>
            <a:r>
              <a:rPr lang="en-US" b="1" dirty="0"/>
              <a:t>Namsoh v State </a:t>
            </a:r>
            <a:r>
              <a:rPr lang="en-US" dirty="0"/>
              <a:t>(1993) 5 NWLR (Pt. 292) </a:t>
            </a:r>
            <a:r>
              <a:rPr lang="en-US" dirty="0" smtClean="0"/>
              <a:t>192</a:t>
            </a:r>
          </a:p>
          <a:p>
            <a:r>
              <a:rPr lang="en-US" b="1" dirty="0" smtClean="0"/>
              <a:t>Jimoh </a:t>
            </a:r>
            <a:r>
              <a:rPr lang="en-US" b="1" dirty="0"/>
              <a:t>Salawu v The State </a:t>
            </a:r>
            <a:r>
              <a:rPr lang="en-US" dirty="0"/>
              <a:t>(2009) LPELR-8867 (CA</a:t>
            </a:r>
            <a:r>
              <a:rPr lang="en-US" dirty="0" smtClean="0"/>
              <a:t>)</a:t>
            </a:r>
          </a:p>
          <a:p>
            <a:r>
              <a:rPr lang="en-US" b="1" dirty="0" smtClean="0"/>
              <a:t>State </a:t>
            </a:r>
            <a:r>
              <a:rPr lang="en-US" b="1" dirty="0"/>
              <a:t>v Ahmed Rabiu </a:t>
            </a:r>
            <a:r>
              <a:rPr lang="en-US" dirty="0"/>
              <a:t>(2013) LPELR – 19982 (SC) </a:t>
            </a:r>
          </a:p>
        </p:txBody>
      </p:sp>
    </p:spTree>
    <p:extLst>
      <p:ext uri="{BB962C8B-B14F-4D97-AF65-F5344CB8AC3E}">
        <p14:creationId xmlns:p14="http://schemas.microsoft.com/office/powerpoint/2010/main" val="17636874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a:t>The Use of the Word “Obtained” In Relation To Confessional </a:t>
            </a:r>
            <a:r>
              <a:rPr lang="en-US" u="sng" dirty="0" smtClean="0"/>
              <a:t>Statements</a:t>
            </a:r>
            <a:endParaRPr lang="en-US" u="sng" dirty="0"/>
          </a:p>
        </p:txBody>
      </p:sp>
      <p:sp>
        <p:nvSpPr>
          <p:cNvPr id="3" name="Content Placeholder 2"/>
          <p:cNvSpPr>
            <a:spLocks noGrp="1"/>
          </p:cNvSpPr>
          <p:nvPr>
            <p:ph idx="1"/>
          </p:nvPr>
        </p:nvSpPr>
        <p:spPr/>
        <p:txBody>
          <a:bodyPr/>
          <a:lstStyle/>
          <a:p>
            <a:pPr marL="0" indent="0">
              <a:buNone/>
            </a:pPr>
            <a:r>
              <a:rPr lang="en-US" dirty="0" smtClean="0"/>
              <a:t>In </a:t>
            </a:r>
            <a:r>
              <a:rPr lang="en-US" dirty="0"/>
              <a:t>addressing the issue regarding the admissibility of the confessional statement, the Supreme Court stated that if a thing was obtained, then it was not freely or voluntarily given. It is trite law that an accused person must volunteer to make the </a:t>
            </a:r>
            <a:r>
              <a:rPr lang="en-US" dirty="0" smtClean="0"/>
              <a:t>confession</a:t>
            </a:r>
            <a:r>
              <a:rPr lang="en-US" dirty="0"/>
              <a:t> </a:t>
            </a:r>
            <a:r>
              <a:rPr lang="en-US" dirty="0" smtClean="0"/>
              <a:t>– </a:t>
            </a:r>
            <a:r>
              <a:rPr lang="en-US" b="1" dirty="0"/>
              <a:t>State v Salawu </a:t>
            </a:r>
            <a:r>
              <a:rPr lang="en-US" dirty="0"/>
              <a:t>(2011) 8 NWLR (Pt. 1279) 580, </a:t>
            </a:r>
          </a:p>
          <a:p>
            <a:pPr marL="0" indent="0">
              <a:buNone/>
            </a:pPr>
            <a:endParaRPr lang="en-US" dirty="0"/>
          </a:p>
          <a:p>
            <a:endParaRPr lang="en-US" dirty="0"/>
          </a:p>
        </p:txBody>
      </p:sp>
    </p:spTree>
    <p:extLst>
      <p:ext uri="{BB962C8B-B14F-4D97-AF65-F5344CB8AC3E}">
        <p14:creationId xmlns:p14="http://schemas.microsoft.com/office/powerpoint/2010/main" val="34630531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Curing Evidential Defect</a:t>
            </a:r>
            <a:endParaRPr lang="en-US" u="sng"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An involuntary confessional statement is not admissible as evidence in court – Section 29 of the Evidence Act.</a:t>
            </a:r>
          </a:p>
          <a:p>
            <a:pPr marL="0" indent="0" algn="just">
              <a:buNone/>
            </a:pPr>
            <a:r>
              <a:rPr lang="en-US" dirty="0" smtClean="0"/>
              <a:t>Once the court delivers a ruling that a confessional statement is inadmissible, the statement cannot be tendered by the prosecution.</a:t>
            </a:r>
          </a:p>
          <a:p>
            <a:pPr marL="0" indent="0">
              <a:buNone/>
            </a:pPr>
            <a:r>
              <a:rPr lang="en-US" i="1" dirty="0"/>
              <a:t>It is also worthy to note that the fact that an accused made a later statement at the police station to endorse that the earlier statement was made freely and voluntarily does not cure the legal deformity in the earlier statement to dispense with trial within trial on the earlier </a:t>
            </a:r>
            <a:r>
              <a:rPr lang="en-US" i="1" dirty="0" smtClean="0"/>
              <a:t>statement</a:t>
            </a:r>
            <a:r>
              <a:rPr lang="en-US" i="1" dirty="0"/>
              <a:t> </a:t>
            </a:r>
            <a:r>
              <a:rPr lang="en-US" dirty="0" smtClean="0"/>
              <a:t>- </a:t>
            </a:r>
            <a:r>
              <a:rPr lang="en-US" b="1" dirty="0" smtClean="0"/>
              <a:t>State </a:t>
            </a:r>
            <a:r>
              <a:rPr lang="en-US" b="1" dirty="0"/>
              <a:t>v Ajayi </a:t>
            </a:r>
            <a:r>
              <a:rPr lang="en-US" dirty="0"/>
              <a:t>(1997) 5 NWLR (Pt. 505) 382</a:t>
            </a:r>
          </a:p>
          <a:p>
            <a:pPr marL="0" indent="0" algn="just">
              <a:buNone/>
            </a:pPr>
            <a:endParaRPr lang="en-US" dirty="0"/>
          </a:p>
        </p:txBody>
      </p:sp>
    </p:spTree>
    <p:extLst>
      <p:ext uri="{BB962C8B-B14F-4D97-AF65-F5344CB8AC3E}">
        <p14:creationId xmlns:p14="http://schemas.microsoft.com/office/powerpoint/2010/main" val="881975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Confession</a:t>
            </a:r>
            <a:endParaRPr lang="en-US" u="sng"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b="1" dirty="0" smtClean="0"/>
              <a:t>The Black’s </a:t>
            </a:r>
            <a:r>
              <a:rPr lang="en-US" b="1" dirty="0"/>
              <a:t>Law Dictionary </a:t>
            </a:r>
            <a:r>
              <a:rPr lang="en-US" dirty="0" smtClean="0"/>
              <a:t>– </a:t>
            </a:r>
          </a:p>
          <a:p>
            <a:pPr marL="0" indent="0" algn="just">
              <a:buNone/>
            </a:pPr>
            <a:r>
              <a:rPr lang="en-US" dirty="0" smtClean="0"/>
              <a:t>“An acknowledgment </a:t>
            </a:r>
            <a:r>
              <a:rPr lang="en-US" dirty="0"/>
              <a:t>in express words, by the accused in a criminal case of the truth of the main fact charges or of some essential part of it</a:t>
            </a:r>
            <a:r>
              <a:rPr lang="en-US" dirty="0" smtClean="0"/>
              <a:t>”</a:t>
            </a:r>
          </a:p>
          <a:p>
            <a:pPr marL="0" indent="0" algn="just">
              <a:buNone/>
            </a:pPr>
            <a:r>
              <a:rPr lang="en-US" b="1" dirty="0"/>
              <a:t>Section 28 of the Evidence Act 2011 </a:t>
            </a:r>
            <a:r>
              <a:rPr lang="en-US" b="1" dirty="0" smtClean="0"/>
              <a:t>–</a:t>
            </a:r>
          </a:p>
          <a:p>
            <a:pPr marL="0" indent="0" algn="just">
              <a:buNone/>
            </a:pPr>
            <a:r>
              <a:rPr lang="en-US" b="1" dirty="0" smtClean="0"/>
              <a:t>“</a:t>
            </a:r>
            <a:r>
              <a:rPr lang="en-US" dirty="0" smtClean="0"/>
              <a:t>An admission </a:t>
            </a:r>
            <a:r>
              <a:rPr lang="en-US" dirty="0"/>
              <a:t>made at any time by a person charged with a crime, stating or suggesting the inference that he committed </a:t>
            </a:r>
            <a:r>
              <a:rPr lang="en-US" dirty="0" smtClean="0"/>
              <a:t>that </a:t>
            </a:r>
            <a:r>
              <a:rPr lang="en-US" dirty="0"/>
              <a:t>offence</a:t>
            </a:r>
            <a:r>
              <a:rPr lang="en-US" b="1" dirty="0"/>
              <a:t>”. </a:t>
            </a:r>
            <a:endParaRPr lang="en-US" b="1" dirty="0" smtClean="0"/>
          </a:p>
          <a:p>
            <a:pPr marL="0" indent="0" algn="just">
              <a:buNone/>
            </a:pPr>
            <a:r>
              <a:rPr lang="en-US" dirty="0" smtClean="0"/>
              <a:t>A </a:t>
            </a:r>
            <a:r>
              <a:rPr lang="en-US" dirty="0"/>
              <a:t>confession is an extrajudicial statement made by an accused person to the police containing assertion of admission showing that he participated in the commission of the offence for which he stands </a:t>
            </a:r>
            <a:r>
              <a:rPr lang="en-US" dirty="0" smtClean="0"/>
              <a:t>accused</a:t>
            </a:r>
            <a:r>
              <a:rPr lang="en-US" b="1" dirty="0" smtClean="0"/>
              <a:t>. – Egbeyomi </a:t>
            </a:r>
            <a:r>
              <a:rPr lang="en-US" b="1" dirty="0"/>
              <a:t>v </a:t>
            </a:r>
            <a:r>
              <a:rPr lang="en-US" b="1" dirty="0" smtClean="0"/>
              <a:t>State </a:t>
            </a:r>
            <a:r>
              <a:rPr lang="en-US" dirty="0"/>
              <a:t>(2000) 4 NWLR (Pt. 654) </a:t>
            </a:r>
            <a:r>
              <a:rPr lang="en-US" dirty="0" smtClean="0"/>
              <a:t>559</a:t>
            </a:r>
            <a:endParaRPr lang="en-US" dirty="0"/>
          </a:p>
        </p:txBody>
      </p:sp>
    </p:spTree>
    <p:extLst>
      <p:ext uri="{BB962C8B-B14F-4D97-AF65-F5344CB8AC3E}">
        <p14:creationId xmlns:p14="http://schemas.microsoft.com/office/powerpoint/2010/main" val="12237733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Retraction</a:t>
            </a:r>
            <a:endParaRPr lang="en-US" dirty="0"/>
          </a:p>
        </p:txBody>
      </p:sp>
    </p:spTree>
    <p:extLst>
      <p:ext uri="{BB962C8B-B14F-4D97-AF65-F5344CB8AC3E}">
        <p14:creationId xmlns:p14="http://schemas.microsoft.com/office/powerpoint/2010/main" val="24415051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a:t>Examples of Situations That Will Not Amount To Involuntariness </a:t>
            </a:r>
            <a:r>
              <a:rPr lang="en-US" u="sng" dirty="0" smtClean="0"/>
              <a:t>(i.e. </a:t>
            </a:r>
            <a:r>
              <a:rPr lang="en-US" u="sng" dirty="0"/>
              <a:t>Retraction)</a:t>
            </a:r>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pPr>
            <a:r>
              <a:rPr lang="en-US" dirty="0" smtClean="0"/>
              <a:t>I </a:t>
            </a:r>
            <a:r>
              <a:rPr lang="en-US" dirty="0"/>
              <a:t>did not make any statement at all. </a:t>
            </a:r>
          </a:p>
          <a:p>
            <a:pPr marL="514350" indent="-514350">
              <a:buFont typeface="+mj-lt"/>
              <a:buAutoNum type="arabicPeriod"/>
            </a:pPr>
            <a:r>
              <a:rPr lang="en-US" dirty="0" smtClean="0"/>
              <a:t>I </a:t>
            </a:r>
            <a:r>
              <a:rPr lang="en-US" dirty="0"/>
              <a:t>was not the one that signed the statement</a:t>
            </a:r>
          </a:p>
          <a:p>
            <a:pPr marL="514350" indent="-514350">
              <a:buFont typeface="+mj-lt"/>
              <a:buAutoNum type="arabicPeriod"/>
            </a:pPr>
            <a:r>
              <a:rPr lang="en-US" dirty="0" smtClean="0"/>
              <a:t>The </a:t>
            </a:r>
            <a:r>
              <a:rPr lang="en-US" dirty="0"/>
              <a:t>statement was not made in the presence of my lawyer</a:t>
            </a:r>
          </a:p>
          <a:p>
            <a:pPr marL="514350" indent="-514350">
              <a:buFont typeface="+mj-lt"/>
              <a:buAutoNum type="arabicPeriod"/>
            </a:pPr>
            <a:r>
              <a:rPr lang="en-US" dirty="0" smtClean="0"/>
              <a:t>The </a:t>
            </a:r>
            <a:r>
              <a:rPr lang="en-US" dirty="0"/>
              <a:t>statement was not </a:t>
            </a:r>
            <a:r>
              <a:rPr lang="en-US" dirty="0" smtClean="0"/>
              <a:t>endorsed </a:t>
            </a:r>
            <a:r>
              <a:rPr lang="en-US" dirty="0"/>
              <a:t>by a superior police officer</a:t>
            </a:r>
          </a:p>
          <a:p>
            <a:pPr marL="514350" indent="-514350">
              <a:buFont typeface="+mj-lt"/>
              <a:buAutoNum type="arabicPeriod"/>
            </a:pPr>
            <a:r>
              <a:rPr lang="en-US" dirty="0" smtClean="0"/>
              <a:t>I </a:t>
            </a:r>
            <a:r>
              <a:rPr lang="en-US" dirty="0"/>
              <a:t>dispute the content of the </a:t>
            </a:r>
            <a:r>
              <a:rPr lang="en-US" dirty="0" smtClean="0"/>
              <a:t>statement</a:t>
            </a:r>
          </a:p>
          <a:p>
            <a:pPr marL="514350" indent="-514350">
              <a:buFont typeface="+mj-lt"/>
              <a:buAutoNum type="arabicPeriod"/>
            </a:pPr>
            <a:r>
              <a:rPr lang="en-US" dirty="0" smtClean="0"/>
              <a:t>This </a:t>
            </a:r>
            <a:r>
              <a:rPr lang="en-US" dirty="0"/>
              <a:t>is not what I told the police – they wrote a different thing. </a:t>
            </a:r>
            <a:endParaRPr lang="en-US" dirty="0" smtClean="0"/>
          </a:p>
          <a:p>
            <a:pPr marL="514350" indent="-514350">
              <a:buFont typeface="+mj-lt"/>
              <a:buAutoNum type="arabicPeriod"/>
            </a:pPr>
            <a:r>
              <a:rPr lang="en-US" dirty="0"/>
              <a:t>The statement was </a:t>
            </a:r>
            <a:r>
              <a:rPr lang="en-US" dirty="0" smtClean="0"/>
              <a:t>not read over to me at the police station</a:t>
            </a:r>
          </a:p>
          <a:p>
            <a:pPr marL="514350" indent="-514350">
              <a:buFont typeface="+mj-lt"/>
              <a:buAutoNum type="arabicPeriod"/>
            </a:pPr>
            <a:r>
              <a:rPr lang="en-US" dirty="0" smtClean="0"/>
              <a:t>The statement was written for me by the police officer</a:t>
            </a:r>
          </a:p>
          <a:p>
            <a:pPr marL="514350" indent="-514350">
              <a:buFont typeface="+mj-lt"/>
              <a:buAutoNum type="arabicPeriod"/>
            </a:pPr>
            <a:r>
              <a:rPr lang="en-US" dirty="0"/>
              <a:t>The statement was </a:t>
            </a:r>
            <a:r>
              <a:rPr lang="en-US" dirty="0" smtClean="0"/>
              <a:t>given to </a:t>
            </a:r>
            <a:r>
              <a:rPr lang="en-US" dirty="0"/>
              <a:t>me by the police officer to </a:t>
            </a:r>
            <a:r>
              <a:rPr lang="en-US" dirty="0" smtClean="0"/>
              <a:t>recopy and sign</a:t>
            </a:r>
          </a:p>
          <a:p>
            <a:pPr marL="514350" indent="-514350">
              <a:buFont typeface="+mj-lt"/>
              <a:buAutoNum type="arabicPeriod"/>
            </a:pPr>
            <a:r>
              <a:rPr lang="en-US" dirty="0" smtClean="0"/>
              <a:t>I was not myself when I made the statement</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363547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Effect of Retraction</a:t>
            </a:r>
            <a:endParaRPr lang="en-US" u="sng" dirty="0"/>
          </a:p>
        </p:txBody>
      </p:sp>
      <p:sp>
        <p:nvSpPr>
          <p:cNvPr id="3" name="Content Placeholder 2"/>
          <p:cNvSpPr>
            <a:spLocks noGrp="1"/>
          </p:cNvSpPr>
          <p:nvPr>
            <p:ph sz="half" idx="1"/>
          </p:nvPr>
        </p:nvSpPr>
        <p:spPr/>
        <p:txBody>
          <a:bodyPr>
            <a:normAutofit fontScale="92500" lnSpcReduction="10000"/>
          </a:bodyPr>
          <a:lstStyle/>
          <a:p>
            <a:pPr marL="0" indent="0" algn="just">
              <a:buNone/>
            </a:pPr>
            <a:r>
              <a:rPr lang="en-US" b="1" i="1" dirty="0" smtClean="0"/>
              <a:t>“</a:t>
            </a:r>
            <a:r>
              <a:rPr lang="en-US" b="1" i="1" dirty="0"/>
              <a:t>The retraction of a confessional statement does not affect its admissibility. An accused person can be retracted on basis of his confessional statement of the Court is satisfied that he made the statement and that there are circumstances that give credibility to the statement. All that is required is that Court should exercise caution in relying on such a statement by looking at some other evidence outside the confession no matter how slight that make it probable that the confession is true</a:t>
            </a:r>
            <a:r>
              <a:rPr lang="en-US" b="1" i="1" dirty="0" smtClean="0"/>
              <a:t>.”</a:t>
            </a:r>
          </a:p>
          <a:p>
            <a:pPr marL="0" indent="0" algn="just">
              <a:buNone/>
            </a:pPr>
            <a:r>
              <a:rPr lang="en-US" b="1" i="1" dirty="0" smtClean="0"/>
              <a:t>- 	</a:t>
            </a:r>
            <a:r>
              <a:rPr lang="en-US" b="1" dirty="0" smtClean="0"/>
              <a:t>Philip </a:t>
            </a:r>
            <a:r>
              <a:rPr lang="en-US" b="1" dirty="0"/>
              <a:t>v State </a:t>
            </a:r>
            <a:r>
              <a:rPr lang="en-US" dirty="0"/>
              <a:t>(2020) All FWLR (Pt. 1028) 860 at 880 – 881 paras. H – B </a:t>
            </a:r>
          </a:p>
          <a:p>
            <a:endParaRPr lang="en-US" dirty="0"/>
          </a:p>
        </p:txBody>
      </p:sp>
      <p:sp>
        <p:nvSpPr>
          <p:cNvPr id="4" name="Content Placeholder 3"/>
          <p:cNvSpPr>
            <a:spLocks noGrp="1"/>
          </p:cNvSpPr>
          <p:nvPr>
            <p:ph sz="half" idx="2"/>
          </p:nvPr>
        </p:nvSpPr>
        <p:spPr/>
        <p:txBody>
          <a:bodyPr>
            <a:normAutofit fontScale="92500" lnSpcReduction="10000"/>
          </a:bodyPr>
          <a:lstStyle/>
          <a:p>
            <a:pPr marL="0" indent="0">
              <a:buNone/>
            </a:pPr>
            <a:r>
              <a:rPr lang="en-US" b="1" i="1" dirty="0" smtClean="0"/>
              <a:t>“Retraction </a:t>
            </a:r>
            <a:r>
              <a:rPr lang="en-US" b="1" i="1" dirty="0"/>
              <a:t>of or resiling from a confessional statement or denial by an accused person of his having made such a statement does not ipso facto render it inadmissible in evidence.”</a:t>
            </a:r>
            <a:endParaRPr lang="en-US" dirty="0"/>
          </a:p>
          <a:p>
            <a:pPr marL="0" indent="0">
              <a:buNone/>
            </a:pPr>
            <a:r>
              <a:rPr lang="en-US" b="1" dirty="0" smtClean="0"/>
              <a:t>-	Alarape </a:t>
            </a:r>
            <a:r>
              <a:rPr lang="en-US" b="1" dirty="0"/>
              <a:t>v State </a:t>
            </a:r>
            <a:r>
              <a:rPr lang="en-US" dirty="0" smtClean="0"/>
              <a:t>(</a:t>
            </a:r>
            <a:r>
              <a:rPr lang="en-US" dirty="0"/>
              <a:t>2001) 5 NWLR (Pt. 705) 79</a:t>
            </a:r>
          </a:p>
        </p:txBody>
      </p:sp>
    </p:spTree>
    <p:extLst>
      <p:ext uri="{BB962C8B-B14F-4D97-AF65-F5344CB8AC3E}">
        <p14:creationId xmlns:p14="http://schemas.microsoft.com/office/powerpoint/2010/main" val="38280632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R v Sykes</a:t>
            </a:r>
            <a:r>
              <a:rPr lang="en-US" u="sng" dirty="0" smtClean="0"/>
              <a:t>: </a:t>
            </a:r>
            <a:r>
              <a:rPr lang="en-US" i="1" u="sng" dirty="0" smtClean="0"/>
              <a:t>The Six Way Test</a:t>
            </a:r>
            <a:endParaRPr lang="en-US" i="1" u="sng"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The test for determining the probative value of a confessional statement in </a:t>
            </a:r>
            <a:r>
              <a:rPr lang="en-US" dirty="0" smtClean="0"/>
              <a:t>the case of a retraction is </a:t>
            </a:r>
            <a:r>
              <a:rPr lang="en-US" dirty="0"/>
              <a:t>called the </a:t>
            </a:r>
            <a:r>
              <a:rPr lang="en-US" i="1" dirty="0"/>
              <a:t>Six-Way Test</a:t>
            </a:r>
            <a:r>
              <a:rPr lang="en-US" dirty="0" smtClean="0"/>
              <a:t>.</a:t>
            </a:r>
            <a:endParaRPr lang="en-US" dirty="0"/>
          </a:p>
          <a:p>
            <a:pPr marL="0" indent="0">
              <a:buNone/>
            </a:pPr>
            <a:r>
              <a:rPr lang="en-US" dirty="0"/>
              <a:t>The Supreme Court in </a:t>
            </a:r>
            <a:r>
              <a:rPr lang="en-US" b="1" dirty="0"/>
              <a:t>Philip v </a:t>
            </a:r>
            <a:r>
              <a:rPr lang="en-US" b="1" dirty="0" smtClean="0"/>
              <a:t>State </a:t>
            </a:r>
            <a:r>
              <a:rPr lang="en-US" dirty="0"/>
              <a:t>(2020) All FWLR (Pt. 1028) 860 at 887 paras. B – E</a:t>
            </a:r>
          </a:p>
          <a:p>
            <a:pPr marL="0" indent="0">
              <a:buNone/>
            </a:pPr>
            <a:r>
              <a:rPr lang="en-US" dirty="0" smtClean="0"/>
              <a:t> </a:t>
            </a:r>
            <a:r>
              <a:rPr lang="en-US" dirty="0"/>
              <a:t>held inter alia thus –</a:t>
            </a:r>
          </a:p>
          <a:p>
            <a:pPr marL="0" indent="0">
              <a:buNone/>
            </a:pPr>
            <a:r>
              <a:rPr lang="en-US" b="1" i="1" dirty="0"/>
              <a:t>“The six way test in determining the weight to be attached to a confessional statement are:</a:t>
            </a:r>
            <a:endParaRPr lang="en-US" dirty="0"/>
          </a:p>
          <a:p>
            <a:pPr marL="0" indent="0">
              <a:buNone/>
            </a:pPr>
            <a:r>
              <a:rPr lang="en-US" b="1" i="1" dirty="0"/>
              <a:t>a)	Is there anything outside the confession to show that it is true?</a:t>
            </a:r>
            <a:endParaRPr lang="en-US" dirty="0"/>
          </a:p>
          <a:p>
            <a:pPr marL="0" indent="0">
              <a:buNone/>
            </a:pPr>
            <a:r>
              <a:rPr lang="en-US" b="1" i="1" dirty="0"/>
              <a:t>b)	Is it corroborated?</a:t>
            </a:r>
            <a:endParaRPr lang="en-US" dirty="0"/>
          </a:p>
          <a:p>
            <a:pPr marL="0" indent="0">
              <a:buNone/>
            </a:pPr>
            <a:r>
              <a:rPr lang="en-US" b="1" i="1" dirty="0"/>
              <a:t>c)	Are the relevant statements made in the confession or facts true as far as they </a:t>
            </a:r>
            <a:r>
              <a:rPr lang="en-US" b="1" i="1" dirty="0" smtClean="0"/>
              <a:t>	can </a:t>
            </a:r>
            <a:r>
              <a:rPr lang="en-US" b="1" i="1" dirty="0"/>
              <a:t>be </a:t>
            </a:r>
            <a:r>
              <a:rPr lang="en-US" b="1" i="1" dirty="0" smtClean="0"/>
              <a:t>	tested</a:t>
            </a:r>
            <a:r>
              <a:rPr lang="en-US" b="1" i="1" dirty="0"/>
              <a:t>?</a:t>
            </a:r>
            <a:endParaRPr lang="en-US" dirty="0"/>
          </a:p>
          <a:p>
            <a:pPr marL="0" indent="0">
              <a:buNone/>
            </a:pPr>
            <a:r>
              <a:rPr lang="en-US" b="1" i="1" dirty="0"/>
              <a:t>d)	Was the prisoner one who has the opportunity of committing the offence?</a:t>
            </a:r>
            <a:endParaRPr lang="en-US" dirty="0"/>
          </a:p>
          <a:p>
            <a:pPr marL="0" indent="0">
              <a:buNone/>
            </a:pPr>
            <a:r>
              <a:rPr lang="en-US" b="1" i="1" dirty="0"/>
              <a:t>e)	Is the confession possible?</a:t>
            </a:r>
            <a:endParaRPr lang="en-US" dirty="0"/>
          </a:p>
          <a:p>
            <a:pPr marL="0" indent="0">
              <a:buNone/>
            </a:pPr>
            <a:r>
              <a:rPr lang="en-US" b="1" i="1" dirty="0"/>
              <a:t>f)	Is it consistent with other fact which have been asserted and have been proved</a:t>
            </a:r>
            <a:r>
              <a:rPr lang="en-US" b="1" i="1" dirty="0" smtClean="0"/>
              <a:t>?”</a:t>
            </a:r>
            <a:endParaRPr lang="en-US" dirty="0"/>
          </a:p>
        </p:txBody>
      </p:sp>
    </p:spTree>
    <p:extLst>
      <p:ext uri="{BB962C8B-B14F-4D97-AF65-F5344CB8AC3E}">
        <p14:creationId xmlns:p14="http://schemas.microsoft.com/office/powerpoint/2010/main" val="40458082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smtClean="0">
                <a:latin typeface="Calibri" panose="020F0502020204030204" pitchFamily="34" charset="0"/>
                <a:ea typeface="Calibri" panose="020F0502020204030204" pitchFamily="34" charset="0"/>
                <a:cs typeface="Times New Roman" panose="02020603050405020304" pitchFamily="18" charset="0"/>
              </a:rPr>
              <a:t>Relevance Of Retraction To Admissibility Of Confessional Statement</a:t>
            </a:r>
            <a:endParaRPr lang="en-US" u="sng"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Where an accused resiles from a confessional statement by him, the statement may still remain voluntary</a:t>
            </a:r>
            <a:r>
              <a:rPr lang="en-US" dirty="0" smtClean="0"/>
              <a:t>.</a:t>
            </a:r>
            <a:endParaRPr lang="en-US" dirty="0"/>
          </a:p>
          <a:p>
            <a:pPr marL="0" indent="0" algn="just">
              <a:buNone/>
            </a:pPr>
            <a:r>
              <a:rPr lang="en-US" dirty="0"/>
              <a:t>In </a:t>
            </a:r>
            <a:r>
              <a:rPr lang="en-US" b="1" dirty="0"/>
              <a:t>Yaya v </a:t>
            </a:r>
            <a:r>
              <a:rPr lang="en-US" b="1" dirty="0" smtClean="0"/>
              <a:t>State </a:t>
            </a:r>
            <a:r>
              <a:rPr lang="en-US" dirty="0" smtClean="0"/>
              <a:t>(</a:t>
            </a:r>
            <a:r>
              <a:rPr lang="en-US" dirty="0"/>
              <a:t>2020) All FWLR (Pt. 1032) 541 at 564 </a:t>
            </a:r>
            <a:r>
              <a:rPr lang="en-US" dirty="0" smtClean="0"/>
              <a:t>paras. </a:t>
            </a:r>
            <a:r>
              <a:rPr lang="en-US" dirty="0"/>
              <a:t>B – </a:t>
            </a:r>
            <a:r>
              <a:rPr lang="en-US" dirty="0" smtClean="0"/>
              <a:t>C, </a:t>
            </a:r>
            <a:r>
              <a:rPr lang="en-US" dirty="0"/>
              <a:t>the Supreme Court held </a:t>
            </a:r>
            <a:r>
              <a:rPr lang="en-US" i="1" dirty="0"/>
              <a:t>inter alia </a:t>
            </a:r>
            <a:r>
              <a:rPr lang="en-US" dirty="0"/>
              <a:t>that </a:t>
            </a:r>
          </a:p>
          <a:p>
            <a:pPr marL="0" indent="0" algn="just">
              <a:buNone/>
            </a:pPr>
            <a:r>
              <a:rPr lang="en-US" b="1" i="1" dirty="0"/>
              <a:t>“When the retraction takes place at the trial whereby the accused resiles from an earlier extrajudicial statement, that the duty is then cast on the accused who is the maker of the statement and then the subsequent duty on the trial court who is to test the veracity or otherwise of the statement by passing through the crucible of tests to see if such a statement is correct</a:t>
            </a:r>
            <a:r>
              <a:rPr lang="en-US" b="1" i="1" dirty="0" smtClean="0"/>
              <a:t>.”</a:t>
            </a:r>
            <a:endParaRPr lang="en-US" dirty="0"/>
          </a:p>
        </p:txBody>
      </p:sp>
    </p:spTree>
    <p:extLst>
      <p:ext uri="{BB962C8B-B14F-4D97-AF65-F5344CB8AC3E}">
        <p14:creationId xmlns:p14="http://schemas.microsoft.com/office/powerpoint/2010/main" val="3720057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Trial within Trial</a:t>
            </a:r>
            <a:endParaRPr lang="en-US" dirty="0"/>
          </a:p>
        </p:txBody>
      </p:sp>
    </p:spTree>
    <p:extLst>
      <p:ext uri="{BB962C8B-B14F-4D97-AF65-F5344CB8AC3E}">
        <p14:creationId xmlns:p14="http://schemas.microsoft.com/office/powerpoint/2010/main" val="25544106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Essence of Trial Within Trial</a:t>
            </a:r>
            <a:endParaRPr lang="en-US" u="sng" dirty="0"/>
          </a:p>
        </p:txBody>
      </p:sp>
      <p:sp>
        <p:nvSpPr>
          <p:cNvPr id="3" name="Content Placeholder 2"/>
          <p:cNvSpPr>
            <a:spLocks noGrp="1"/>
          </p:cNvSpPr>
          <p:nvPr>
            <p:ph idx="1"/>
          </p:nvPr>
        </p:nvSpPr>
        <p:spPr/>
        <p:txBody>
          <a:bodyPr>
            <a:normAutofit/>
          </a:bodyPr>
          <a:lstStyle/>
          <a:p>
            <a:pPr marL="0" indent="0" algn="just">
              <a:buNone/>
            </a:pPr>
            <a:r>
              <a:rPr lang="en-US" dirty="0"/>
              <a:t>In </a:t>
            </a:r>
            <a:r>
              <a:rPr lang="en-US" b="1" dirty="0"/>
              <a:t>Iorapuu v </a:t>
            </a:r>
            <a:r>
              <a:rPr lang="en-US" b="1" dirty="0" smtClean="0"/>
              <a:t>State </a:t>
            </a:r>
            <a:r>
              <a:rPr lang="en-US" dirty="0" smtClean="0"/>
              <a:t>(</a:t>
            </a:r>
            <a:r>
              <a:rPr lang="en-US" dirty="0"/>
              <a:t>2020) All FWLR (Pt. 1055) 418 at 441 paras. A – </a:t>
            </a:r>
            <a:r>
              <a:rPr lang="en-US" dirty="0" smtClean="0"/>
              <a:t>B, </a:t>
            </a:r>
            <a:r>
              <a:rPr lang="en-US" dirty="0"/>
              <a:t>the Supreme Court held inter alia that –</a:t>
            </a:r>
          </a:p>
          <a:p>
            <a:pPr marL="0" indent="0" algn="just">
              <a:buNone/>
            </a:pPr>
            <a:r>
              <a:rPr lang="en-US" b="1" i="1" dirty="0"/>
              <a:t>“The very essence of the mini trial was to determine the voluntariness of the said statement. Indeed, the raison d’etre of the evolution of the mini trial or the voire dire procedure is to arm the trial court with a procedural mechanism for sifting through the chaff of involuntary, and hence inadmissible evidence whose cogency and probative value are indubitable.”</a:t>
            </a:r>
            <a:endParaRPr lang="en-US" dirty="0"/>
          </a:p>
          <a:p>
            <a:pPr marL="0" indent="0">
              <a:buNone/>
            </a:pPr>
            <a:endParaRPr lang="en-US" dirty="0"/>
          </a:p>
        </p:txBody>
      </p:sp>
    </p:spTree>
    <p:extLst>
      <p:ext uri="{BB962C8B-B14F-4D97-AF65-F5344CB8AC3E}">
        <p14:creationId xmlns:p14="http://schemas.microsoft.com/office/powerpoint/2010/main" val="1506451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solidFill>
                  <a:prstClr val="black"/>
                </a:solidFill>
              </a:rPr>
              <a:t>Nature of Trial Within Trial</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A trial within trial is “</a:t>
            </a:r>
            <a:r>
              <a:rPr lang="en-US" b="1" i="1" dirty="0" smtClean="0"/>
              <a:t>a </a:t>
            </a:r>
            <a:r>
              <a:rPr lang="en-US" b="1" i="1" dirty="0"/>
              <a:t>complete process in itself within the substantive </a:t>
            </a:r>
            <a:r>
              <a:rPr lang="en-US" b="1" i="1" dirty="0" smtClean="0"/>
              <a:t>trial. The </a:t>
            </a:r>
            <a:r>
              <a:rPr lang="en-US" b="1" i="1" dirty="0"/>
              <a:t>trial court halts the main trial to conduct a mini trial specifically to determine whether or not a confessional statement allegedly made by an accused was made voluntarily. The witnesses in a trial-within-trial are re-sworn. They testify, call additional witnesses if necessary, and tender exhibit. The witnesses are subjected to cross examination and at the conclusion of the trial, Counsel to the parties address the court. The court delivers a considered ruling on the voluntariness or otherwise of the statements sought to be tendered</a:t>
            </a:r>
            <a:r>
              <a:rPr lang="en-US" b="1" i="1" dirty="0" smtClean="0"/>
              <a:t>.”</a:t>
            </a:r>
            <a:endParaRPr lang="en-US" dirty="0"/>
          </a:p>
          <a:p>
            <a:pPr marL="0" indent="0" algn="ctr">
              <a:buNone/>
            </a:pPr>
            <a:r>
              <a:rPr lang="en-US" dirty="0" smtClean="0"/>
              <a:t>- </a:t>
            </a:r>
            <a:r>
              <a:rPr lang="en-US" b="1" dirty="0" smtClean="0"/>
              <a:t>Kayode </a:t>
            </a:r>
            <a:r>
              <a:rPr lang="en-US" b="1" dirty="0"/>
              <a:t>Babarinde v </a:t>
            </a:r>
            <a:r>
              <a:rPr lang="en-US" b="1" dirty="0" smtClean="0"/>
              <a:t>State </a:t>
            </a:r>
            <a:r>
              <a:rPr lang="en-US" dirty="0" smtClean="0"/>
              <a:t>(</a:t>
            </a:r>
            <a:r>
              <a:rPr lang="en-US" dirty="0"/>
              <a:t>2014) All FWLR (Pt. 717) </a:t>
            </a:r>
            <a:r>
              <a:rPr lang="en-US" dirty="0" smtClean="0"/>
              <a:t>606 at 622</a:t>
            </a:r>
            <a:endParaRPr lang="en-US" dirty="0"/>
          </a:p>
          <a:p>
            <a:endParaRPr lang="en-US" dirty="0"/>
          </a:p>
        </p:txBody>
      </p:sp>
    </p:spTree>
    <p:extLst>
      <p:ext uri="{BB962C8B-B14F-4D97-AF65-F5344CB8AC3E}">
        <p14:creationId xmlns:p14="http://schemas.microsoft.com/office/powerpoint/2010/main" val="18826890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Procedure of Trial within Trial</a:t>
            </a:r>
            <a:endParaRPr lang="en-US" u="sng"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In </a:t>
            </a:r>
            <a:r>
              <a:rPr lang="en-US" b="1" dirty="0"/>
              <a:t>Edokun v </a:t>
            </a:r>
            <a:r>
              <a:rPr lang="en-US" b="1" dirty="0" smtClean="0"/>
              <a:t>State </a:t>
            </a:r>
            <a:r>
              <a:rPr lang="en-US" dirty="0" smtClean="0"/>
              <a:t>(</a:t>
            </a:r>
            <a:r>
              <a:rPr lang="en-US" dirty="0"/>
              <a:t>2017) All FWLR (Pt. 875) </a:t>
            </a:r>
            <a:r>
              <a:rPr lang="en-US" dirty="0" smtClean="0"/>
              <a:t>2125 at </a:t>
            </a:r>
            <a:r>
              <a:rPr lang="en-US" dirty="0"/>
              <a:t>Paras. E – </a:t>
            </a:r>
            <a:r>
              <a:rPr lang="en-US" dirty="0" smtClean="0"/>
              <a:t>H, </a:t>
            </a:r>
            <a:r>
              <a:rPr lang="en-US" dirty="0"/>
              <a:t>the Supreme Court held inter alia thus –</a:t>
            </a:r>
          </a:p>
          <a:p>
            <a:pPr marL="0" indent="0">
              <a:buNone/>
            </a:pPr>
            <a:r>
              <a:rPr lang="en-US" b="1" i="1" dirty="0"/>
              <a:t>“The witnesses in the trial within trial are re-sworn. They testify, call additional witnesses where necessary and tender exhibits. The witnesses are subjected to cross examination and at the close of evidence, counsel to the parties address the Court. The Court delivers considered ruling on voluntariness or otherwise of the confessional statement sought to be tendered. In the course of delivering the ruling, the Court which had the opportunity of listening to both sided is obliged to give reason for the conclusion reached. This will include the Court’s opinion on the credibility of witnesses.”</a:t>
            </a:r>
            <a:endParaRPr lang="en-US" dirty="0"/>
          </a:p>
          <a:p>
            <a:endParaRPr lang="en-US" dirty="0"/>
          </a:p>
        </p:txBody>
      </p:sp>
    </p:spTree>
    <p:extLst>
      <p:ext uri="{BB962C8B-B14F-4D97-AF65-F5344CB8AC3E}">
        <p14:creationId xmlns:p14="http://schemas.microsoft.com/office/powerpoint/2010/main" val="30623891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Absence of Accused Person in Trial within </a:t>
            </a:r>
            <a:r>
              <a:rPr lang="en-US" u="sng" dirty="0" smtClean="0"/>
              <a:t>Trial</a:t>
            </a:r>
            <a:endParaRPr lang="en-US" dirty="0"/>
          </a:p>
        </p:txBody>
      </p:sp>
      <p:sp>
        <p:nvSpPr>
          <p:cNvPr id="3" name="Content Placeholder 2"/>
          <p:cNvSpPr>
            <a:spLocks noGrp="1"/>
          </p:cNvSpPr>
          <p:nvPr>
            <p:ph idx="1"/>
          </p:nvPr>
        </p:nvSpPr>
        <p:spPr/>
        <p:txBody>
          <a:bodyPr>
            <a:normAutofit/>
          </a:bodyPr>
          <a:lstStyle/>
          <a:p>
            <a:pPr marL="0" indent="0">
              <a:buNone/>
            </a:pPr>
            <a:r>
              <a:rPr lang="en-US" dirty="0"/>
              <a:t> </a:t>
            </a:r>
            <a:r>
              <a:rPr lang="en-US" dirty="0" smtClean="0"/>
              <a:t>In </a:t>
            </a:r>
            <a:r>
              <a:rPr lang="en-US" b="1" dirty="0"/>
              <a:t>Daniel Adeoye v </a:t>
            </a:r>
            <a:r>
              <a:rPr lang="en-US" b="1" dirty="0" smtClean="0"/>
              <a:t>State </a:t>
            </a:r>
            <a:r>
              <a:rPr lang="en-US" dirty="0" smtClean="0"/>
              <a:t>(</a:t>
            </a:r>
            <a:r>
              <a:rPr lang="en-US" dirty="0"/>
              <a:t>1996) 6NWLR (Pt. 605) </a:t>
            </a:r>
            <a:r>
              <a:rPr lang="en-US" dirty="0" smtClean="0"/>
              <a:t>74, </a:t>
            </a:r>
            <a:r>
              <a:rPr lang="en-US" dirty="0"/>
              <a:t>the Supreme Court stated that holding a trial in the absence of the accused person is a procedural blunder which constitutes a breach of the accused person’s constitutional right to fair hearing</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170940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Features Of A Confession</a:t>
            </a:r>
            <a:endParaRPr lang="en-US" u="sng" dirty="0"/>
          </a:p>
        </p:txBody>
      </p:sp>
      <p:sp>
        <p:nvSpPr>
          <p:cNvPr id="3" name="Content Placeholder 2"/>
          <p:cNvSpPr>
            <a:spLocks noGrp="1"/>
          </p:cNvSpPr>
          <p:nvPr>
            <p:ph idx="1"/>
          </p:nvPr>
        </p:nvSpPr>
        <p:spPr/>
        <p:txBody>
          <a:bodyPr>
            <a:normAutofit fontScale="85000" lnSpcReduction="10000"/>
          </a:bodyPr>
          <a:lstStyle/>
          <a:p>
            <a:pPr marL="514350" indent="-514350" algn="just">
              <a:buFont typeface="+mj-lt"/>
              <a:buAutoNum type="arabicPeriod"/>
            </a:pPr>
            <a:r>
              <a:rPr lang="en-US" dirty="0"/>
              <a:t>A confession cannot be made in anticipation or preemption of the commission of an </a:t>
            </a:r>
            <a:r>
              <a:rPr lang="en-US" dirty="0" smtClean="0"/>
              <a:t>offence – </a:t>
            </a:r>
            <a:r>
              <a:rPr lang="en-US" b="1" dirty="0" smtClean="0"/>
              <a:t>FRN </a:t>
            </a:r>
            <a:r>
              <a:rPr lang="en-US" b="1" dirty="0"/>
              <a:t>v </a:t>
            </a:r>
            <a:r>
              <a:rPr lang="en-US" b="1" dirty="0" smtClean="0"/>
              <a:t>Barminas</a:t>
            </a:r>
            <a:r>
              <a:rPr lang="en-US" dirty="0"/>
              <a:t> </a:t>
            </a:r>
            <a:r>
              <a:rPr lang="en-US" dirty="0" smtClean="0"/>
              <a:t>(2017</a:t>
            </a:r>
            <a:r>
              <a:rPr lang="en-US" dirty="0"/>
              <a:t>) All FWLR (Pt. 882) 1256 </a:t>
            </a:r>
          </a:p>
          <a:p>
            <a:pPr marL="514350" indent="-514350" algn="just">
              <a:buFont typeface="+mj-lt"/>
              <a:buAutoNum type="arabicPeriod"/>
            </a:pPr>
            <a:r>
              <a:rPr lang="en-US" dirty="0" smtClean="0"/>
              <a:t>A confession must unequivocally point guilt to the maker of the confession. Where it points </a:t>
            </a:r>
            <a:r>
              <a:rPr lang="en-US" dirty="0"/>
              <a:t>guilt to persons other than </a:t>
            </a:r>
            <a:r>
              <a:rPr lang="en-US" dirty="0" smtClean="0"/>
              <a:t>maker of the statement or </a:t>
            </a:r>
            <a:r>
              <a:rPr lang="en-US" dirty="0"/>
              <a:t>denies commission of the alleged offence on his own part, it becomes an ordinary </a:t>
            </a:r>
            <a:r>
              <a:rPr lang="en-US" dirty="0" smtClean="0"/>
              <a:t>statement.</a:t>
            </a:r>
          </a:p>
          <a:p>
            <a:pPr marL="514350" indent="-514350" algn="just">
              <a:buFont typeface="+mj-lt"/>
              <a:buAutoNum type="arabicPeriod"/>
            </a:pPr>
            <a:r>
              <a:rPr lang="en-US" dirty="0" smtClean="0"/>
              <a:t>It is best </a:t>
            </a:r>
            <a:r>
              <a:rPr lang="en-US" dirty="0"/>
              <a:t>form of evidence against the accused for no rational being, all things being equal, says anything against his </a:t>
            </a:r>
            <a:r>
              <a:rPr lang="en-US" dirty="0" smtClean="0"/>
              <a:t>interest – </a:t>
            </a:r>
            <a:r>
              <a:rPr lang="en-US" b="1" dirty="0"/>
              <a:t>Musa v </a:t>
            </a:r>
            <a:r>
              <a:rPr lang="en-US" b="1" dirty="0" smtClean="0"/>
              <a:t>State</a:t>
            </a:r>
            <a:r>
              <a:rPr lang="en-US" dirty="0" smtClean="0"/>
              <a:t> </a:t>
            </a:r>
            <a:r>
              <a:rPr lang="en-US" dirty="0"/>
              <a:t>(2020) All FWLR (Pt. 1042) 338 at 354 Para. </a:t>
            </a:r>
            <a:r>
              <a:rPr lang="en-US" dirty="0" smtClean="0"/>
              <a:t>C</a:t>
            </a:r>
          </a:p>
          <a:p>
            <a:pPr marL="514350" indent="-514350" algn="just">
              <a:buFont typeface="+mj-lt"/>
              <a:buAutoNum type="arabicPeriod"/>
            </a:pPr>
            <a:r>
              <a:rPr lang="en-US" dirty="0" smtClean="0"/>
              <a:t>It must be cogent, direct and positive – </a:t>
            </a:r>
            <a:r>
              <a:rPr lang="en-US" b="1" dirty="0"/>
              <a:t>Olabode v State </a:t>
            </a:r>
            <a:r>
              <a:rPr lang="en-US" dirty="0"/>
              <a:t>(2007) All FWLR (Pt. 389) 1301</a:t>
            </a:r>
          </a:p>
          <a:p>
            <a:pPr algn="just"/>
            <a:endParaRPr lang="en-US" dirty="0"/>
          </a:p>
        </p:txBody>
      </p:sp>
    </p:spTree>
    <p:extLst>
      <p:ext uri="{BB962C8B-B14F-4D97-AF65-F5344CB8AC3E}">
        <p14:creationId xmlns:p14="http://schemas.microsoft.com/office/powerpoint/2010/main" val="28433833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a:t>Failure to Cross Examine Accused Person during Trial within </a:t>
            </a:r>
            <a:r>
              <a:rPr lang="en-US" u="sng" dirty="0" smtClean="0"/>
              <a:t>Trial</a:t>
            </a:r>
            <a:endParaRPr lang="en-US" dirty="0"/>
          </a:p>
        </p:txBody>
      </p:sp>
      <p:sp>
        <p:nvSpPr>
          <p:cNvPr id="3" name="Content Placeholder 2"/>
          <p:cNvSpPr>
            <a:spLocks noGrp="1"/>
          </p:cNvSpPr>
          <p:nvPr>
            <p:ph idx="1"/>
          </p:nvPr>
        </p:nvSpPr>
        <p:spPr/>
        <p:txBody>
          <a:bodyPr/>
          <a:lstStyle/>
          <a:p>
            <a:pPr marL="0" indent="0">
              <a:buNone/>
            </a:pPr>
            <a:r>
              <a:rPr lang="en-US" dirty="0" smtClean="0"/>
              <a:t>Where the prosecution fails to cross examine the accused person, it is presumed that the prosecution admits that the allegations of the accused person are true and undisputed.</a:t>
            </a:r>
            <a:endParaRPr lang="en-US" dirty="0"/>
          </a:p>
        </p:txBody>
      </p:sp>
    </p:spTree>
    <p:extLst>
      <p:ext uri="{BB962C8B-B14F-4D97-AF65-F5344CB8AC3E}">
        <p14:creationId xmlns:p14="http://schemas.microsoft.com/office/powerpoint/2010/main" val="33650528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Onus of </a:t>
            </a:r>
            <a:r>
              <a:rPr lang="en-US" u="sng" dirty="0" smtClean="0"/>
              <a:t>Proof</a:t>
            </a:r>
            <a:endParaRPr lang="en-US" dirty="0"/>
          </a:p>
        </p:txBody>
      </p:sp>
      <p:sp>
        <p:nvSpPr>
          <p:cNvPr id="3" name="Content Placeholder 2"/>
          <p:cNvSpPr>
            <a:spLocks noGrp="1"/>
          </p:cNvSpPr>
          <p:nvPr>
            <p:ph idx="1"/>
          </p:nvPr>
        </p:nvSpPr>
        <p:spPr/>
        <p:txBody>
          <a:bodyPr/>
          <a:lstStyle/>
          <a:p>
            <a:pPr marL="0" indent="0">
              <a:buNone/>
            </a:pPr>
            <a:r>
              <a:rPr lang="en-US" dirty="0"/>
              <a:t>In </a:t>
            </a:r>
            <a:r>
              <a:rPr lang="en-US" b="1" dirty="0"/>
              <a:t>State v </a:t>
            </a:r>
            <a:r>
              <a:rPr lang="en-US" b="1" dirty="0" smtClean="0"/>
              <a:t>Gwangwan </a:t>
            </a:r>
            <a:r>
              <a:rPr lang="en-US" dirty="0" smtClean="0"/>
              <a:t>(</a:t>
            </a:r>
            <a:r>
              <a:rPr lang="en-US" dirty="0"/>
              <a:t>2015) 13 NWLR (Pt. 1477) </a:t>
            </a:r>
            <a:r>
              <a:rPr lang="en-US" dirty="0" smtClean="0"/>
              <a:t>600</a:t>
            </a:r>
            <a:r>
              <a:rPr lang="en-US" b="1" dirty="0" smtClean="0"/>
              <a:t>,</a:t>
            </a:r>
            <a:r>
              <a:rPr lang="en-US" dirty="0" smtClean="0"/>
              <a:t> </a:t>
            </a:r>
            <a:r>
              <a:rPr lang="en-US" dirty="0"/>
              <a:t>the Supreme Court held </a:t>
            </a:r>
            <a:r>
              <a:rPr lang="en-US" i="1" dirty="0"/>
              <a:t>inter alia </a:t>
            </a:r>
            <a:r>
              <a:rPr lang="en-US" dirty="0" smtClean="0"/>
              <a:t>that –</a:t>
            </a:r>
          </a:p>
          <a:p>
            <a:pPr marL="0" indent="0">
              <a:buNone/>
            </a:pPr>
            <a:r>
              <a:rPr lang="en-US" dirty="0" smtClean="0"/>
              <a:t> “</a:t>
            </a:r>
            <a:r>
              <a:rPr lang="en-US" b="1" i="1" dirty="0" smtClean="0"/>
              <a:t>Generally</a:t>
            </a:r>
            <a:r>
              <a:rPr lang="en-US" b="1" i="1" dirty="0"/>
              <a:t>, in any dispute as to the voluntary nature of any given statement, the onus lies on the prosecution to prove positively and affirmatively beyond reasonable doubt that the statement was voluntary</a:t>
            </a:r>
            <a:r>
              <a:rPr lang="en-US" dirty="0"/>
              <a:t>.”</a:t>
            </a:r>
          </a:p>
          <a:p>
            <a:pPr marL="0" indent="0">
              <a:buNone/>
            </a:pPr>
            <a:endParaRPr lang="en-US" dirty="0"/>
          </a:p>
        </p:txBody>
      </p:sp>
    </p:spTree>
    <p:extLst>
      <p:ext uri="{BB962C8B-B14F-4D97-AF65-F5344CB8AC3E}">
        <p14:creationId xmlns:p14="http://schemas.microsoft.com/office/powerpoint/2010/main" val="2763461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Effect of Confession to Burden Of </a:t>
            </a:r>
            <a:r>
              <a:rPr lang="en-US" u="sng" dirty="0" smtClean="0"/>
              <a:t>Proof</a:t>
            </a:r>
            <a:endParaRPr lang="en-US" dirty="0"/>
          </a:p>
        </p:txBody>
      </p:sp>
      <p:sp>
        <p:nvSpPr>
          <p:cNvPr id="3" name="Content Placeholder 2"/>
          <p:cNvSpPr>
            <a:spLocks noGrp="1"/>
          </p:cNvSpPr>
          <p:nvPr>
            <p:ph idx="1"/>
          </p:nvPr>
        </p:nvSpPr>
        <p:spPr/>
        <p:txBody>
          <a:bodyPr/>
          <a:lstStyle/>
          <a:p>
            <a:pPr marL="0" indent="0">
              <a:buNone/>
            </a:pPr>
            <a:r>
              <a:rPr lang="en-US" dirty="0"/>
              <a:t> </a:t>
            </a:r>
          </a:p>
          <a:p>
            <a:pPr marL="0" indent="0">
              <a:buNone/>
            </a:pPr>
            <a:r>
              <a:rPr lang="en-US" dirty="0"/>
              <a:t>The law is elementary that where an accused voluntarily makes a confessional statement, the burden of proof placed on the prosecution becomes as light as an ostrich’s </a:t>
            </a:r>
            <a:r>
              <a:rPr lang="en-US" dirty="0" smtClean="0"/>
              <a:t>feather – </a:t>
            </a:r>
            <a:r>
              <a:rPr lang="en-US" b="1" dirty="0" smtClean="0"/>
              <a:t>Ameh </a:t>
            </a:r>
            <a:r>
              <a:rPr lang="en-US" b="1" dirty="0"/>
              <a:t>v State</a:t>
            </a:r>
            <a:r>
              <a:rPr lang="en-US" dirty="0"/>
              <a:t>, (2018) 12 NWLR (Pt.1632) 99</a:t>
            </a:r>
          </a:p>
          <a:p>
            <a:pPr marL="0" indent="0">
              <a:buNone/>
            </a:pPr>
            <a:endParaRPr lang="en-US" dirty="0"/>
          </a:p>
        </p:txBody>
      </p:sp>
    </p:spTree>
    <p:extLst>
      <p:ext uri="{BB962C8B-B14F-4D97-AF65-F5344CB8AC3E}">
        <p14:creationId xmlns:p14="http://schemas.microsoft.com/office/powerpoint/2010/main" val="12131556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a:t>Can A Trial Within Trial Be Terminated Halfway</a:t>
            </a:r>
            <a:r>
              <a:rPr lang="en-US" u="sng"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dirty="0"/>
              <a:t> </a:t>
            </a:r>
          </a:p>
          <a:p>
            <a:pPr marL="0" indent="0">
              <a:buNone/>
            </a:pPr>
            <a:r>
              <a:rPr lang="en-US" dirty="0"/>
              <a:t>The Supreme Court in </a:t>
            </a:r>
            <a:r>
              <a:rPr lang="en-US" b="1" dirty="0"/>
              <a:t>State v </a:t>
            </a:r>
            <a:r>
              <a:rPr lang="en-US" b="1" dirty="0" smtClean="0"/>
              <a:t>Gwangwan </a:t>
            </a:r>
            <a:r>
              <a:rPr lang="en-US" dirty="0" smtClean="0"/>
              <a:t>(</a:t>
            </a:r>
            <a:r>
              <a:rPr lang="en-US" dirty="0"/>
              <a:t>2015) 13 NWLR (Pt. 1477) </a:t>
            </a:r>
            <a:r>
              <a:rPr lang="en-US" dirty="0" smtClean="0"/>
              <a:t>600 </a:t>
            </a:r>
            <a:r>
              <a:rPr lang="en-US" dirty="0"/>
              <a:t>held inter alia that a trial court cannot suo motu, for any reason, terminate the conduct of a trial within trial. </a:t>
            </a:r>
          </a:p>
          <a:p>
            <a:pPr marL="0" indent="0">
              <a:buNone/>
            </a:pPr>
            <a:r>
              <a:rPr lang="en-US" dirty="0" smtClean="0"/>
              <a:t>Once </a:t>
            </a:r>
            <a:r>
              <a:rPr lang="en-US" dirty="0"/>
              <a:t>a trial within trial is commenced, the proceedings must be brought to a logical conclusion and not terminated halfway as the doing of such constitutes a violation of the accused person’s right to fair hearing. </a:t>
            </a:r>
          </a:p>
          <a:p>
            <a:endParaRPr lang="en-US" dirty="0"/>
          </a:p>
        </p:txBody>
      </p:sp>
    </p:spTree>
    <p:extLst>
      <p:ext uri="{BB962C8B-B14F-4D97-AF65-F5344CB8AC3E}">
        <p14:creationId xmlns:p14="http://schemas.microsoft.com/office/powerpoint/2010/main" val="3822902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Trial before </a:t>
            </a:r>
            <a:r>
              <a:rPr lang="en-US" u="sng" dirty="0" smtClean="0"/>
              <a:t>Trial</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Trial </a:t>
            </a:r>
            <a:r>
              <a:rPr lang="en-US" dirty="0"/>
              <a:t>before trial is alien and unknown to the Nigerian criminal justice procedure. </a:t>
            </a:r>
          </a:p>
          <a:p>
            <a:pPr marL="0" indent="0" algn="just">
              <a:buNone/>
            </a:pPr>
            <a:r>
              <a:rPr lang="en-US" dirty="0"/>
              <a:t> </a:t>
            </a:r>
            <a:r>
              <a:rPr lang="en-US" dirty="0" smtClean="0"/>
              <a:t>Where </a:t>
            </a:r>
            <a:r>
              <a:rPr lang="en-US" dirty="0"/>
              <a:t>an accused person intends to contest the admission of his confessional statement on grounds of involuntariness, he has to wait till whenever the prosecution seeks to tender same as evidence during trial. To object to the admission of his allegedly involuntary confessional statement before the prosecution seeks to tender it will be tantamount to the accused person placing the cart before the </a:t>
            </a:r>
            <a:r>
              <a:rPr lang="en-US" dirty="0" smtClean="0"/>
              <a:t>horse –</a:t>
            </a:r>
          </a:p>
          <a:p>
            <a:pPr marL="0" indent="0" algn="just">
              <a:buNone/>
            </a:pPr>
            <a:r>
              <a:rPr lang="en-US" b="1" dirty="0" smtClean="0"/>
              <a:t>Lt</a:t>
            </a:r>
            <a:r>
              <a:rPr lang="en-US" b="1" dirty="0"/>
              <a:t>. Commander Steve Obisi v Chief of Army Staff</a:t>
            </a:r>
            <a:r>
              <a:rPr lang="en-US" dirty="0"/>
              <a:t>, (2004) All FWLR (Pt. 215) 193 </a:t>
            </a:r>
          </a:p>
          <a:p>
            <a:endParaRPr lang="en-US" dirty="0"/>
          </a:p>
        </p:txBody>
      </p:sp>
    </p:spTree>
    <p:extLst>
      <p:ext uri="{BB962C8B-B14F-4D97-AF65-F5344CB8AC3E}">
        <p14:creationId xmlns:p14="http://schemas.microsoft.com/office/powerpoint/2010/main" val="37836803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Can A Trial Within Trial Be Lumped With The Main Trial?</a:t>
            </a:r>
          </a:p>
        </p:txBody>
      </p:sp>
      <p:sp>
        <p:nvSpPr>
          <p:cNvPr id="3" name="Content Placeholder 2"/>
          <p:cNvSpPr>
            <a:spLocks noGrp="1"/>
          </p:cNvSpPr>
          <p:nvPr>
            <p:ph idx="1"/>
          </p:nvPr>
        </p:nvSpPr>
        <p:spPr/>
        <p:txBody>
          <a:bodyPr>
            <a:normAutofit fontScale="92500"/>
          </a:bodyPr>
          <a:lstStyle/>
          <a:p>
            <a:pPr marL="0" indent="0">
              <a:buNone/>
            </a:pPr>
            <a:r>
              <a:rPr lang="en-US" b="1" i="1" dirty="0" smtClean="0"/>
              <a:t>“</a:t>
            </a:r>
            <a:r>
              <a:rPr lang="en-US" b="1" i="1" dirty="0"/>
              <a:t>Once a trial within trial is ordered by the trial Judge, the main trial is suspended until the conclusion of the trial within </a:t>
            </a:r>
            <a:r>
              <a:rPr lang="en-US" b="1" i="1" dirty="0" smtClean="0"/>
              <a:t>trial” –</a:t>
            </a:r>
            <a:r>
              <a:rPr lang="en-US" dirty="0" smtClean="0"/>
              <a:t> </a:t>
            </a:r>
            <a:r>
              <a:rPr lang="en-US" b="1" dirty="0"/>
              <a:t>State v Sani </a:t>
            </a:r>
            <a:r>
              <a:rPr lang="en-US" dirty="0" smtClean="0"/>
              <a:t>(</a:t>
            </a:r>
            <a:r>
              <a:rPr lang="en-US" dirty="0"/>
              <a:t>2018) LPELR-43598(SC) 1</a:t>
            </a:r>
          </a:p>
          <a:p>
            <a:pPr marL="0" indent="0">
              <a:buNone/>
            </a:pPr>
            <a:r>
              <a:rPr lang="en-US" dirty="0"/>
              <a:t>To lump the trial within trial with the substantive trial is a clear and undisputed violation of the Defendant/accused’s right to fair hearing entrenched in Section 36(6) of the Constitution of the Federal Republic of Nigeria 1999 (as amended) as the Defendant/Accused would be denied the opportunity </a:t>
            </a:r>
            <a:r>
              <a:rPr lang="en-US" dirty="0" smtClean="0"/>
              <a:t>of </a:t>
            </a:r>
            <a:r>
              <a:rPr lang="en-US" dirty="0"/>
              <a:t>deciding how to present his defence before judgment is </a:t>
            </a:r>
            <a:r>
              <a:rPr lang="en-US" dirty="0" smtClean="0"/>
              <a:t>delivered.</a:t>
            </a:r>
            <a:endParaRPr lang="en-US" dirty="0"/>
          </a:p>
        </p:txBody>
      </p:sp>
    </p:spTree>
    <p:extLst>
      <p:ext uri="{BB962C8B-B14F-4D97-AF65-F5344CB8AC3E}">
        <p14:creationId xmlns:p14="http://schemas.microsoft.com/office/powerpoint/2010/main" val="30080191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Consequence of Trial Court Failing to Conduct Trial within Trial</a:t>
            </a:r>
          </a:p>
        </p:txBody>
      </p:sp>
      <p:sp>
        <p:nvSpPr>
          <p:cNvPr id="3" name="Content Placeholder 2"/>
          <p:cNvSpPr>
            <a:spLocks noGrp="1"/>
          </p:cNvSpPr>
          <p:nvPr>
            <p:ph idx="1"/>
          </p:nvPr>
        </p:nvSpPr>
        <p:spPr/>
        <p:txBody>
          <a:bodyPr/>
          <a:lstStyle/>
          <a:p>
            <a:pPr marL="0" indent="0">
              <a:buNone/>
            </a:pPr>
            <a:r>
              <a:rPr lang="en-US" dirty="0"/>
              <a:t>In </a:t>
            </a:r>
            <a:r>
              <a:rPr lang="en-US" b="1" dirty="0"/>
              <a:t>Giki v </a:t>
            </a:r>
            <a:r>
              <a:rPr lang="en-US" b="1" dirty="0" smtClean="0"/>
              <a:t>State </a:t>
            </a:r>
            <a:r>
              <a:rPr lang="en-US" dirty="0" smtClean="0"/>
              <a:t>(</a:t>
            </a:r>
            <a:r>
              <a:rPr lang="en-US" dirty="0"/>
              <a:t>2019) All FWLR (Pt. 979) 505 at 524 para D – </a:t>
            </a:r>
            <a:r>
              <a:rPr lang="en-US" dirty="0" smtClean="0"/>
              <a:t>H, </a:t>
            </a:r>
            <a:r>
              <a:rPr lang="en-US" dirty="0"/>
              <a:t>the Supreme Court held </a:t>
            </a:r>
            <a:r>
              <a:rPr lang="en-US" i="1" dirty="0"/>
              <a:t>inter alia </a:t>
            </a:r>
            <a:r>
              <a:rPr lang="en-US" dirty="0"/>
              <a:t>that the “</a:t>
            </a:r>
            <a:r>
              <a:rPr lang="en-US" b="1" i="1" dirty="0"/>
              <a:t>failure of a trial court to conduct trial within trial where issue of voluntariness of a confessional statement is raised renders such statement inadmissible</a:t>
            </a:r>
            <a:r>
              <a:rPr lang="en-US" b="1" i="1" dirty="0" smtClean="0"/>
              <a:t>.”</a:t>
            </a:r>
            <a:endParaRPr lang="en-US" dirty="0"/>
          </a:p>
        </p:txBody>
      </p:sp>
    </p:spTree>
    <p:extLst>
      <p:ext uri="{BB962C8B-B14F-4D97-AF65-F5344CB8AC3E}">
        <p14:creationId xmlns:p14="http://schemas.microsoft.com/office/powerpoint/2010/main" val="36291492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smtClean="0"/>
              <a:t>Can a Ruling </a:t>
            </a:r>
            <a:r>
              <a:rPr lang="en-US" u="sng" dirty="0"/>
              <a:t>of Court On Trial within Trial</a:t>
            </a:r>
            <a:br>
              <a:rPr lang="en-US" u="sng" dirty="0"/>
            </a:br>
            <a:r>
              <a:rPr lang="en-US" u="sng" dirty="0" smtClean="0"/>
              <a:t>be Appealed</a:t>
            </a:r>
            <a:endParaRPr lang="en-US" u="sng" dirty="0"/>
          </a:p>
        </p:txBody>
      </p:sp>
      <p:sp>
        <p:nvSpPr>
          <p:cNvPr id="3" name="Content Placeholder 2"/>
          <p:cNvSpPr>
            <a:spLocks noGrp="1"/>
          </p:cNvSpPr>
          <p:nvPr>
            <p:ph idx="1"/>
          </p:nvPr>
        </p:nvSpPr>
        <p:spPr/>
        <p:txBody>
          <a:bodyPr/>
          <a:lstStyle/>
          <a:p>
            <a:pPr marL="0" indent="0">
              <a:buNone/>
            </a:pPr>
            <a:r>
              <a:rPr lang="en-US" dirty="0"/>
              <a:t>The decision of the Court with respect to a trial within trial comes within the threshold of an appealable decision. Therefore, where the defendant is aggrieved he has the right of appeal. </a:t>
            </a:r>
          </a:p>
          <a:p>
            <a:pPr marL="0" indent="0">
              <a:buNone/>
            </a:pPr>
            <a:r>
              <a:rPr lang="en-US" dirty="0"/>
              <a:t>A decision rendered in respect of a trial within trial is an interlocutory decision on the sense that the decision does not finally determine the rights of the parties in the criminal action. It is an interlocutory decision given in the process of the criminal action which is only intermediate. </a:t>
            </a:r>
          </a:p>
          <a:p>
            <a:endParaRPr lang="en-US" dirty="0"/>
          </a:p>
        </p:txBody>
      </p:sp>
    </p:spTree>
    <p:extLst>
      <p:ext uri="{BB962C8B-B14F-4D97-AF65-F5344CB8AC3E}">
        <p14:creationId xmlns:p14="http://schemas.microsoft.com/office/powerpoint/2010/main" val="20496532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u="sng" dirty="0" smtClean="0">
                <a:latin typeface="Cooper Black" panose="0208090404030B020404" pitchFamily="18" charset="0"/>
                <a:ea typeface="Calibri" panose="020F0502020204030204" pitchFamily="34" charset="0"/>
                <a:cs typeface="Times New Roman" panose="02020603050405020304" pitchFamily="18" charset="0"/>
              </a:rPr>
              <a:t>Distinction Between Criminal Appeal And Civil Appeal </a:t>
            </a:r>
            <a:endParaRPr lang="en-US" sz="3600" dirty="0">
              <a:latin typeface="Cooper Black" panose="0208090404030B020404" pitchFamily="18" charset="0"/>
            </a:endParaRPr>
          </a:p>
        </p:txBody>
      </p:sp>
      <p:sp>
        <p:nvSpPr>
          <p:cNvPr id="3" name="Content Placeholder 2">
            <a:extLst>
              <a:ext uri="{FF2B5EF4-FFF2-40B4-BE49-F238E27FC236}">
                <a16:creationId xmlns:a16="http://schemas.microsoft.com/office/drawing/2014/main" xmlns="" id="{A0997AA8-92C5-3721-0054-1E43BED5E356}"/>
              </a:ext>
            </a:extLst>
          </p:cNvPr>
          <p:cNvSpPr>
            <a:spLocks noGrp="1"/>
          </p:cNvSpPr>
          <p:nvPr>
            <p:ph idx="1"/>
          </p:nvPr>
        </p:nvSpPr>
        <p:spPr/>
        <p:txBody>
          <a:bodyPr>
            <a:normAutofit fontScale="92500" lnSpcReduction="20000"/>
          </a:bodyPr>
          <a:lstStyle/>
          <a:p>
            <a:pPr marL="0" indent="0" algn="just">
              <a:buNone/>
            </a:pPr>
            <a:endParaRPr lang="en-US" sz="2400" dirty="0" smtClean="0">
              <a:effectLst/>
              <a:latin typeface="Candara" panose="020E0502030303020204" pitchFamily="34" charset="0"/>
              <a:ea typeface="Calibri" panose="020F0502020204030204" pitchFamily="34" charset="0"/>
              <a:cs typeface="Times New Roman" panose="02020603050405020304" pitchFamily="18" charset="0"/>
            </a:endParaRPr>
          </a:p>
          <a:p>
            <a:pPr marL="0" indent="0" algn="just">
              <a:buNone/>
            </a:pPr>
            <a:r>
              <a:rPr lang="en-US" sz="2400" dirty="0" smtClean="0">
                <a:effectLst/>
                <a:latin typeface="Candara" panose="020E0502030303020204" pitchFamily="34" charset="0"/>
                <a:ea typeface="Calibri" panose="020F0502020204030204" pitchFamily="34" charset="0"/>
                <a:cs typeface="Times New Roman" panose="02020603050405020304" pitchFamily="18" charset="0"/>
              </a:rPr>
              <a:t>In </a:t>
            </a:r>
            <a:r>
              <a:rPr lang="en-US" sz="2400" b="1" dirty="0" smtClean="0">
                <a:effectLst/>
                <a:latin typeface="Candara" panose="020E0502030303020204" pitchFamily="34" charset="0"/>
                <a:ea typeface="Calibri" panose="020F0502020204030204" pitchFamily="34" charset="0"/>
                <a:cs typeface="Times New Roman" panose="02020603050405020304" pitchFamily="18" charset="0"/>
              </a:rPr>
              <a:t>Sanmi </a:t>
            </a:r>
            <a:r>
              <a:rPr lang="en-US" sz="2400" b="1" dirty="0">
                <a:effectLst/>
                <a:latin typeface="Candara" panose="020E0502030303020204" pitchFamily="34" charset="0"/>
                <a:ea typeface="Calibri" panose="020F0502020204030204" pitchFamily="34" charset="0"/>
                <a:cs typeface="Times New Roman" panose="02020603050405020304" pitchFamily="18" charset="0"/>
              </a:rPr>
              <a:t>v State </a:t>
            </a:r>
            <a:r>
              <a:rPr lang="en-US" sz="2400" dirty="0">
                <a:effectLst/>
                <a:latin typeface="Candara" panose="020E0502030303020204" pitchFamily="34" charset="0"/>
                <a:ea typeface="Calibri" panose="020F0502020204030204" pitchFamily="34" charset="0"/>
                <a:cs typeface="Times New Roman" panose="02020603050405020304" pitchFamily="18" charset="0"/>
              </a:rPr>
              <a:t>(2020) All FWLR (Pt. 1030) 175 at 188 paras D – E</a:t>
            </a:r>
          </a:p>
          <a:p>
            <a:pPr marL="0" indent="0" algn="ctr">
              <a:buNone/>
            </a:pPr>
            <a:r>
              <a:rPr lang="en-US" sz="2400" b="1" dirty="0">
                <a:effectLst/>
                <a:latin typeface="Candara" panose="020E0502030303020204" pitchFamily="34" charset="0"/>
                <a:ea typeface="Calibri" panose="020F0502020204030204" pitchFamily="34" charset="0"/>
                <a:cs typeface="Times New Roman" panose="02020603050405020304" pitchFamily="18" charset="0"/>
              </a:rPr>
              <a:t>“In a civil case, the general ground is that the judgment is against the weight of evidence while a criminal appeal is that the verdict is unreasonable and cannot be supported having regard to the evidence. Civil matters are decided on the preponderance of evidence. That is, when the evidence adduced by the Appellant is against that which is adduced by the Respondent. In criminal case, the Court does not embark on such an exercise instead the prosecution must prove his case beyond reasonable doubt</a:t>
            </a:r>
            <a:r>
              <a:rPr lang="en-US" sz="2400" b="1" dirty="0" smtClean="0">
                <a:effectLst/>
                <a:latin typeface="Candara" panose="020E0502030303020204" pitchFamily="34" charset="0"/>
                <a:ea typeface="Calibri" panose="020F0502020204030204" pitchFamily="34" charset="0"/>
                <a:cs typeface="Times New Roman" panose="02020603050405020304" pitchFamily="18" charset="0"/>
              </a:rPr>
              <a:t>.”</a:t>
            </a:r>
          </a:p>
          <a:p>
            <a:pPr marL="0" indent="0">
              <a:buNone/>
            </a:pPr>
            <a:endParaRPr lang="x-none" sz="1800" dirty="0" smtClean="0">
              <a:effectLst/>
              <a:latin typeface="Candara" panose="020E0502030303020204" pitchFamily="34" charset="0"/>
              <a:ea typeface="Calibri" panose="020F0502020204030204" pitchFamily="34" charset="0"/>
              <a:cs typeface="Times New Roman" panose="02020603050405020304" pitchFamily="18" charset="0"/>
            </a:endParaRPr>
          </a:p>
          <a:p>
            <a:endParaRPr lang="x-none" dirty="0">
              <a:latin typeface="Candara" panose="020E0502030303020204" pitchFamily="34" charset="0"/>
            </a:endParaRPr>
          </a:p>
        </p:txBody>
      </p:sp>
    </p:spTree>
    <p:extLst>
      <p:ext uri="{BB962C8B-B14F-4D97-AF65-F5344CB8AC3E}">
        <p14:creationId xmlns:p14="http://schemas.microsoft.com/office/powerpoint/2010/main" val="34233322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Duration for Appeal</a:t>
            </a:r>
            <a:endParaRPr lang="en-US" u="sng" dirty="0"/>
          </a:p>
        </p:txBody>
      </p:sp>
      <p:sp>
        <p:nvSpPr>
          <p:cNvPr id="3" name="Content Placeholder 2"/>
          <p:cNvSpPr>
            <a:spLocks noGrp="1"/>
          </p:cNvSpPr>
          <p:nvPr>
            <p:ph idx="1"/>
          </p:nvPr>
        </p:nvSpPr>
        <p:spPr/>
        <p:txBody>
          <a:bodyPr/>
          <a:lstStyle/>
          <a:p>
            <a:pPr marL="0" indent="0">
              <a:buNone/>
            </a:pPr>
            <a:r>
              <a:rPr lang="en-US" dirty="0" smtClean="0"/>
              <a:t>As opposed </a:t>
            </a:r>
            <a:r>
              <a:rPr lang="en-US" dirty="0"/>
              <a:t>to the different durations for appeals against final and interlocutory decisions in civil matter, the time for appeal against a final or interlocutory judgment in a criminal matter is </a:t>
            </a:r>
            <a:r>
              <a:rPr lang="en-US" u="sng" dirty="0"/>
              <a:t>ninety [90] days from the date of the decision appealed </a:t>
            </a:r>
            <a:r>
              <a:rPr lang="en-US" u="sng" dirty="0" smtClean="0"/>
              <a:t>against.</a:t>
            </a:r>
          </a:p>
          <a:p>
            <a:pPr marL="0" indent="0">
              <a:buNone/>
            </a:pPr>
            <a:r>
              <a:rPr lang="en-US" dirty="0" smtClean="0"/>
              <a:t>		– </a:t>
            </a:r>
            <a:r>
              <a:rPr lang="en-US" b="1" dirty="0"/>
              <a:t>Section 24(2)(b) of the Court of Appeal Act</a:t>
            </a:r>
          </a:p>
          <a:p>
            <a:pPr marL="0" indent="0">
              <a:buNone/>
            </a:pPr>
            <a:endParaRPr lang="en-US" dirty="0"/>
          </a:p>
        </p:txBody>
      </p:sp>
    </p:spTree>
    <p:extLst>
      <p:ext uri="{BB962C8B-B14F-4D97-AF65-F5344CB8AC3E}">
        <p14:creationId xmlns:p14="http://schemas.microsoft.com/office/powerpoint/2010/main" val="3745718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smtClean="0">
                <a:latin typeface="Cooper Black" panose="0208090404030B020404" pitchFamily="18" charset="0"/>
                <a:ea typeface="Calibri" panose="020F0502020204030204" pitchFamily="34" charset="0"/>
                <a:cs typeface="Times New Roman" panose="02020603050405020304" pitchFamily="18" charset="0"/>
              </a:rPr>
              <a:t>Confessional Statement Only Evidence Against Maker</a:t>
            </a:r>
            <a:endParaRPr lang="en-US" dirty="0">
              <a:latin typeface="Cooper Black" panose="0208090404030B020404" pitchFamily="18" charset="0"/>
            </a:endParaRPr>
          </a:p>
        </p:txBody>
      </p:sp>
      <p:sp>
        <p:nvSpPr>
          <p:cNvPr id="3" name="Content Placeholder 2">
            <a:extLst>
              <a:ext uri="{FF2B5EF4-FFF2-40B4-BE49-F238E27FC236}">
                <a16:creationId xmlns:a16="http://schemas.microsoft.com/office/drawing/2014/main" xmlns="" id="{1D6CD971-5962-E2C3-AE03-67666BE23768}"/>
              </a:ext>
            </a:extLst>
          </p:cNvPr>
          <p:cNvSpPr>
            <a:spLocks noGrp="1"/>
          </p:cNvSpPr>
          <p:nvPr>
            <p:ph idx="1"/>
          </p:nvPr>
        </p:nvSpPr>
        <p:spPr/>
        <p:txBody>
          <a:bodyPr>
            <a:normAutofit/>
          </a:bodyPr>
          <a:lstStyle/>
          <a:p>
            <a:pPr marL="0" indent="0">
              <a:buNone/>
            </a:pPr>
            <a:r>
              <a:rPr lang="en-US" sz="2800" b="1" dirty="0" smtClean="0">
                <a:effectLst/>
                <a:latin typeface="Calibri" panose="020F0502020204030204" pitchFamily="34" charset="0"/>
                <a:ea typeface="Calibri" panose="020F0502020204030204" pitchFamily="34" charset="0"/>
                <a:cs typeface="Times New Roman" panose="02020603050405020304" pitchFamily="18" charset="0"/>
              </a:rPr>
              <a:t>State </a:t>
            </a:r>
            <a:r>
              <a:rPr lang="en-US" sz="2800" b="1" dirty="0">
                <a:effectLst/>
                <a:latin typeface="Calibri" panose="020F0502020204030204" pitchFamily="34" charset="0"/>
                <a:ea typeface="Calibri" panose="020F0502020204030204" pitchFamily="34" charset="0"/>
                <a:cs typeface="Times New Roman" panose="02020603050405020304" pitchFamily="18" charset="0"/>
              </a:rPr>
              <a:t>v Buhari </a:t>
            </a:r>
            <a:r>
              <a:rPr lang="en-US" sz="2800" dirty="0">
                <a:effectLst/>
                <a:latin typeface="Calibri" panose="020F0502020204030204" pitchFamily="34" charset="0"/>
                <a:ea typeface="Calibri" panose="020F0502020204030204" pitchFamily="34" charset="0"/>
                <a:cs typeface="Times New Roman" panose="02020603050405020304" pitchFamily="18" charset="0"/>
              </a:rPr>
              <a:t>(2020) All FWLR (Pt. 1031) 408 at 420 paras. F – </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G:</a:t>
            </a:r>
          </a:p>
          <a:p>
            <a:pPr marL="0" indent="0" algn="just">
              <a:buNone/>
            </a:pPr>
            <a:r>
              <a:rPr lang="en-US" dirty="0" smtClean="0">
                <a:effectLst/>
                <a:latin typeface="Calibri" panose="020F0502020204030204" pitchFamily="34" charset="0"/>
                <a:ea typeface="Calibri" panose="020F0502020204030204" pitchFamily="34" charset="0"/>
                <a:cs typeface="Times New Roman" panose="02020603050405020304" pitchFamily="18" charset="0"/>
              </a:rPr>
              <a:t>“By </a:t>
            </a:r>
            <a:r>
              <a:rPr lang="en-US" dirty="0">
                <a:effectLst/>
                <a:latin typeface="Calibri" panose="020F0502020204030204" pitchFamily="34" charset="0"/>
                <a:ea typeface="Calibri" panose="020F0502020204030204" pitchFamily="34" charset="0"/>
                <a:cs typeface="Times New Roman" panose="02020603050405020304" pitchFamily="18" charset="0"/>
              </a:rPr>
              <a:t>the provision of Section 29(4) of the Evidence Act 2011, where more than one person are charged with a criminal offence, a confessional statement by one of the accused is only admissible against the maker unless any of the accused persons in whose presence the confession was made, adopts the statement by word or conduct.”</a:t>
            </a:r>
            <a:endParaRPr lang="x-none" dirty="0">
              <a:effectLst/>
              <a:latin typeface="Calibri" panose="020F0502020204030204" pitchFamily="34" charset="0"/>
              <a:ea typeface="Calibri" panose="020F0502020204030204" pitchFamily="34" charset="0"/>
              <a:cs typeface="Times New Roman" panose="02020603050405020304" pitchFamily="18" charset="0"/>
            </a:endParaRPr>
          </a:p>
          <a:p>
            <a:endParaRPr lang="x-none" dirty="0"/>
          </a:p>
        </p:txBody>
      </p:sp>
    </p:spTree>
    <p:extLst>
      <p:ext uri="{BB962C8B-B14F-4D97-AF65-F5344CB8AC3E}">
        <p14:creationId xmlns:p14="http://schemas.microsoft.com/office/powerpoint/2010/main" val="315374230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Notice of Appeal</a:t>
            </a:r>
            <a:endParaRPr lang="en-US" u="sng" dirty="0"/>
          </a:p>
        </p:txBody>
      </p:sp>
      <p:sp>
        <p:nvSpPr>
          <p:cNvPr id="3" name="Content Placeholder 2"/>
          <p:cNvSpPr>
            <a:spLocks noGrp="1"/>
          </p:cNvSpPr>
          <p:nvPr>
            <p:ph idx="1"/>
          </p:nvPr>
        </p:nvSpPr>
        <p:spPr>
          <a:xfrm>
            <a:off x="1484311" y="2087450"/>
            <a:ext cx="10018713" cy="3124201"/>
          </a:xfrm>
        </p:spPr>
        <p:txBody>
          <a:bodyPr/>
          <a:lstStyle/>
          <a:p>
            <a:pPr marL="0" indent="0">
              <a:buNone/>
            </a:pPr>
            <a:r>
              <a:rPr lang="en-US" dirty="0" smtClean="0"/>
              <a:t>The Notice of Appeal in a criminal trial (and by implication, a trial within trial) need not be signed by the Defendant personally. It can be validly signed by the Defendant’s counsel </a:t>
            </a:r>
          </a:p>
          <a:p>
            <a:pPr marL="0" indent="0" algn="ctr">
              <a:buNone/>
            </a:pPr>
            <a:r>
              <a:rPr lang="en-US" b="1" dirty="0" smtClean="0"/>
              <a:t>–	Order 17 Rule 5 of the Court of Appeal Rules</a:t>
            </a:r>
          </a:p>
        </p:txBody>
      </p:sp>
    </p:spTree>
    <p:extLst>
      <p:ext uri="{BB962C8B-B14F-4D97-AF65-F5344CB8AC3E}">
        <p14:creationId xmlns:p14="http://schemas.microsoft.com/office/powerpoint/2010/main" val="4161303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099116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Conclusion</a:t>
            </a:r>
            <a:endParaRPr lang="en-US" u="sng" dirty="0"/>
          </a:p>
        </p:txBody>
      </p:sp>
      <p:sp>
        <p:nvSpPr>
          <p:cNvPr id="3" name="Content Placeholder 2"/>
          <p:cNvSpPr>
            <a:spLocks noGrp="1"/>
          </p:cNvSpPr>
          <p:nvPr>
            <p:ph idx="1"/>
          </p:nvPr>
        </p:nvSpPr>
        <p:spPr/>
        <p:txBody>
          <a:bodyPr/>
          <a:lstStyle/>
          <a:p>
            <a:pPr marL="0" indent="0" algn="just">
              <a:buNone/>
            </a:pPr>
            <a:r>
              <a:rPr lang="en-US" dirty="0" smtClean="0"/>
              <a:t>It is crystal </a:t>
            </a:r>
            <a:r>
              <a:rPr lang="en-US" dirty="0"/>
              <a:t>clear that the laws of Nigeria have placed a golden value on the voluntariness of a confessional statement. This is because an accused person is constitutionally innocent until proven guilty. To thus make a statement that points to his guilt of the commission of the alleged crime, the accused must willfully volunteer to make such a statement. </a:t>
            </a:r>
          </a:p>
          <a:p>
            <a:endParaRPr lang="en-US" dirty="0"/>
          </a:p>
        </p:txBody>
      </p:sp>
    </p:spTree>
    <p:extLst>
      <p:ext uri="{BB962C8B-B14F-4D97-AF65-F5344CB8AC3E}">
        <p14:creationId xmlns:p14="http://schemas.microsoft.com/office/powerpoint/2010/main" val="12420536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1888" y="2010176"/>
            <a:ext cx="10018713" cy="3124201"/>
          </a:xfrm>
        </p:spPr>
        <p:txBody>
          <a:bodyPr/>
          <a:lstStyle/>
          <a:p>
            <a:pPr marL="0" indent="0">
              <a:buNone/>
            </a:pPr>
            <a:r>
              <a:rPr lang="en-US" dirty="0"/>
              <a:t>W</a:t>
            </a:r>
            <a:r>
              <a:rPr lang="en-US" dirty="0" smtClean="0"/>
              <a:t>here </a:t>
            </a:r>
            <a:r>
              <a:rPr lang="en-US" dirty="0"/>
              <a:t>there is a modicum or shred of doubt in respect of the voluntariness of a confession, the Court has a duty to investigate the condition surrounding the obtainment of the statement in order to protect the accused person’s constitutional right to a presumption of </a:t>
            </a:r>
            <a:r>
              <a:rPr lang="en-US" dirty="0" smtClean="0"/>
              <a:t>innocence – </a:t>
            </a:r>
            <a:r>
              <a:rPr lang="en-US" b="1" dirty="0"/>
              <a:t>Section 36(5) of the Constitution of the Federal Republic of Nigeria 1999 (as amended</a:t>
            </a:r>
            <a:r>
              <a:rPr lang="en-US" b="1" dirty="0" smtClean="0"/>
              <a:t>).</a:t>
            </a:r>
            <a:endParaRPr lang="en-US" b="1" dirty="0"/>
          </a:p>
          <a:p>
            <a:pPr marL="0" indent="0">
              <a:buNone/>
            </a:pPr>
            <a:r>
              <a:rPr lang="en-US" dirty="0"/>
              <a:t>This duty birthed the concept of </a:t>
            </a:r>
            <a:r>
              <a:rPr lang="en-US" b="1" dirty="0"/>
              <a:t>Trial within </a:t>
            </a:r>
            <a:r>
              <a:rPr lang="en-US" b="1" dirty="0" smtClean="0"/>
              <a:t>Trial.</a:t>
            </a:r>
            <a:endParaRPr lang="en-US" dirty="0"/>
          </a:p>
          <a:p>
            <a:endParaRPr lang="en-US" dirty="0"/>
          </a:p>
        </p:txBody>
      </p:sp>
    </p:spTree>
    <p:extLst>
      <p:ext uri="{BB962C8B-B14F-4D97-AF65-F5344CB8AC3E}">
        <p14:creationId xmlns:p14="http://schemas.microsoft.com/office/powerpoint/2010/main" val="22627422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t">
            <a:normAutofit fontScale="85000" lnSpcReduction="10000"/>
          </a:bodyPr>
          <a:lstStyle/>
          <a:p>
            <a:pPr marL="0" indent="0">
              <a:buNone/>
            </a:pPr>
            <a:r>
              <a:rPr lang="en-US" b="1" i="1" dirty="0"/>
              <a:t>“Confessional Statements are most times beaten out of suspects and the Court usually admits such statements as Counsel and the accused are unable to prove that the statement was not made voluntarily. A fair trial presupposes that Police Investigation of the crime for which the accused person stands trial was transparent. In that regard, it is time for safeguards to be put in place to guarantee transparency. It is seriously recommended that confessional statements should only be taken from suspects if and only if his Counsel is present or in the presence of a Legal Practitioner. Where this in not done, such a confessional statement should be rejected by the Court.”</a:t>
            </a:r>
            <a:endParaRPr lang="en-US" dirty="0"/>
          </a:p>
          <a:p>
            <a:pPr marL="0" indent="0">
              <a:buNone/>
            </a:pPr>
            <a:r>
              <a:rPr lang="en-US" b="1" i="1"/>
              <a:t> </a:t>
            </a:r>
            <a:r>
              <a:rPr lang="en-US" b="1" i="1" smtClean="0"/>
              <a:t>	-</a:t>
            </a:r>
            <a:r>
              <a:rPr lang="en-US" b="1" i="1" dirty="0"/>
              <a:t>	Honourable Justice Rhodes </a:t>
            </a:r>
            <a:r>
              <a:rPr lang="en-US" b="1" i="1" dirty="0" err="1"/>
              <a:t>Vivour</a:t>
            </a:r>
            <a:r>
              <a:rPr lang="en-US" b="1" i="1" dirty="0"/>
              <a:t> JSC in </a:t>
            </a:r>
            <a:r>
              <a:rPr lang="en-US" b="1" i="1" dirty="0" err="1"/>
              <a:t>Owhoruke</a:t>
            </a:r>
            <a:r>
              <a:rPr lang="en-US" b="1" i="1" dirty="0"/>
              <a:t> Vs. C.O.P (2015) LPELR – 24820 (SC) at pages 22 – 23 paragraphs G – C </a:t>
            </a:r>
            <a:endParaRPr lang="en-US" dirty="0"/>
          </a:p>
          <a:p>
            <a:pPr marL="0" indent="0">
              <a:buNone/>
            </a:pPr>
            <a:endParaRPr lang="en-US" dirty="0"/>
          </a:p>
        </p:txBody>
      </p:sp>
    </p:spTree>
    <p:extLst>
      <p:ext uri="{BB962C8B-B14F-4D97-AF65-F5344CB8AC3E}">
        <p14:creationId xmlns:p14="http://schemas.microsoft.com/office/powerpoint/2010/main" val="3529752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428481" y="980021"/>
            <a:ext cx="5181600" cy="5480277"/>
          </a:xfrm>
        </p:spPr>
        <p:txBody>
          <a:bodyPr>
            <a:normAutofit/>
          </a:bodyPr>
          <a:lstStyle/>
          <a:p>
            <a:pPr marL="0" indent="0" algn="just">
              <a:buNone/>
            </a:pPr>
            <a:r>
              <a:rPr lang="en-US" dirty="0"/>
              <a:t>The essence of the Administration of Criminal Justice Act, 2015 and the Administration of Criminal Justice (Repeal and Re-enactment) Law 2011 (as amended) is speedy dispensation of criminal trials. Unfortunately, the practice of trial within trial works against the spirit of speedy dispensation of criminal trials. </a:t>
            </a:r>
            <a:r>
              <a:rPr lang="en-US" dirty="0" smtClean="0"/>
              <a:t>This </a:t>
            </a:r>
            <a:r>
              <a:rPr lang="en-US" dirty="0"/>
              <a:t>delay can be effectively curbed by an intentional application of the provision of </a:t>
            </a:r>
            <a:r>
              <a:rPr lang="en-US" b="1" dirty="0"/>
              <a:t>Section 9(3) of the Administration of Criminal Justice (Repeal and Re-enactment) Law 2011 (as amended)</a:t>
            </a:r>
            <a:r>
              <a:rPr lang="en-US" dirty="0"/>
              <a:t> and </a:t>
            </a:r>
            <a:r>
              <a:rPr lang="en-US" b="1" dirty="0"/>
              <a:t>Section 17 (2) of the Administration of Criminal Justice Act, 2015. </a:t>
            </a:r>
            <a:endParaRPr lang="en-US" dirty="0"/>
          </a:p>
          <a:p>
            <a:pPr marL="0" indent="0" algn="just">
              <a:buNone/>
            </a:pPr>
            <a:r>
              <a:rPr lang="en-US" dirty="0"/>
              <a:t> </a:t>
            </a:r>
          </a:p>
          <a:p>
            <a:pPr algn="just"/>
            <a:endParaRPr lang="en-US" dirty="0"/>
          </a:p>
        </p:txBody>
      </p:sp>
      <p:sp>
        <p:nvSpPr>
          <p:cNvPr id="5" name="Content Placeholder 4"/>
          <p:cNvSpPr>
            <a:spLocks noGrp="1"/>
          </p:cNvSpPr>
          <p:nvPr>
            <p:ph sz="half" idx="2"/>
          </p:nvPr>
        </p:nvSpPr>
        <p:spPr>
          <a:xfrm>
            <a:off x="6700233" y="735322"/>
            <a:ext cx="5181600" cy="5480277"/>
          </a:xfrm>
        </p:spPr>
        <p:txBody>
          <a:bodyPr>
            <a:normAutofit/>
          </a:bodyPr>
          <a:lstStyle/>
          <a:p>
            <a:pPr marL="0" indent="0" algn="just">
              <a:buNone/>
            </a:pPr>
            <a:r>
              <a:rPr lang="en-US" b="1" dirty="0"/>
              <a:t>Section 9(3) of the  Administration of Criminal Justice (Repeal and Re-enactment) Law 2011 (as amended) </a:t>
            </a:r>
            <a:r>
              <a:rPr lang="en-US" dirty="0"/>
              <a:t> and </a:t>
            </a:r>
            <a:r>
              <a:rPr lang="en-US" b="1" dirty="0"/>
              <a:t>Section 17 (2) of the Administration Of Criminal Justice Act, 2015</a:t>
            </a:r>
            <a:r>
              <a:rPr lang="en-US" dirty="0"/>
              <a:t> extend to the accused, the option of having a legal practitioner of his choice present while making any statement to the investigating authority. Where it can be observed on the face of the confessional statement that a legal practitioner was present during the procedure of obtaining the statement from the accused, it is implied that the statement was obtained in line with the provisions of the law.</a:t>
            </a:r>
          </a:p>
          <a:p>
            <a:endParaRPr lang="en-US" dirty="0"/>
          </a:p>
        </p:txBody>
      </p:sp>
    </p:spTree>
    <p:extLst>
      <p:ext uri="{BB962C8B-B14F-4D97-AF65-F5344CB8AC3E}">
        <p14:creationId xmlns:p14="http://schemas.microsoft.com/office/powerpoint/2010/main" val="5738530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3251" y="1778357"/>
            <a:ext cx="10018713" cy="3124201"/>
          </a:xfrm>
        </p:spPr>
        <p:txBody>
          <a:bodyPr/>
          <a:lstStyle/>
          <a:p>
            <a:pPr marL="0" indent="0">
              <a:buNone/>
            </a:pPr>
            <a:r>
              <a:rPr lang="en-US" dirty="0"/>
              <a:t>This satisfies the mind of the Court that the confessional statement was truly obtained voluntarily from the accused and the need for a trial within trial to ascertain this fact can be discarded thus saving time for justice delayed is justice denied.</a:t>
            </a:r>
          </a:p>
          <a:p>
            <a:pPr marL="0" indent="0">
              <a:buNone/>
            </a:pPr>
            <a:endParaRPr lang="en-US" dirty="0"/>
          </a:p>
        </p:txBody>
      </p:sp>
    </p:spTree>
    <p:extLst>
      <p:ext uri="{BB962C8B-B14F-4D97-AF65-F5344CB8AC3E}">
        <p14:creationId xmlns:p14="http://schemas.microsoft.com/office/powerpoint/2010/main" val="1043594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44888"/>
            <a:ext cx="10018713" cy="1752599"/>
          </a:xfrm>
        </p:spPr>
        <p:txBody>
          <a:bodyPr/>
          <a:lstStyle/>
          <a:p>
            <a:pPr algn="ctr"/>
            <a:r>
              <a:rPr lang="en-US" dirty="0" smtClean="0"/>
              <a:t>Oral Confession v. Written Confession</a:t>
            </a:r>
            <a:endParaRPr lang="en-US" dirty="0"/>
          </a:p>
        </p:txBody>
      </p:sp>
      <p:sp>
        <p:nvSpPr>
          <p:cNvPr id="3" name="Content Placeholder 2"/>
          <p:cNvSpPr>
            <a:spLocks noGrp="1"/>
          </p:cNvSpPr>
          <p:nvPr>
            <p:ph idx="1"/>
          </p:nvPr>
        </p:nvSpPr>
        <p:spPr>
          <a:xfrm>
            <a:off x="1235867" y="1555169"/>
            <a:ext cx="10515600" cy="4768358"/>
          </a:xfrm>
        </p:spPr>
        <p:txBody>
          <a:bodyPr>
            <a:normAutofit fontScale="85000" lnSpcReduction="20000"/>
          </a:bodyPr>
          <a:lstStyle/>
          <a:p>
            <a:pPr marL="0" indent="0" algn="just">
              <a:buNone/>
            </a:pPr>
            <a:r>
              <a:rPr lang="en-US" dirty="0" smtClean="0"/>
              <a:t>Both oral and written confessions are of equal strengths  and very dangerous.</a:t>
            </a:r>
          </a:p>
          <a:p>
            <a:pPr marL="0" indent="0" algn="just">
              <a:buNone/>
            </a:pPr>
            <a:endParaRPr lang="en-US" dirty="0" smtClean="0"/>
          </a:p>
          <a:p>
            <a:pPr marL="0" indent="0" algn="just">
              <a:buNone/>
            </a:pPr>
            <a:r>
              <a:rPr lang="en-US" dirty="0" smtClean="0"/>
              <a:t>While </a:t>
            </a:r>
            <a:r>
              <a:rPr lang="en-US" b="1" dirty="0" smtClean="0"/>
              <a:t>Section 15 (4) of the Administration of Criminal Justice Act 2015 </a:t>
            </a:r>
            <a:r>
              <a:rPr lang="en-US" dirty="0" smtClean="0"/>
              <a:t>requires a confessional statement to be made and taken in written form, </a:t>
            </a:r>
            <a:r>
              <a:rPr lang="en-US" b="1" dirty="0"/>
              <a:t>Section 15 (5) </a:t>
            </a:r>
            <a:r>
              <a:rPr lang="en-US" dirty="0" smtClean="0"/>
              <a:t>of the Act provides for the admissibility of an oral confession thus –</a:t>
            </a:r>
          </a:p>
          <a:p>
            <a:pPr marL="0" indent="0" algn="ctr">
              <a:buNone/>
            </a:pPr>
            <a:r>
              <a:rPr lang="en-US" b="1" i="1" dirty="0" smtClean="0"/>
              <a:t>“Notwithstanding </a:t>
            </a:r>
            <a:r>
              <a:rPr lang="en-US" b="1" i="1" dirty="0"/>
              <a:t>the provision of subsection (4) of this section, an </a:t>
            </a:r>
            <a:r>
              <a:rPr lang="en-US" b="1" i="1" dirty="0" smtClean="0"/>
              <a:t>oral </a:t>
            </a:r>
            <a:r>
              <a:rPr lang="en-US" b="1" i="1" dirty="0"/>
              <a:t>confession of arrested suspect shall be admissible in </a:t>
            </a:r>
            <a:r>
              <a:rPr lang="en-US" b="1" i="1" dirty="0" smtClean="0"/>
              <a:t>evidence.”</a:t>
            </a:r>
          </a:p>
          <a:p>
            <a:pPr marL="0" indent="0" algn="ctr">
              <a:buNone/>
            </a:pPr>
            <a:endParaRPr lang="en-US" b="1" i="1" dirty="0" smtClean="0"/>
          </a:p>
          <a:p>
            <a:pPr marL="0" indent="0" algn="just">
              <a:buNone/>
            </a:pPr>
            <a:r>
              <a:rPr lang="en-US" dirty="0" smtClean="0"/>
              <a:t>Section 9 (3) of the </a:t>
            </a:r>
            <a:r>
              <a:rPr lang="en-US" b="1" dirty="0"/>
              <a:t>Section 9 of Administration of Criminal Justice (Repeal and Re-enactment) Law </a:t>
            </a:r>
            <a:r>
              <a:rPr lang="en-US" b="1" dirty="0" smtClean="0"/>
              <a:t>of Lagos State 2011 </a:t>
            </a:r>
            <a:r>
              <a:rPr lang="en-US" b="1" dirty="0"/>
              <a:t>(as </a:t>
            </a:r>
            <a:r>
              <a:rPr lang="en-US" b="1" dirty="0" smtClean="0"/>
              <a:t>amended in 2021</a:t>
            </a:r>
            <a:r>
              <a:rPr lang="en-US" dirty="0" smtClean="0"/>
              <a:t>) also provides for the validity of oral confessions thus –</a:t>
            </a:r>
          </a:p>
          <a:p>
            <a:pPr marL="0" indent="0" algn="ctr">
              <a:buNone/>
            </a:pPr>
            <a:r>
              <a:rPr lang="en-US" b="1" i="1" dirty="0" smtClean="0"/>
              <a:t>“The </a:t>
            </a:r>
            <a:r>
              <a:rPr lang="en-US" b="1" i="1" dirty="0"/>
              <a:t>Police shall ensure that where the arrested person elects under </a:t>
            </a:r>
            <a:r>
              <a:rPr lang="en-US" b="1" i="1" dirty="0" smtClean="0"/>
              <a:t>subsection </a:t>
            </a:r>
            <a:r>
              <a:rPr lang="en-US" b="1" i="1" dirty="0"/>
              <a:t>2 of this Section to make a confessional statement, such </a:t>
            </a:r>
            <a:r>
              <a:rPr lang="en-US" b="1" i="1" dirty="0" smtClean="0"/>
              <a:t>statement </a:t>
            </a:r>
            <a:r>
              <a:rPr lang="en-US" b="1" i="1" dirty="0"/>
              <a:t>whether made orally or in writing is recorded on video or other </a:t>
            </a:r>
            <a:r>
              <a:rPr lang="en-US" b="1" i="1" dirty="0" smtClean="0"/>
              <a:t>electronic </a:t>
            </a:r>
            <a:r>
              <a:rPr lang="en-US" b="1" i="1" dirty="0"/>
              <a:t>device</a:t>
            </a:r>
            <a:r>
              <a:rPr lang="en-US" b="1" i="1" dirty="0" smtClean="0"/>
              <a:t>.”</a:t>
            </a:r>
            <a:endParaRPr lang="en-US" dirty="0"/>
          </a:p>
          <a:p>
            <a:pPr marL="0" indent="0" algn="just">
              <a:buNone/>
            </a:pPr>
            <a:endParaRPr lang="en-US" dirty="0" smtClean="0"/>
          </a:p>
        </p:txBody>
      </p:sp>
    </p:spTree>
    <p:extLst>
      <p:ext uri="{BB962C8B-B14F-4D97-AF65-F5344CB8AC3E}">
        <p14:creationId xmlns:p14="http://schemas.microsoft.com/office/powerpoint/2010/main" val="3977402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Evidential Value Of A Confession</a:t>
            </a:r>
            <a:endParaRPr lang="en-US" u="sng"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b="1" dirty="0"/>
              <a:t>Section 29 (1) of the Evidence Act 2011 </a:t>
            </a:r>
            <a:r>
              <a:rPr lang="en-US" dirty="0"/>
              <a:t>provides that a confession made by a defendant may be given in evidence against him in any proceeding provided the confession is relevant to any matter in issue in the proceedings and is not excluded by the court in pursuance of Section 29 of the said </a:t>
            </a:r>
            <a:r>
              <a:rPr lang="en-US" dirty="0" smtClean="0"/>
              <a:t>Act.</a:t>
            </a:r>
          </a:p>
          <a:p>
            <a:pPr marL="0" indent="0" algn="just">
              <a:buNone/>
            </a:pPr>
            <a:r>
              <a:rPr lang="en-US" dirty="0"/>
              <a:t>Confessional statement </a:t>
            </a:r>
            <a:r>
              <a:rPr lang="en-US" u="sng" dirty="0"/>
              <a:t>is one of the strongest evidence that can be tendered if it is cogent and direct</a:t>
            </a:r>
            <a:r>
              <a:rPr lang="en-US" dirty="0"/>
              <a:t>. A free and voluntary confession of guilt by a Defendant/Accused in an extrajudicial statement, if same is cogent, direct, positive and satisfactorily proved to be so, it is sufficient to ground conviction without the need for any </a:t>
            </a:r>
            <a:r>
              <a:rPr lang="en-US" dirty="0" smtClean="0"/>
              <a:t>corroboration – </a:t>
            </a:r>
            <a:r>
              <a:rPr lang="en-US" b="1" dirty="0" smtClean="0"/>
              <a:t>Olabode </a:t>
            </a:r>
            <a:r>
              <a:rPr lang="en-US" b="1" dirty="0"/>
              <a:t>v State</a:t>
            </a:r>
            <a:r>
              <a:rPr lang="en-US" dirty="0"/>
              <a:t> (2007) All FWLR (Pt. 389) 1301</a:t>
            </a:r>
          </a:p>
          <a:p>
            <a:pPr marL="0" indent="0">
              <a:buNone/>
            </a:pPr>
            <a:endParaRPr lang="en-US" dirty="0"/>
          </a:p>
          <a:p>
            <a:endParaRPr lang="en-US" dirty="0"/>
          </a:p>
        </p:txBody>
      </p:sp>
    </p:spTree>
    <p:extLst>
      <p:ext uri="{BB962C8B-B14F-4D97-AF65-F5344CB8AC3E}">
        <p14:creationId xmlns:p14="http://schemas.microsoft.com/office/powerpoint/2010/main" val="2905007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Admission</a:t>
            </a:r>
            <a:endParaRPr lang="en-US" u="sng" dirty="0"/>
          </a:p>
        </p:txBody>
      </p:sp>
      <p:sp>
        <p:nvSpPr>
          <p:cNvPr id="3" name="Content Placeholder 2"/>
          <p:cNvSpPr>
            <a:spLocks noGrp="1"/>
          </p:cNvSpPr>
          <p:nvPr>
            <p:ph idx="1"/>
          </p:nvPr>
        </p:nvSpPr>
        <p:spPr/>
        <p:txBody>
          <a:bodyPr/>
          <a:lstStyle/>
          <a:p>
            <a:pPr marL="0" indent="0" algn="just">
              <a:buNone/>
            </a:pPr>
            <a:r>
              <a:rPr lang="en-US" dirty="0"/>
              <a:t>A</a:t>
            </a:r>
            <a:r>
              <a:rPr lang="en-US" dirty="0" smtClean="0"/>
              <a:t>dmissions is an </a:t>
            </a:r>
            <a:r>
              <a:rPr lang="en-US" dirty="0"/>
              <a:t>oral or documentary statement made by any person which suggests any inference as to any fact in issue or relevant </a:t>
            </a:r>
            <a:r>
              <a:rPr lang="en-US" dirty="0" smtClean="0"/>
              <a:t>fact –</a:t>
            </a:r>
          </a:p>
          <a:p>
            <a:pPr algn="just"/>
            <a:r>
              <a:rPr lang="en-US" b="1" dirty="0" smtClean="0"/>
              <a:t>Section </a:t>
            </a:r>
            <a:r>
              <a:rPr lang="en-US" b="1" dirty="0"/>
              <a:t>20 Evidence Act </a:t>
            </a:r>
            <a:r>
              <a:rPr lang="en-US" b="1" dirty="0" smtClean="0"/>
              <a:t>2011</a:t>
            </a:r>
          </a:p>
          <a:p>
            <a:pPr algn="just"/>
            <a:r>
              <a:rPr lang="en-US" b="1" dirty="0" smtClean="0"/>
              <a:t>Alhassan </a:t>
            </a:r>
            <a:r>
              <a:rPr lang="en-US" b="1" dirty="0"/>
              <a:t>v Ishaku (2017) All FWLR (Pt. 866) 209 SC</a:t>
            </a:r>
          </a:p>
          <a:p>
            <a:endParaRPr lang="en-US" dirty="0"/>
          </a:p>
        </p:txBody>
      </p:sp>
    </p:spTree>
    <p:extLst>
      <p:ext uri="{BB962C8B-B14F-4D97-AF65-F5344CB8AC3E}">
        <p14:creationId xmlns:p14="http://schemas.microsoft.com/office/powerpoint/2010/main" val="26542655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ustom 1">
      <a:majorFont>
        <a:latin typeface="Cooper Black"/>
        <a:ea typeface=""/>
        <a:cs typeface=""/>
      </a:majorFont>
      <a:minorFont>
        <a:latin typeface="Candara"/>
        <a:ea typeface=""/>
        <a:cs typeface=""/>
      </a:minorFont>
    </a:fontScheme>
    <a:fmtScheme name="Top 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889</TotalTime>
  <Words>5577</Words>
  <Application>Microsoft Office PowerPoint</Application>
  <PresentationFormat>Widescreen</PresentationFormat>
  <Paragraphs>263</Paragraphs>
  <Slides>66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Arial</vt:lpstr>
      <vt:lpstr>Calibri</vt:lpstr>
      <vt:lpstr>Candara</vt:lpstr>
      <vt:lpstr>Cooper Black</vt:lpstr>
      <vt:lpstr>Times New Roman</vt:lpstr>
      <vt:lpstr>Parallax</vt:lpstr>
      <vt:lpstr>12-DAY CRIMINAL LITIGATION TRAINING: TRIAL WITHIN TRIAL</vt:lpstr>
      <vt:lpstr>CONTEXTUAL CLARIFICATION </vt:lpstr>
      <vt:lpstr>Extrajudicial Statements </vt:lpstr>
      <vt:lpstr>Confession</vt:lpstr>
      <vt:lpstr>Features Of A Confession</vt:lpstr>
      <vt:lpstr>Confessional Statement Only Evidence Against Maker</vt:lpstr>
      <vt:lpstr>Oral Confession v. Written Confession</vt:lpstr>
      <vt:lpstr>Evidential Value Of A Confession</vt:lpstr>
      <vt:lpstr>Admission</vt:lpstr>
      <vt:lpstr>Admission v. Confession</vt:lpstr>
      <vt:lpstr>Who Makes And Takes A Confession?</vt:lpstr>
      <vt:lpstr>Duty Of Investigating Officer In Taking Confessional Statement</vt:lpstr>
      <vt:lpstr>Is Endorsement Of A Confessional Statement By A Senior Police Officer Mandatory?</vt:lpstr>
      <vt:lpstr>Entitlement to Copies of Proofs of Evidence</vt:lpstr>
      <vt:lpstr>Who Tenders Confession As Evidence?</vt:lpstr>
      <vt:lpstr>Laying Proper Foundation When Tendering Confessional Statement</vt:lpstr>
      <vt:lpstr>When And How To Tender Confession?</vt:lpstr>
      <vt:lpstr>Presumption Of Voluntariness</vt:lpstr>
      <vt:lpstr>Who Can A Confessional Statement Be Tendered Against? </vt:lpstr>
      <vt:lpstr>Nature of Objection</vt:lpstr>
      <vt:lpstr>Response of Defense To The Tendering Of Confessional Statements </vt:lpstr>
      <vt:lpstr>No Objection </vt:lpstr>
      <vt:lpstr>Denying Making The Statement </vt:lpstr>
      <vt:lpstr>Objection on Ground of Oppression</vt:lpstr>
      <vt:lpstr>Who Can Object To a Confessional Statement?</vt:lpstr>
      <vt:lpstr>Proper Time to Object to Voluntariness of Confessional Statement</vt:lpstr>
      <vt:lpstr>Failure To Raise Objection</vt:lpstr>
      <vt:lpstr>How To Raise Objection</vt:lpstr>
      <vt:lpstr>Two-in-one Objection/Complaint</vt:lpstr>
      <vt:lpstr>Two-in-one Objection/Complaint [cont.]</vt:lpstr>
      <vt:lpstr>Admission of Confessional Statement</vt:lpstr>
      <vt:lpstr>Involuntary Confessions</vt:lpstr>
      <vt:lpstr>The Test Of Admissibility Of Confessional Statement</vt:lpstr>
      <vt:lpstr>PowerPoint Presentation</vt:lpstr>
      <vt:lpstr>Examples of Situations That Amount To Involuntariness</vt:lpstr>
      <vt:lpstr>Can an Investigating Officer Demand for Confession</vt:lpstr>
      <vt:lpstr>Can Confession Be Obtained Via Question-And-Answer Method</vt:lpstr>
      <vt:lpstr>The Use of the Word “Obtained” In Relation To Confessional Statements</vt:lpstr>
      <vt:lpstr>Curing Evidential Defect</vt:lpstr>
      <vt:lpstr>Retraction</vt:lpstr>
      <vt:lpstr>Examples of Situations That Will Not Amount To Involuntariness (i.e. Retraction)</vt:lpstr>
      <vt:lpstr>Effect of Retraction</vt:lpstr>
      <vt:lpstr>R v Sykes: The Six Way Test</vt:lpstr>
      <vt:lpstr>Relevance Of Retraction To Admissibility Of Confessional Statement</vt:lpstr>
      <vt:lpstr>Trial within Trial</vt:lpstr>
      <vt:lpstr>Essence of Trial Within Trial</vt:lpstr>
      <vt:lpstr>Nature of Trial Within Trial</vt:lpstr>
      <vt:lpstr>Procedure of Trial within Trial</vt:lpstr>
      <vt:lpstr>Absence of Accused Person in Trial within Trial</vt:lpstr>
      <vt:lpstr>Failure to Cross Examine Accused Person during Trial within Trial</vt:lpstr>
      <vt:lpstr>Onus of Proof</vt:lpstr>
      <vt:lpstr>Effect of Confession to Burden Of Proof</vt:lpstr>
      <vt:lpstr>Can A Trial Within Trial Be Terminated Halfway?</vt:lpstr>
      <vt:lpstr>Trial before Trial</vt:lpstr>
      <vt:lpstr>Can A Trial Within Trial Be Lumped With The Main Trial?</vt:lpstr>
      <vt:lpstr>Consequence of Trial Court Failing to Conduct Trial within Trial</vt:lpstr>
      <vt:lpstr>Can a Ruling of Court On Trial within Trial be Appealed</vt:lpstr>
      <vt:lpstr>Distinction Between Criminal Appeal And Civil Appeal </vt:lpstr>
      <vt:lpstr>Duration for Appeal</vt:lpstr>
      <vt:lpstr>Notice of Appeal</vt:lpstr>
      <vt:lpstr>Conclusion</vt:lpstr>
      <vt:lpstr>Conclusion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Yomi Adeleke</dc:creator>
  <cp:lastModifiedBy>HP</cp:lastModifiedBy>
  <cp:revision>77</cp:revision>
  <cp:lastPrinted>2023-05-10T16:54:58Z</cp:lastPrinted>
  <dcterms:created xsi:type="dcterms:W3CDTF">2023-05-04T13:00:55Z</dcterms:created>
  <dcterms:modified xsi:type="dcterms:W3CDTF">2023-05-12T16:03:46Z</dcterms:modified>
</cp:coreProperties>
</file>