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2" r:id="rId4"/>
    <p:sldId id="283" r:id="rId5"/>
    <p:sldId id="271" r:id="rId6"/>
    <p:sldId id="259" r:id="rId7"/>
    <p:sldId id="284" r:id="rId8"/>
    <p:sldId id="272" r:id="rId9"/>
    <p:sldId id="269" r:id="rId10"/>
    <p:sldId id="270" r:id="rId11"/>
    <p:sldId id="261" r:id="rId12"/>
    <p:sldId id="262" r:id="rId13"/>
    <p:sldId id="273" r:id="rId14"/>
    <p:sldId id="285" r:id="rId15"/>
    <p:sldId id="263" r:id="rId16"/>
    <p:sldId id="274" r:id="rId17"/>
    <p:sldId id="275" r:id="rId18"/>
    <p:sldId id="264" r:id="rId19"/>
    <p:sldId id="276" r:id="rId20"/>
    <p:sldId id="277" r:id="rId21"/>
    <p:sldId id="265" r:id="rId22"/>
    <p:sldId id="286" r:id="rId23"/>
    <p:sldId id="28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18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D972-A206-AC79-8B36-4E8B1F2CE91A}"/>
              </a:ext>
            </a:extLst>
          </p:cNvPr>
          <p:cNvSpPr>
            <a:spLocks noGrp="1"/>
          </p:cNvSpPr>
          <p:nvPr>
            <p:ph type="ctrTitle"/>
          </p:nvPr>
        </p:nvSpPr>
        <p:spPr>
          <a:xfrm>
            <a:off x="2281805" y="1669409"/>
            <a:ext cx="7701093" cy="1717255"/>
          </a:xfrm>
        </p:spPr>
        <p:txBody>
          <a:bodyPr/>
          <a:lstStyle/>
          <a:p>
            <a:r>
              <a:rPr lang="en-US" dirty="0"/>
              <a:t>THE TRIAL</a:t>
            </a:r>
          </a:p>
        </p:txBody>
      </p:sp>
      <p:sp>
        <p:nvSpPr>
          <p:cNvPr id="3" name="Subtitle 2">
            <a:extLst>
              <a:ext uri="{FF2B5EF4-FFF2-40B4-BE49-F238E27FC236}">
                <a16:creationId xmlns:a16="http://schemas.microsoft.com/office/drawing/2014/main" id="{A30DE95F-A030-5ECA-3C66-EAE33F1606AC}"/>
              </a:ext>
            </a:extLst>
          </p:cNvPr>
          <p:cNvSpPr>
            <a:spLocks noGrp="1"/>
          </p:cNvSpPr>
          <p:nvPr>
            <p:ph type="subTitle" idx="1"/>
          </p:nvPr>
        </p:nvSpPr>
        <p:spPr>
          <a:xfrm>
            <a:off x="2357306" y="3657597"/>
            <a:ext cx="7533314" cy="1320802"/>
          </a:xfrm>
        </p:spPr>
        <p:txBody>
          <a:bodyPr>
            <a:noAutofit/>
          </a:bodyPr>
          <a:lstStyle/>
          <a:p>
            <a:r>
              <a:rPr lang="en-US" sz="1600" b="1" dirty="0"/>
              <a:t>By: Dr. Esa Onoja </a:t>
            </a:r>
          </a:p>
          <a:p>
            <a:r>
              <a:rPr lang="en-US" sz="1600" b="1" dirty="0"/>
              <a:t>At NBA-CLE COURSE SESSION</a:t>
            </a:r>
          </a:p>
          <a:p>
            <a:r>
              <a:rPr lang="en-US" sz="1600" b="1" dirty="0"/>
              <a:t>CRIMINAL LITIGATION TRAINING</a:t>
            </a:r>
          </a:p>
          <a:p>
            <a:r>
              <a:rPr lang="en-US" sz="1600" b="1" dirty="0"/>
              <a:t>THURSDAY, MAY 5, 2023</a:t>
            </a:r>
          </a:p>
          <a:p>
            <a:r>
              <a:rPr lang="en-US" sz="1600" b="1" dirty="0"/>
              <a:t>Venue: ZOOM</a:t>
            </a:r>
          </a:p>
        </p:txBody>
      </p:sp>
    </p:spTree>
    <p:extLst>
      <p:ext uri="{BB962C8B-B14F-4D97-AF65-F5344CB8AC3E}">
        <p14:creationId xmlns:p14="http://schemas.microsoft.com/office/powerpoint/2010/main" val="177559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E135-A6F6-6EF5-DE95-0689EF0DA766}"/>
              </a:ext>
            </a:extLst>
          </p:cNvPr>
          <p:cNvSpPr>
            <a:spLocks noGrp="1"/>
          </p:cNvSpPr>
          <p:nvPr>
            <p:ph type="title"/>
          </p:nvPr>
        </p:nvSpPr>
        <p:spPr>
          <a:xfrm>
            <a:off x="620786" y="755010"/>
            <a:ext cx="10888910" cy="1530990"/>
          </a:xfrm>
        </p:spPr>
        <p:txBody>
          <a:bodyPr>
            <a:normAutofit fontScale="90000"/>
          </a:bodyPr>
          <a:lstStyle/>
          <a:p>
            <a:r>
              <a:rPr lang="en-US" b="1" dirty="0"/>
              <a:t>Tying relevant/material witness and evidence to elements of crime or particulars of charge/count</a:t>
            </a:r>
          </a:p>
        </p:txBody>
      </p:sp>
      <p:sp>
        <p:nvSpPr>
          <p:cNvPr id="3" name="Content Placeholder 2">
            <a:extLst>
              <a:ext uri="{FF2B5EF4-FFF2-40B4-BE49-F238E27FC236}">
                <a16:creationId xmlns:a16="http://schemas.microsoft.com/office/drawing/2014/main" id="{A641D92C-458F-907E-38AF-4EE2A5E5466C}"/>
              </a:ext>
            </a:extLst>
          </p:cNvPr>
          <p:cNvSpPr>
            <a:spLocks noGrp="1"/>
          </p:cNvSpPr>
          <p:nvPr>
            <p:ph idx="1"/>
          </p:nvPr>
        </p:nvSpPr>
        <p:spPr>
          <a:xfrm>
            <a:off x="587229" y="2432808"/>
            <a:ext cx="10863743" cy="3624044"/>
          </a:xfrm>
        </p:spPr>
        <p:txBody>
          <a:bodyPr/>
          <a:lstStyle/>
          <a:p>
            <a:pPr algn="just"/>
            <a:r>
              <a:rPr lang="en-US" b="1" dirty="0"/>
              <a:t>Prima facie case is a weak test that may enable the prosecutor to proceed to trial but not secure conviction</a:t>
            </a:r>
          </a:p>
          <a:p>
            <a:pPr algn="just"/>
            <a:r>
              <a:rPr lang="en-US" b="1" dirty="0"/>
              <a:t>To prove beyond reasonable doubt means the prosecutor has sufficiently led material evidence or called witness (s) to prove each element or particulars of the charge/count.</a:t>
            </a:r>
          </a:p>
          <a:p>
            <a:pPr algn="just"/>
            <a:r>
              <a:rPr lang="en-US" b="1" dirty="0"/>
              <a:t>To avoid failure of prosecution it is advisable to select and file only charges/counts that the prosecutor can tie materials in the case file or witness evidence.</a:t>
            </a:r>
          </a:p>
        </p:txBody>
      </p:sp>
    </p:spTree>
    <p:extLst>
      <p:ext uri="{BB962C8B-B14F-4D97-AF65-F5344CB8AC3E}">
        <p14:creationId xmlns:p14="http://schemas.microsoft.com/office/powerpoint/2010/main" val="297153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134D-4808-C54B-D48C-CF2B98510AD7}"/>
              </a:ext>
            </a:extLst>
          </p:cNvPr>
          <p:cNvSpPr>
            <a:spLocks noGrp="1"/>
          </p:cNvSpPr>
          <p:nvPr>
            <p:ph type="title"/>
          </p:nvPr>
        </p:nvSpPr>
        <p:spPr>
          <a:xfrm>
            <a:off x="595618" y="604008"/>
            <a:ext cx="11014745" cy="1681992"/>
          </a:xfrm>
        </p:spPr>
        <p:txBody>
          <a:bodyPr>
            <a:normAutofit fontScale="90000"/>
          </a:bodyPr>
          <a:lstStyle/>
          <a:p>
            <a:r>
              <a:rPr lang="en-US" b="1" dirty="0"/>
              <a:t>Objections to testimony by prosecution witnesses-how done?</a:t>
            </a:r>
            <a:br>
              <a:rPr lang="en-US" b="1" dirty="0"/>
            </a:br>
            <a:endParaRPr lang="en-US" b="1" dirty="0"/>
          </a:p>
        </p:txBody>
      </p:sp>
      <p:sp>
        <p:nvSpPr>
          <p:cNvPr id="3" name="Content Placeholder 2">
            <a:extLst>
              <a:ext uri="{FF2B5EF4-FFF2-40B4-BE49-F238E27FC236}">
                <a16:creationId xmlns:a16="http://schemas.microsoft.com/office/drawing/2014/main" id="{2728CAFD-9082-5A8F-0A3D-E5F2D6CDC477}"/>
              </a:ext>
            </a:extLst>
          </p:cNvPr>
          <p:cNvSpPr>
            <a:spLocks noGrp="1"/>
          </p:cNvSpPr>
          <p:nvPr>
            <p:ph idx="1"/>
          </p:nvPr>
        </p:nvSpPr>
        <p:spPr>
          <a:xfrm>
            <a:off x="729842" y="2556932"/>
            <a:ext cx="10830187" cy="3642532"/>
          </a:xfrm>
        </p:spPr>
        <p:txBody>
          <a:bodyPr>
            <a:normAutofit/>
          </a:bodyPr>
          <a:lstStyle/>
          <a:p>
            <a:pPr algn="just"/>
            <a:r>
              <a:rPr lang="en-US" b="1" dirty="0">
                <a:solidFill>
                  <a:srgbClr val="FF0000"/>
                </a:solidFill>
              </a:rPr>
              <a:t>In our criminal justice system, there is no duty foisted on the prosecution to call a particular person as a witness. The duty of the prosecution is to prove the charge against the accused and the moment that duty is discharged, the court can convict the accused. The choice of witnesses is the discretion of the prosecution, and I dare say, the discretion is unfettered. It is not within the province or power of an accused person to dictate the witness or witnesses to prove the charge against him. After all, the prosecution of the case is not his. And so, he cannot dabble into a business that is not his.</a:t>
            </a:r>
          </a:p>
          <a:p>
            <a:r>
              <a:rPr lang="en-US" b="1" dirty="0"/>
              <a:t>Per Tobi, JSC in </a:t>
            </a:r>
            <a:r>
              <a:rPr lang="en-US" b="1" dirty="0">
                <a:solidFill>
                  <a:srgbClr val="FF0000"/>
                </a:solidFill>
              </a:rPr>
              <a:t>State v. Olatunji</a:t>
            </a:r>
            <a:r>
              <a:rPr lang="en-US" b="1" dirty="0"/>
              <a:t> (2003) LPELR-3227 (SC) (Pp 32-33, paras. F-C)</a:t>
            </a:r>
          </a:p>
        </p:txBody>
      </p:sp>
    </p:spTree>
    <p:extLst>
      <p:ext uri="{BB962C8B-B14F-4D97-AF65-F5344CB8AC3E}">
        <p14:creationId xmlns:p14="http://schemas.microsoft.com/office/powerpoint/2010/main" val="1122861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827C-3BE7-A9A3-8294-4B9DB481ACC9}"/>
              </a:ext>
            </a:extLst>
          </p:cNvPr>
          <p:cNvSpPr>
            <a:spLocks noGrp="1"/>
          </p:cNvSpPr>
          <p:nvPr>
            <p:ph type="title"/>
          </p:nvPr>
        </p:nvSpPr>
        <p:spPr>
          <a:xfrm>
            <a:off x="570451" y="671120"/>
            <a:ext cx="10939245" cy="1614880"/>
          </a:xfrm>
        </p:spPr>
        <p:txBody>
          <a:bodyPr>
            <a:normAutofit fontScale="90000"/>
          </a:bodyPr>
          <a:lstStyle/>
          <a:p>
            <a:r>
              <a:rPr lang="en-US" b="1" dirty="0"/>
              <a:t>Objections to tendering of prosecution’s exhibits-when necessary?</a:t>
            </a:r>
            <a:br>
              <a:rPr lang="en-US" b="1" dirty="0"/>
            </a:br>
            <a:endParaRPr lang="en-US" b="1" dirty="0"/>
          </a:p>
        </p:txBody>
      </p:sp>
      <p:sp>
        <p:nvSpPr>
          <p:cNvPr id="3" name="Content Placeholder 2">
            <a:extLst>
              <a:ext uri="{FF2B5EF4-FFF2-40B4-BE49-F238E27FC236}">
                <a16:creationId xmlns:a16="http://schemas.microsoft.com/office/drawing/2014/main" id="{5C59DCB4-2BC0-14F3-F68B-7CBFC72917FD}"/>
              </a:ext>
            </a:extLst>
          </p:cNvPr>
          <p:cNvSpPr>
            <a:spLocks noGrp="1"/>
          </p:cNvSpPr>
          <p:nvPr>
            <p:ph idx="1"/>
          </p:nvPr>
        </p:nvSpPr>
        <p:spPr>
          <a:xfrm>
            <a:off x="906011" y="2692866"/>
            <a:ext cx="10511406" cy="3565321"/>
          </a:xfrm>
        </p:spPr>
        <p:txBody>
          <a:bodyPr>
            <a:normAutofit fontScale="92500" lnSpcReduction="10000"/>
          </a:bodyPr>
          <a:lstStyle/>
          <a:p>
            <a:pPr algn="just"/>
            <a:r>
              <a:rPr lang="en-US" b="1" dirty="0"/>
              <a:t>Significance of ACJA provisions:</a:t>
            </a:r>
          </a:p>
          <a:p>
            <a:pPr marL="457200" indent="-457200" algn="just">
              <a:buFont typeface="+mj-lt"/>
              <a:buAutoNum type="alphaLcParenR"/>
            </a:pPr>
            <a:r>
              <a:rPr lang="en-US" b="1" dirty="0"/>
              <a:t> Ss 9(2) (c)(“tools connected with the kind of offence which he is alleged to have committed; </a:t>
            </a:r>
          </a:p>
          <a:p>
            <a:pPr marL="457200" indent="-457200" algn="just">
              <a:buFont typeface="+mj-lt"/>
              <a:buAutoNum type="alphaLcParenR"/>
            </a:pPr>
            <a:r>
              <a:rPr lang="en-US" b="1" dirty="0"/>
              <a:t>9(2)(d) “other articles which may furnish evidence against him in regard to the offence, which he is alleged to have committed;  </a:t>
            </a:r>
          </a:p>
          <a:p>
            <a:pPr marL="457200" indent="-457200" algn="just">
              <a:buFont typeface="+mj-lt"/>
              <a:buAutoNum type="alphaLcParenR"/>
            </a:pPr>
            <a:r>
              <a:rPr lang="en-US" b="1" dirty="0"/>
              <a:t>S. 10 (1); 15(3) (record of arrest)</a:t>
            </a:r>
          </a:p>
          <a:p>
            <a:pPr marL="457200" indent="-457200" algn="just">
              <a:buFont typeface="+mj-lt"/>
              <a:buAutoNum type="alphaLcParenR"/>
            </a:pPr>
            <a:r>
              <a:rPr lang="en-US" b="1" dirty="0"/>
              <a:t>S. 15 (1)-(3)- recording of arrest;</a:t>
            </a:r>
          </a:p>
          <a:p>
            <a:pPr marL="457200" indent="-457200" algn="just">
              <a:buFont typeface="+mj-lt"/>
              <a:buAutoNum type="alphaLcParenR"/>
            </a:pPr>
            <a:r>
              <a:rPr lang="en-US" b="1" dirty="0"/>
              <a:t>Ss 143-144; 149 (5); 153 (exhibits recovered through search warrant)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64388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374F-02E6-6AAB-361A-73C4D197738E}"/>
              </a:ext>
            </a:extLst>
          </p:cNvPr>
          <p:cNvSpPr>
            <a:spLocks noGrp="1"/>
          </p:cNvSpPr>
          <p:nvPr>
            <p:ph type="title"/>
          </p:nvPr>
        </p:nvSpPr>
        <p:spPr>
          <a:xfrm>
            <a:off x="624281" y="654341"/>
            <a:ext cx="10952525" cy="1673603"/>
          </a:xfrm>
        </p:spPr>
        <p:txBody>
          <a:bodyPr>
            <a:normAutofit fontScale="90000"/>
          </a:bodyPr>
          <a:lstStyle/>
          <a:p>
            <a:r>
              <a:rPr lang="en-US" b="1" dirty="0"/>
              <a:t>Objections to tendering of prosecution’s exhibits-when necessary?</a:t>
            </a:r>
            <a:br>
              <a:rPr lang="en-US" b="1" dirty="0"/>
            </a:br>
            <a:r>
              <a:rPr lang="en-US" b="1" dirty="0"/>
              <a:t> Contd.</a:t>
            </a:r>
          </a:p>
        </p:txBody>
      </p:sp>
      <p:sp>
        <p:nvSpPr>
          <p:cNvPr id="3" name="Content Placeholder 2">
            <a:extLst>
              <a:ext uri="{FF2B5EF4-FFF2-40B4-BE49-F238E27FC236}">
                <a16:creationId xmlns:a16="http://schemas.microsoft.com/office/drawing/2014/main" id="{6A01DBCC-228A-6E7C-E64D-C6D4FA1AB401}"/>
              </a:ext>
            </a:extLst>
          </p:cNvPr>
          <p:cNvSpPr>
            <a:spLocks noGrp="1"/>
          </p:cNvSpPr>
          <p:nvPr>
            <p:ph idx="1"/>
          </p:nvPr>
        </p:nvSpPr>
        <p:spPr>
          <a:xfrm>
            <a:off x="687898" y="2432807"/>
            <a:ext cx="10872132" cy="3791823"/>
          </a:xfrm>
        </p:spPr>
        <p:txBody>
          <a:bodyPr>
            <a:normAutofit fontScale="85000" lnSpcReduction="20000"/>
          </a:bodyPr>
          <a:lstStyle/>
          <a:p>
            <a:pPr algn="just">
              <a:buFont typeface="Arial" panose="020B0604020202020204" pitchFamily="34" charset="0"/>
              <a:buChar char="•"/>
            </a:pPr>
            <a:r>
              <a:rPr lang="en-US" b="1" dirty="0"/>
              <a:t>First question: is the exhibit harmful to your client’s case, if not no need to object</a:t>
            </a:r>
          </a:p>
          <a:p>
            <a:pPr algn="just">
              <a:buFont typeface="Arial" panose="020B0604020202020204" pitchFamily="34" charset="0"/>
              <a:buChar char="•"/>
            </a:pPr>
            <a:r>
              <a:rPr lang="en-US" b="1" dirty="0"/>
              <a:t>Is the exhibit listed in the inventory of arrest, record of arrest, or inventory of items recovered during the execution of a search warrant?</a:t>
            </a:r>
          </a:p>
          <a:p>
            <a:pPr algn="just">
              <a:buFont typeface="Arial" panose="020B0604020202020204" pitchFamily="34" charset="0"/>
              <a:buChar char="•"/>
            </a:pPr>
            <a:r>
              <a:rPr lang="en-US" b="1" dirty="0"/>
              <a:t>Was the inventory, list or record of arrest among the documents attached to the proof of evidence, if not, were you served a copy of any of these</a:t>
            </a:r>
          </a:p>
          <a:p>
            <a:pPr algn="just">
              <a:buFont typeface="Arial" panose="020B0604020202020204" pitchFamily="34" charset="0"/>
              <a:buChar char="•"/>
            </a:pPr>
            <a:r>
              <a:rPr lang="en-US" b="1" dirty="0"/>
              <a:t>List or inventory is important because it enables you to avoid a situation where what is being sought to be tendered tallies with what was recovered during investigation</a:t>
            </a:r>
          </a:p>
          <a:p>
            <a:pPr algn="just"/>
            <a:r>
              <a:rPr lang="en-US" b="1" dirty="0"/>
              <a:t>Was proper foundation laid before application to tender</a:t>
            </a:r>
          </a:p>
          <a:p>
            <a:pPr algn="just"/>
            <a:r>
              <a:rPr lang="en-US" b="1" dirty="0"/>
              <a:t>Is the witness through whom the exhibit sought to be tendered the IPO or exhibit keeper</a:t>
            </a:r>
          </a:p>
          <a:p>
            <a:pPr algn="just"/>
            <a:r>
              <a:rPr lang="en-US" b="1" dirty="0"/>
              <a:t>If the issue is chain of custody, would you take the risk of not objecting and wait for address to urge the court not to attach any weight?</a:t>
            </a:r>
          </a:p>
        </p:txBody>
      </p:sp>
    </p:spTree>
    <p:extLst>
      <p:ext uri="{BB962C8B-B14F-4D97-AF65-F5344CB8AC3E}">
        <p14:creationId xmlns:p14="http://schemas.microsoft.com/office/powerpoint/2010/main" val="205425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91CE-CB40-D370-6074-C4DC783EAA20}"/>
              </a:ext>
            </a:extLst>
          </p:cNvPr>
          <p:cNvSpPr>
            <a:spLocks noGrp="1"/>
          </p:cNvSpPr>
          <p:nvPr>
            <p:ph type="title"/>
          </p:nvPr>
        </p:nvSpPr>
        <p:spPr/>
        <p:txBody>
          <a:bodyPr>
            <a:normAutofit fontScale="90000"/>
          </a:bodyPr>
          <a:lstStyle/>
          <a:p>
            <a:r>
              <a:rPr lang="en-US" b="1" dirty="0"/>
              <a:t>Objections to tendering of prosecution’s exhibits- contd.</a:t>
            </a:r>
            <a:endParaRPr lang="en-US" dirty="0"/>
          </a:p>
        </p:txBody>
      </p:sp>
      <p:sp>
        <p:nvSpPr>
          <p:cNvPr id="3" name="Content Placeholder 2">
            <a:extLst>
              <a:ext uri="{FF2B5EF4-FFF2-40B4-BE49-F238E27FC236}">
                <a16:creationId xmlns:a16="http://schemas.microsoft.com/office/drawing/2014/main" id="{A1358BA2-7A56-3D94-5817-F5146172432D}"/>
              </a:ext>
            </a:extLst>
          </p:cNvPr>
          <p:cNvSpPr>
            <a:spLocks noGrp="1"/>
          </p:cNvSpPr>
          <p:nvPr>
            <p:ph idx="1"/>
          </p:nvPr>
        </p:nvSpPr>
        <p:spPr>
          <a:xfrm>
            <a:off x="998290" y="2759978"/>
            <a:ext cx="10452681" cy="3115889"/>
          </a:xfrm>
        </p:spPr>
        <p:txBody>
          <a:bodyPr/>
          <a:lstStyle/>
          <a:p>
            <a:pPr algn="just"/>
            <a:r>
              <a:rPr lang="en-US" b="1" dirty="0"/>
              <a:t>Was proper foundation laid before application to tender</a:t>
            </a:r>
          </a:p>
          <a:p>
            <a:pPr algn="just"/>
            <a:r>
              <a:rPr lang="en-US" b="1" dirty="0"/>
              <a:t>Is the witness through whom the exhibit sought to be tendered the IPO or exhibit keeper</a:t>
            </a:r>
          </a:p>
          <a:p>
            <a:pPr algn="just"/>
            <a:r>
              <a:rPr lang="en-US" b="1" dirty="0"/>
              <a:t>If the issue is chain of custody, would you take the risk of not objecting and wait for address to urge the court not to attach any weight?</a:t>
            </a:r>
          </a:p>
          <a:p>
            <a:endParaRPr lang="en-US" dirty="0"/>
          </a:p>
        </p:txBody>
      </p:sp>
    </p:spTree>
    <p:extLst>
      <p:ext uri="{BB962C8B-B14F-4D97-AF65-F5344CB8AC3E}">
        <p14:creationId xmlns:p14="http://schemas.microsoft.com/office/powerpoint/2010/main" val="397343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B9B8-29CD-BD62-118C-E1D3508626C1}"/>
              </a:ext>
            </a:extLst>
          </p:cNvPr>
          <p:cNvSpPr>
            <a:spLocks noGrp="1"/>
          </p:cNvSpPr>
          <p:nvPr>
            <p:ph type="title"/>
          </p:nvPr>
        </p:nvSpPr>
        <p:spPr>
          <a:xfrm>
            <a:off x="578841" y="830510"/>
            <a:ext cx="10880520" cy="1669409"/>
          </a:xfrm>
        </p:spPr>
        <p:txBody>
          <a:bodyPr>
            <a:normAutofit fontScale="90000"/>
          </a:bodyPr>
          <a:lstStyle/>
          <a:p>
            <a:pPr algn="l"/>
            <a:r>
              <a:rPr lang="en-US" b="1" dirty="0"/>
              <a:t>Cross-examination of prosecution/defence witnesses-relevant questions to discredit or controvert</a:t>
            </a:r>
            <a:br>
              <a:rPr lang="en-US" b="1" dirty="0"/>
            </a:br>
            <a:endParaRPr lang="en-US" b="1" dirty="0"/>
          </a:p>
        </p:txBody>
      </p:sp>
      <p:sp>
        <p:nvSpPr>
          <p:cNvPr id="3" name="Content Placeholder 2">
            <a:extLst>
              <a:ext uri="{FF2B5EF4-FFF2-40B4-BE49-F238E27FC236}">
                <a16:creationId xmlns:a16="http://schemas.microsoft.com/office/drawing/2014/main" id="{18A53644-2048-2E78-CE9E-CB445C84E6BE}"/>
              </a:ext>
            </a:extLst>
          </p:cNvPr>
          <p:cNvSpPr>
            <a:spLocks noGrp="1"/>
          </p:cNvSpPr>
          <p:nvPr>
            <p:ph idx="1"/>
          </p:nvPr>
        </p:nvSpPr>
        <p:spPr>
          <a:xfrm>
            <a:off x="654341" y="2835478"/>
            <a:ext cx="10939244" cy="3447875"/>
          </a:xfrm>
        </p:spPr>
        <p:txBody>
          <a:bodyPr>
            <a:normAutofit fontScale="92500" lnSpcReduction="10000"/>
          </a:bodyPr>
          <a:lstStyle/>
          <a:p>
            <a:pPr algn="just"/>
            <a:r>
              <a:rPr lang="en-US" b="1" dirty="0"/>
              <a:t>“Cross-examination, --- the rarest, the most useful, and the most difficult to be acquired of all the accomplishments of the advocate.... It has always been deemed the surest test of truth and a better security than the oath.”     - Cox</a:t>
            </a:r>
          </a:p>
          <a:p>
            <a:pPr algn="just"/>
            <a:r>
              <a:rPr lang="en-US" b="1" dirty="0"/>
              <a:t>Ss 223-229 E.A</a:t>
            </a:r>
          </a:p>
          <a:p>
            <a:pPr algn="just"/>
            <a:r>
              <a:rPr lang="en-US" b="1" dirty="0"/>
              <a:t>S. 223 E.A. 2011- questions which tend to:</a:t>
            </a:r>
          </a:p>
          <a:p>
            <a:pPr marL="457200" indent="-457200" algn="just">
              <a:buFont typeface="+mj-lt"/>
              <a:buAutoNum type="alphaLcParenR"/>
            </a:pPr>
            <a:r>
              <a:rPr lang="en-US" b="1" dirty="0"/>
              <a:t>Test his accuracy, veracity or credibility; or</a:t>
            </a:r>
          </a:p>
          <a:p>
            <a:pPr marL="457200" indent="-457200" algn="just">
              <a:buFont typeface="+mj-lt"/>
              <a:buAutoNum type="alphaLcParenR"/>
            </a:pPr>
            <a:r>
              <a:rPr lang="en-US" b="1" dirty="0"/>
              <a:t>Discover who he is or what his position in life; or</a:t>
            </a:r>
          </a:p>
          <a:p>
            <a:pPr marL="457200" indent="-457200" algn="just">
              <a:buFont typeface="+mj-lt"/>
              <a:buAutoNum type="alphaLcParenR"/>
            </a:pPr>
            <a:r>
              <a:rPr lang="en-US" b="1" dirty="0"/>
              <a:t>Shake his credit, by injuring his character</a:t>
            </a:r>
          </a:p>
        </p:txBody>
      </p:sp>
    </p:spTree>
    <p:extLst>
      <p:ext uri="{BB962C8B-B14F-4D97-AF65-F5344CB8AC3E}">
        <p14:creationId xmlns:p14="http://schemas.microsoft.com/office/powerpoint/2010/main" val="44645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6D80-2FD8-8385-15FA-A97F79972CC0}"/>
              </a:ext>
            </a:extLst>
          </p:cNvPr>
          <p:cNvSpPr>
            <a:spLocks noGrp="1"/>
          </p:cNvSpPr>
          <p:nvPr>
            <p:ph type="title"/>
          </p:nvPr>
        </p:nvSpPr>
        <p:spPr/>
        <p:txBody>
          <a:bodyPr>
            <a:normAutofit fontScale="90000"/>
          </a:bodyPr>
          <a:lstStyle/>
          <a:p>
            <a:r>
              <a:rPr lang="en-US" b="1" dirty="0"/>
              <a:t>Cross-examination of prosecution &amp; defence witnesses-contd.</a:t>
            </a:r>
            <a:endParaRPr lang="en-US" dirty="0"/>
          </a:p>
        </p:txBody>
      </p:sp>
      <p:sp>
        <p:nvSpPr>
          <p:cNvPr id="3" name="Content Placeholder 2">
            <a:extLst>
              <a:ext uri="{FF2B5EF4-FFF2-40B4-BE49-F238E27FC236}">
                <a16:creationId xmlns:a16="http://schemas.microsoft.com/office/drawing/2014/main" id="{34E8EECC-607A-7DA8-A57D-797C48AA7EE0}"/>
              </a:ext>
            </a:extLst>
          </p:cNvPr>
          <p:cNvSpPr>
            <a:spLocks noGrp="1"/>
          </p:cNvSpPr>
          <p:nvPr>
            <p:ph idx="1"/>
          </p:nvPr>
        </p:nvSpPr>
        <p:spPr>
          <a:xfrm>
            <a:off x="788565" y="2650920"/>
            <a:ext cx="10721129" cy="3582099"/>
          </a:xfrm>
        </p:spPr>
        <p:txBody>
          <a:bodyPr>
            <a:normAutofit/>
          </a:bodyPr>
          <a:lstStyle/>
          <a:p>
            <a:pPr algn="just"/>
            <a:r>
              <a:rPr lang="en-GB" b="1" dirty="0"/>
              <a:t>A hostile witness may be cross examined as to previous contradictory statements. See S. 231 EA</a:t>
            </a:r>
          </a:p>
          <a:p>
            <a:pPr algn="just"/>
            <a:r>
              <a:rPr lang="en-US" b="1" dirty="0"/>
              <a:t>Section 232 provides for cross examination as to previous statements in writing. </a:t>
            </a:r>
          </a:p>
          <a:p>
            <a:pPr algn="just"/>
            <a:r>
              <a:rPr lang="en-US" b="1" dirty="0"/>
              <a:t>The accuracy of the maker of any statement may also be tested under section 34 of the Act to determine the motive of the maker of the statement.</a:t>
            </a:r>
          </a:p>
          <a:p>
            <a:pPr algn="just">
              <a:buFont typeface="Arial" panose="020B0604020202020204" pitchFamily="34" charset="0"/>
              <a:buChar char="•"/>
            </a:pPr>
            <a:r>
              <a:rPr lang="en-US" b="1" dirty="0"/>
              <a:t>A court can decide not to compel a witness to answer questions that affects credit of the witness  by injuring his character if such questions are not relevant to the proceedings (S. 224 (1) E.A.</a:t>
            </a:r>
            <a:endParaRPr lang="en-GB" b="1" dirty="0"/>
          </a:p>
          <a:p>
            <a:endParaRPr lang="en-US" dirty="0"/>
          </a:p>
        </p:txBody>
      </p:sp>
    </p:spTree>
    <p:extLst>
      <p:ext uri="{BB962C8B-B14F-4D97-AF65-F5344CB8AC3E}">
        <p14:creationId xmlns:p14="http://schemas.microsoft.com/office/powerpoint/2010/main" val="252150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A87C2-EA41-D8CF-D016-A6BED76F0CDD}"/>
              </a:ext>
            </a:extLst>
          </p:cNvPr>
          <p:cNvSpPr>
            <a:spLocks noGrp="1"/>
          </p:cNvSpPr>
          <p:nvPr>
            <p:ph type="title"/>
          </p:nvPr>
        </p:nvSpPr>
        <p:spPr/>
        <p:txBody>
          <a:bodyPr>
            <a:normAutofit fontScale="90000"/>
          </a:bodyPr>
          <a:lstStyle/>
          <a:p>
            <a:r>
              <a:rPr lang="en-US" b="1" dirty="0"/>
              <a:t>Cross-examination of prosecution &amp; defence witnesses-contd.</a:t>
            </a:r>
            <a:endParaRPr lang="en-US" dirty="0"/>
          </a:p>
        </p:txBody>
      </p:sp>
      <p:sp>
        <p:nvSpPr>
          <p:cNvPr id="3" name="Content Placeholder 2">
            <a:extLst>
              <a:ext uri="{FF2B5EF4-FFF2-40B4-BE49-F238E27FC236}">
                <a16:creationId xmlns:a16="http://schemas.microsoft.com/office/drawing/2014/main" id="{CCCCF220-1DFD-810E-AA39-31DAD71997E6}"/>
              </a:ext>
            </a:extLst>
          </p:cNvPr>
          <p:cNvSpPr>
            <a:spLocks noGrp="1"/>
          </p:cNvSpPr>
          <p:nvPr>
            <p:ph idx="1"/>
          </p:nvPr>
        </p:nvSpPr>
        <p:spPr>
          <a:xfrm>
            <a:off x="671119" y="2556932"/>
            <a:ext cx="10905688" cy="3318936"/>
          </a:xfrm>
        </p:spPr>
        <p:txBody>
          <a:bodyPr/>
          <a:lstStyle/>
          <a:p>
            <a:pPr algn="just"/>
            <a:r>
              <a:rPr lang="en-US" b="1" dirty="0"/>
              <a:t>Section 233 further makes provisions for the impeachment of the credit of a witness under cross examination, particularly, by confronting the witness with any previous inconsistent  statement. </a:t>
            </a:r>
          </a:p>
          <a:p>
            <a:pPr algn="just"/>
            <a:r>
              <a:rPr lang="en-US" b="1" dirty="0"/>
              <a:t>See section 233 (c ) of the Act.</a:t>
            </a:r>
          </a:p>
          <a:p>
            <a:endParaRPr lang="en-US" dirty="0"/>
          </a:p>
        </p:txBody>
      </p:sp>
    </p:spTree>
    <p:extLst>
      <p:ext uri="{BB962C8B-B14F-4D97-AF65-F5344CB8AC3E}">
        <p14:creationId xmlns:p14="http://schemas.microsoft.com/office/powerpoint/2010/main" val="39674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8A01-4CD8-D86A-6275-F18B96B252F8}"/>
              </a:ext>
            </a:extLst>
          </p:cNvPr>
          <p:cNvSpPr>
            <a:spLocks noGrp="1"/>
          </p:cNvSpPr>
          <p:nvPr>
            <p:ph type="title"/>
          </p:nvPr>
        </p:nvSpPr>
        <p:spPr>
          <a:xfrm>
            <a:off x="607503" y="704675"/>
            <a:ext cx="10902192" cy="1673603"/>
          </a:xfrm>
        </p:spPr>
        <p:txBody>
          <a:bodyPr>
            <a:normAutofit fontScale="90000"/>
          </a:bodyPr>
          <a:lstStyle/>
          <a:p>
            <a:r>
              <a:rPr lang="en-US" b="1" dirty="0"/>
              <a:t>Mode/techniques of cross examination of witnesses during criminal trial</a:t>
            </a:r>
            <a:br>
              <a:rPr lang="en-US" b="1" dirty="0"/>
            </a:br>
            <a:endParaRPr lang="en-US" b="1" dirty="0"/>
          </a:p>
        </p:txBody>
      </p:sp>
      <p:sp>
        <p:nvSpPr>
          <p:cNvPr id="3" name="Content Placeholder 2">
            <a:extLst>
              <a:ext uri="{FF2B5EF4-FFF2-40B4-BE49-F238E27FC236}">
                <a16:creationId xmlns:a16="http://schemas.microsoft.com/office/drawing/2014/main" id="{02743106-4373-503A-F5EF-A6D53E9FFCDC}"/>
              </a:ext>
            </a:extLst>
          </p:cNvPr>
          <p:cNvSpPr>
            <a:spLocks noGrp="1"/>
          </p:cNvSpPr>
          <p:nvPr>
            <p:ph idx="1"/>
          </p:nvPr>
        </p:nvSpPr>
        <p:spPr>
          <a:xfrm>
            <a:off x="696287" y="2550252"/>
            <a:ext cx="10754686" cy="3674379"/>
          </a:xfrm>
        </p:spPr>
        <p:txBody>
          <a:bodyPr/>
          <a:lstStyle/>
          <a:p>
            <a:pPr algn="just"/>
            <a:r>
              <a:rPr lang="en-GB" b="1" dirty="0"/>
              <a:t>Famous cross examiners advice that the best way to master cross examination is to read text of famous cross examinations and observe experienced practitioners in court</a:t>
            </a:r>
          </a:p>
          <a:p>
            <a:pPr algn="just"/>
            <a:r>
              <a:rPr lang="en-US" b="1" dirty="0"/>
              <a:t>The style and type favoured by the cross examiner may be dependent on the type of witness, evidence available to contradict or confront the witness ,and the skill of the advocate. The type of case may also constrain or determine the type of questions. </a:t>
            </a:r>
          </a:p>
          <a:p>
            <a:endParaRPr lang="en-US" dirty="0"/>
          </a:p>
        </p:txBody>
      </p:sp>
    </p:spTree>
    <p:extLst>
      <p:ext uri="{BB962C8B-B14F-4D97-AF65-F5344CB8AC3E}">
        <p14:creationId xmlns:p14="http://schemas.microsoft.com/office/powerpoint/2010/main" val="247272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1DF543-6544-6CE2-8F69-E784CCA30884}"/>
              </a:ext>
            </a:extLst>
          </p:cNvPr>
          <p:cNvSpPr txBox="1"/>
          <p:nvPr/>
        </p:nvSpPr>
        <p:spPr>
          <a:xfrm>
            <a:off x="687897" y="1744911"/>
            <a:ext cx="10846965" cy="3539430"/>
          </a:xfrm>
          <a:prstGeom prst="rect">
            <a:avLst/>
          </a:prstGeom>
          <a:noFill/>
        </p:spPr>
        <p:txBody>
          <a:bodyPr wrap="square">
            <a:spAutoFit/>
          </a:bodyPr>
          <a:lstStyle/>
          <a:p>
            <a:pPr algn="just"/>
            <a:r>
              <a:rPr lang="en-US" sz="3200" b="1" dirty="0"/>
              <a:t>The basic types or technique of cross examination include:</a:t>
            </a:r>
          </a:p>
          <a:p>
            <a:pPr lvl="0" algn="just"/>
            <a:r>
              <a:rPr lang="en-US" sz="3200" b="1" dirty="0"/>
              <a:t>probing;</a:t>
            </a:r>
          </a:p>
          <a:p>
            <a:pPr lvl="0" algn="just"/>
            <a:r>
              <a:rPr lang="en-US" sz="3200" b="1" dirty="0"/>
              <a:t>confrontation;</a:t>
            </a:r>
          </a:p>
          <a:p>
            <a:pPr lvl="0" algn="just"/>
            <a:r>
              <a:rPr lang="en-US" sz="3200" b="1" dirty="0"/>
              <a:t>insinuation;</a:t>
            </a:r>
          </a:p>
          <a:p>
            <a:pPr lvl="0" algn="just"/>
            <a:r>
              <a:rPr lang="en-US" sz="3200" b="1" dirty="0"/>
              <a:t>conversational;</a:t>
            </a:r>
          </a:p>
          <a:p>
            <a:pPr lvl="0" algn="just"/>
            <a:r>
              <a:rPr lang="en-US" sz="3200" b="1" dirty="0"/>
              <a:t>jump around;</a:t>
            </a:r>
          </a:p>
          <a:p>
            <a:pPr lvl="0" algn="just"/>
            <a:r>
              <a:rPr lang="en-US" sz="3200" b="1" dirty="0"/>
              <a:t>silent technique</a:t>
            </a:r>
          </a:p>
        </p:txBody>
      </p:sp>
    </p:spTree>
    <p:extLst>
      <p:ext uri="{BB962C8B-B14F-4D97-AF65-F5344CB8AC3E}">
        <p14:creationId xmlns:p14="http://schemas.microsoft.com/office/powerpoint/2010/main" val="96879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8E9E-191C-B1EF-619A-085366D7B1C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5A2DA28-3E3A-CDD8-1131-7824BE91023A}"/>
              </a:ext>
            </a:extLst>
          </p:cNvPr>
          <p:cNvSpPr>
            <a:spLocks noGrp="1"/>
          </p:cNvSpPr>
          <p:nvPr>
            <p:ph sz="half" idx="1"/>
          </p:nvPr>
        </p:nvSpPr>
        <p:spPr>
          <a:xfrm>
            <a:off x="914400" y="2583808"/>
            <a:ext cx="5335398" cy="3582100"/>
          </a:xfrm>
        </p:spPr>
        <p:txBody>
          <a:bodyPr>
            <a:normAutofit fontScale="85000" lnSpcReduction="10000"/>
          </a:bodyPr>
          <a:lstStyle/>
          <a:p>
            <a:r>
              <a:rPr lang="en-US" b="1" dirty="0"/>
              <a:t>Presentation of the case for the prosecution</a:t>
            </a:r>
          </a:p>
          <a:p>
            <a:r>
              <a:rPr lang="en-US" b="1" dirty="0"/>
              <a:t>Relevant &amp; Material witness necessary to establish a prima facie case and/ proof beyond reasonable doubt</a:t>
            </a:r>
          </a:p>
          <a:p>
            <a:r>
              <a:rPr lang="en-US" b="1" dirty="0"/>
              <a:t>Prima facie case versus realistic prospect of conviction in decision to prosecute</a:t>
            </a:r>
          </a:p>
          <a:p>
            <a:r>
              <a:rPr lang="en-US" b="1" dirty="0"/>
              <a:t>Objections to testimony by prosecution witnesses-how done?</a:t>
            </a:r>
          </a:p>
          <a:p>
            <a:r>
              <a:rPr lang="en-US" b="1" dirty="0"/>
              <a:t>Objections to tendering of prosecution’s exhibits-when necessary?</a:t>
            </a:r>
          </a:p>
          <a:p>
            <a:endParaRPr lang="en-US" dirty="0"/>
          </a:p>
        </p:txBody>
      </p:sp>
      <p:sp>
        <p:nvSpPr>
          <p:cNvPr id="4" name="Content Placeholder 3">
            <a:extLst>
              <a:ext uri="{FF2B5EF4-FFF2-40B4-BE49-F238E27FC236}">
                <a16:creationId xmlns:a16="http://schemas.microsoft.com/office/drawing/2014/main" id="{9C4E24DA-CB80-BD7C-7F64-4502044B85A9}"/>
              </a:ext>
            </a:extLst>
          </p:cNvPr>
          <p:cNvSpPr>
            <a:spLocks noGrp="1"/>
          </p:cNvSpPr>
          <p:nvPr>
            <p:ph sz="half" idx="2"/>
          </p:nvPr>
        </p:nvSpPr>
        <p:spPr>
          <a:xfrm>
            <a:off x="6181342" y="2483140"/>
            <a:ext cx="5504521" cy="3733101"/>
          </a:xfrm>
        </p:spPr>
        <p:txBody>
          <a:bodyPr>
            <a:normAutofit fontScale="85000" lnSpcReduction="10000"/>
          </a:bodyPr>
          <a:lstStyle/>
          <a:p>
            <a:r>
              <a:rPr lang="en-US" b="1" dirty="0"/>
              <a:t>Cross-examination of prosecution &amp; </a:t>
            </a:r>
            <a:r>
              <a:rPr lang="en-US" b="1" dirty="0" err="1"/>
              <a:t>defence</a:t>
            </a:r>
            <a:r>
              <a:rPr lang="en-US" b="1" dirty="0"/>
              <a:t> witnesses-(what constitutes relevant questions to be asked during cross examination to discredit or controvert the evidence of the prosecution or </a:t>
            </a:r>
            <a:r>
              <a:rPr lang="en-US" b="1" dirty="0" err="1"/>
              <a:t>defence</a:t>
            </a:r>
            <a:r>
              <a:rPr lang="en-US" b="1" dirty="0"/>
              <a:t> witnesses)</a:t>
            </a:r>
          </a:p>
          <a:p>
            <a:r>
              <a:rPr lang="en-US" b="1" dirty="0"/>
              <a:t>Mode/techniques of cross examination of witnesses during criminal trial</a:t>
            </a:r>
          </a:p>
          <a:p>
            <a:r>
              <a:rPr lang="en-US" b="1" dirty="0"/>
              <a:t>To discredit and controvert-the distinction thereof, if any, in a criminal  trial?</a:t>
            </a:r>
          </a:p>
          <a:p>
            <a:r>
              <a:rPr lang="en-US" b="1" dirty="0"/>
              <a:t>Digital evidence</a:t>
            </a:r>
          </a:p>
          <a:p>
            <a:endParaRPr lang="en-US" dirty="0"/>
          </a:p>
        </p:txBody>
      </p:sp>
    </p:spTree>
    <p:extLst>
      <p:ext uri="{BB962C8B-B14F-4D97-AF65-F5344CB8AC3E}">
        <p14:creationId xmlns:p14="http://schemas.microsoft.com/office/powerpoint/2010/main" val="403548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7535-5861-9754-855D-11415DD7C342}"/>
              </a:ext>
            </a:extLst>
          </p:cNvPr>
          <p:cNvSpPr>
            <a:spLocks noGrp="1"/>
          </p:cNvSpPr>
          <p:nvPr>
            <p:ph type="title"/>
          </p:nvPr>
        </p:nvSpPr>
        <p:spPr>
          <a:xfrm>
            <a:off x="671119" y="982132"/>
            <a:ext cx="10930855" cy="1303867"/>
          </a:xfrm>
        </p:spPr>
        <p:txBody>
          <a:bodyPr/>
          <a:lstStyle/>
          <a:p>
            <a:r>
              <a:rPr lang="en-GB" b="1" dirty="0"/>
              <a:t>“The sky is the limit in cross examination”</a:t>
            </a:r>
            <a:endParaRPr lang="en-US" b="1" dirty="0"/>
          </a:p>
        </p:txBody>
      </p:sp>
      <p:sp>
        <p:nvSpPr>
          <p:cNvPr id="3" name="Content Placeholder 2">
            <a:extLst>
              <a:ext uri="{FF2B5EF4-FFF2-40B4-BE49-F238E27FC236}">
                <a16:creationId xmlns:a16="http://schemas.microsoft.com/office/drawing/2014/main" id="{A8E355FD-7C59-B4A5-A694-803B752DA50E}"/>
              </a:ext>
            </a:extLst>
          </p:cNvPr>
          <p:cNvSpPr>
            <a:spLocks noGrp="1"/>
          </p:cNvSpPr>
          <p:nvPr>
            <p:ph idx="1"/>
          </p:nvPr>
        </p:nvSpPr>
        <p:spPr>
          <a:xfrm>
            <a:off x="805343" y="2617364"/>
            <a:ext cx="10771464" cy="3682768"/>
          </a:xfrm>
        </p:spPr>
        <p:txBody>
          <a:bodyPr>
            <a:normAutofit lnSpcReduction="10000"/>
          </a:bodyPr>
          <a:lstStyle/>
          <a:p>
            <a:pPr marL="0" indent="0" algn="just">
              <a:buNone/>
            </a:pPr>
            <a:r>
              <a:rPr lang="en-US" sz="2200" b="1" dirty="0">
                <a:solidFill>
                  <a:srgbClr val="FF0000"/>
                </a:solidFill>
              </a:rPr>
              <a:t>One cliché or aphorism has always worried me in the profession, and it is that in cross examination the sky is the limit. Counsel love it. It is almost a song in the judicial process. Apart from the fact that the judicial process has nothing to do with the sky, which is not within the reach of the ordinary man, the statement is not correct in law. In law it is not cross examination which is said not to have any inhibition or limitation, but relevancy as a principle of the law of evidence, has to be considered. The point I am struggling to make is that evidence procured from cross examination can only be admitted if it is relevant to the live issues before the court. Counsel may decide to ask irrelevant questions (and some do) but the trial judge cannot make use of evidence procured from such questions because they are outside the live issues in the matter.</a:t>
            </a:r>
          </a:p>
          <a:p>
            <a:pPr algn="just"/>
            <a:r>
              <a:rPr lang="en-GB" sz="2200" i="1" dirty="0"/>
              <a:t>Per Niki Tobi JCA (</a:t>
            </a:r>
            <a:r>
              <a:rPr lang="en-GB" sz="2200" dirty="0"/>
              <a:t>as he then was</a:t>
            </a:r>
            <a:r>
              <a:rPr lang="en-GB" sz="2200" i="1" dirty="0"/>
              <a:t>) in </a:t>
            </a:r>
            <a:r>
              <a:rPr lang="en-US" sz="2200" b="1" dirty="0">
                <a:solidFill>
                  <a:srgbClr val="FF0000"/>
                </a:solidFill>
              </a:rPr>
              <a:t>Olomosola v. Oloriawo</a:t>
            </a:r>
            <a:r>
              <a:rPr lang="en-US" sz="2200" dirty="0"/>
              <a:t> </a:t>
            </a:r>
            <a:r>
              <a:rPr lang="en-US" sz="2200" b="1" dirty="0"/>
              <a:t>(2002) 2 NWLR Pt 750) 113</a:t>
            </a:r>
            <a:endParaRPr lang="en-US" sz="2200" dirty="0"/>
          </a:p>
          <a:p>
            <a:endParaRPr lang="en-US" dirty="0"/>
          </a:p>
        </p:txBody>
      </p:sp>
    </p:spTree>
    <p:extLst>
      <p:ext uri="{BB962C8B-B14F-4D97-AF65-F5344CB8AC3E}">
        <p14:creationId xmlns:p14="http://schemas.microsoft.com/office/powerpoint/2010/main" val="2912994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360E-B032-F2A1-582B-E519A22098BF}"/>
              </a:ext>
            </a:extLst>
          </p:cNvPr>
          <p:cNvSpPr>
            <a:spLocks noGrp="1"/>
          </p:cNvSpPr>
          <p:nvPr>
            <p:ph type="title"/>
          </p:nvPr>
        </p:nvSpPr>
        <p:spPr>
          <a:xfrm>
            <a:off x="822121" y="796954"/>
            <a:ext cx="10670795" cy="1489045"/>
          </a:xfrm>
        </p:spPr>
        <p:txBody>
          <a:bodyPr>
            <a:normAutofit fontScale="90000"/>
          </a:bodyPr>
          <a:lstStyle/>
          <a:p>
            <a:r>
              <a:rPr lang="en-US" b="1" dirty="0"/>
              <a:t>To discredit and controvert-the distinction thereof, if any, in a criminal  trial?</a:t>
            </a:r>
            <a:br>
              <a:rPr lang="en-US" b="1" dirty="0"/>
            </a:br>
            <a:endParaRPr lang="en-US" b="1" dirty="0"/>
          </a:p>
        </p:txBody>
      </p:sp>
      <p:sp>
        <p:nvSpPr>
          <p:cNvPr id="3" name="Content Placeholder 2">
            <a:extLst>
              <a:ext uri="{FF2B5EF4-FFF2-40B4-BE49-F238E27FC236}">
                <a16:creationId xmlns:a16="http://schemas.microsoft.com/office/drawing/2014/main" id="{588329B7-60A3-FC42-68CA-A77A90E2E3EE}"/>
              </a:ext>
            </a:extLst>
          </p:cNvPr>
          <p:cNvSpPr>
            <a:spLocks noGrp="1"/>
          </p:cNvSpPr>
          <p:nvPr>
            <p:ph idx="1"/>
          </p:nvPr>
        </p:nvSpPr>
        <p:spPr>
          <a:xfrm>
            <a:off x="746620" y="2592198"/>
            <a:ext cx="10846965" cy="3707934"/>
          </a:xfrm>
        </p:spPr>
        <p:txBody>
          <a:bodyPr>
            <a:normAutofit fontScale="92500" lnSpcReduction="20000"/>
          </a:bodyPr>
          <a:lstStyle/>
          <a:p>
            <a:r>
              <a:rPr lang="en-US" b="1" dirty="0"/>
              <a:t>A witness may be discredited in three ways, namely:</a:t>
            </a:r>
          </a:p>
          <a:p>
            <a:pPr marL="457200" indent="-457200">
              <a:buFont typeface="+mj-lt"/>
              <a:buAutoNum type="alphaLcParenR"/>
            </a:pPr>
            <a:r>
              <a:rPr lang="en-US" b="1" dirty="0"/>
              <a:t>By evidence of persons who testify that from their knowledge of the witness, they believe him to be unworthy of credit;</a:t>
            </a:r>
          </a:p>
          <a:p>
            <a:pPr marL="457200" indent="-457200">
              <a:buFont typeface="+mj-lt"/>
              <a:buAutoNum type="alphaLcParenR"/>
            </a:pPr>
            <a:r>
              <a:rPr lang="en-US" b="1" dirty="0"/>
              <a:t>By proof that the witness has been bribed, etc;</a:t>
            </a:r>
          </a:p>
          <a:p>
            <a:pPr marL="457200" indent="-457200">
              <a:buFont typeface="+mj-lt"/>
              <a:buAutoNum type="alphaLcParenR"/>
            </a:pPr>
            <a:r>
              <a:rPr lang="en-US" b="1" dirty="0"/>
              <a:t>By proof of former statements inconsistent with any part off his evidence (s. 233 E.A)</a:t>
            </a:r>
          </a:p>
          <a:p>
            <a:pPr>
              <a:buFont typeface="Arial" panose="020B0604020202020204" pitchFamily="34" charset="0"/>
              <a:buChar char="•"/>
            </a:pPr>
            <a:r>
              <a:rPr lang="en-US" b="1" dirty="0"/>
              <a:t>A witness may be controverted by challenging him with previous inconsistent statement while he is in the witness box (s. 232), other document or calling witnesses to prove their his version of events are not true or not as he represented them.</a:t>
            </a:r>
          </a:p>
          <a:p>
            <a:pPr>
              <a:buFont typeface="Arial" panose="020B0604020202020204" pitchFamily="34" charset="0"/>
              <a:buChar char="•"/>
            </a:pPr>
            <a:r>
              <a:rPr lang="en-US" b="1" dirty="0"/>
              <a:t>However, the witness must be confronted in the witness box before evidence to controvert him can be given</a:t>
            </a:r>
          </a:p>
        </p:txBody>
      </p:sp>
    </p:spTree>
    <p:extLst>
      <p:ext uri="{BB962C8B-B14F-4D97-AF65-F5344CB8AC3E}">
        <p14:creationId xmlns:p14="http://schemas.microsoft.com/office/powerpoint/2010/main" val="1411970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5C6C-391C-97DA-B6AA-0D8994DE743F}"/>
              </a:ext>
            </a:extLst>
          </p:cNvPr>
          <p:cNvSpPr>
            <a:spLocks noGrp="1"/>
          </p:cNvSpPr>
          <p:nvPr>
            <p:ph type="title"/>
          </p:nvPr>
        </p:nvSpPr>
        <p:spPr/>
        <p:txBody>
          <a:bodyPr>
            <a:normAutofit fontScale="90000"/>
          </a:bodyPr>
          <a:lstStyle/>
          <a:p>
            <a:r>
              <a:rPr lang="en-US" b="1" dirty="0"/>
              <a:t>Digital evidence</a:t>
            </a:r>
            <a:br>
              <a:rPr lang="en-US" b="1" dirty="0"/>
            </a:br>
            <a:endParaRPr lang="en-US" dirty="0"/>
          </a:p>
        </p:txBody>
      </p:sp>
      <p:sp>
        <p:nvSpPr>
          <p:cNvPr id="3" name="Content Placeholder 2">
            <a:extLst>
              <a:ext uri="{FF2B5EF4-FFF2-40B4-BE49-F238E27FC236}">
                <a16:creationId xmlns:a16="http://schemas.microsoft.com/office/drawing/2014/main" id="{BE917821-8FA3-5D48-DAF8-D0D15DE4AE78}"/>
              </a:ext>
            </a:extLst>
          </p:cNvPr>
          <p:cNvSpPr>
            <a:spLocks noGrp="1"/>
          </p:cNvSpPr>
          <p:nvPr>
            <p:ph idx="1"/>
          </p:nvPr>
        </p:nvSpPr>
        <p:spPr>
          <a:xfrm>
            <a:off x="847288" y="2567031"/>
            <a:ext cx="10595295" cy="3308836"/>
          </a:xfrm>
        </p:spPr>
        <p:txBody>
          <a:bodyPr/>
          <a:lstStyle/>
          <a:p>
            <a:pPr algn="just"/>
            <a:r>
              <a:rPr lang="en-US" b="1" dirty="0"/>
              <a:t>Ss 34(1)(b) (ii); 84; 93 (2) &amp; (3) (electronic signature)</a:t>
            </a:r>
          </a:p>
          <a:p>
            <a:pPr algn="just"/>
            <a:r>
              <a:rPr lang="en-US" b="1" dirty="0"/>
              <a:t>Electronic Evidence, Hon Justice </a:t>
            </a:r>
            <a:r>
              <a:rPr lang="en-US" b="1" dirty="0" err="1"/>
              <a:t>Alaba</a:t>
            </a:r>
            <a:r>
              <a:rPr lang="en-US" b="1" dirty="0"/>
              <a:t> </a:t>
            </a:r>
            <a:r>
              <a:rPr lang="en-US" b="1" dirty="0" err="1"/>
              <a:t>Omolaye-Ajileye</a:t>
            </a:r>
            <a:endParaRPr lang="en-US" b="1" dirty="0"/>
          </a:p>
          <a:p>
            <a:pPr algn="just"/>
            <a:r>
              <a:rPr lang="en-US" b="1" dirty="0" err="1">
                <a:solidFill>
                  <a:srgbClr val="FF0000"/>
                </a:solidFill>
              </a:rPr>
              <a:t>Kubor</a:t>
            </a:r>
            <a:r>
              <a:rPr lang="en-US" b="1" dirty="0">
                <a:solidFill>
                  <a:srgbClr val="FF0000"/>
                </a:solidFill>
              </a:rPr>
              <a:t> v Dickson</a:t>
            </a:r>
            <a:r>
              <a:rPr lang="en-US" b="1" dirty="0"/>
              <a:t> (2012)</a:t>
            </a:r>
          </a:p>
          <a:p>
            <a:pPr algn="just"/>
            <a:r>
              <a:rPr lang="en-US" b="1" dirty="0">
                <a:solidFill>
                  <a:srgbClr val="FF0000"/>
                </a:solidFill>
              </a:rPr>
              <a:t>Dickson v Sylva</a:t>
            </a:r>
            <a:r>
              <a:rPr lang="en-US" b="1" dirty="0"/>
              <a:t> (2016)</a:t>
            </a:r>
          </a:p>
          <a:p>
            <a:pPr algn="just"/>
            <a:r>
              <a:rPr lang="en-US" b="1" dirty="0" err="1">
                <a:solidFill>
                  <a:srgbClr val="FF0000"/>
                </a:solidFill>
              </a:rPr>
              <a:t>Oghoyone</a:t>
            </a:r>
            <a:r>
              <a:rPr lang="en-US" b="1" dirty="0">
                <a:solidFill>
                  <a:srgbClr val="FF0000"/>
                </a:solidFill>
              </a:rPr>
              <a:t> v </a:t>
            </a:r>
            <a:r>
              <a:rPr lang="en-US" b="1" dirty="0" err="1">
                <a:solidFill>
                  <a:srgbClr val="FF0000"/>
                </a:solidFill>
              </a:rPr>
              <a:t>Oghoyone</a:t>
            </a:r>
            <a:r>
              <a:rPr lang="en-US" b="1" dirty="0"/>
              <a:t> (2010) admissibility of computer generated bank documents</a:t>
            </a:r>
          </a:p>
          <a:p>
            <a:endParaRPr lang="en-US" dirty="0"/>
          </a:p>
        </p:txBody>
      </p:sp>
    </p:spTree>
    <p:extLst>
      <p:ext uri="{BB962C8B-B14F-4D97-AF65-F5344CB8AC3E}">
        <p14:creationId xmlns:p14="http://schemas.microsoft.com/office/powerpoint/2010/main" val="4147269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3A54-A4B3-FEFD-9E8F-46EB505171E8}"/>
              </a:ext>
            </a:extLst>
          </p:cNvPr>
          <p:cNvSpPr>
            <a:spLocks noGrp="1"/>
          </p:cNvSpPr>
          <p:nvPr>
            <p:ph type="title"/>
          </p:nvPr>
        </p:nvSpPr>
        <p:spPr/>
        <p:txBody>
          <a:bodyPr>
            <a:normAutofit fontScale="90000"/>
          </a:bodyPr>
          <a:lstStyle/>
          <a:p>
            <a:r>
              <a:rPr lang="en-US" b="1" dirty="0"/>
              <a:t>Digital evidence contd.</a:t>
            </a:r>
            <a:br>
              <a:rPr lang="en-US" b="1" dirty="0"/>
            </a:br>
            <a:endParaRPr lang="en-US" dirty="0"/>
          </a:p>
        </p:txBody>
      </p:sp>
      <p:sp>
        <p:nvSpPr>
          <p:cNvPr id="3" name="Content Placeholder 2">
            <a:extLst>
              <a:ext uri="{FF2B5EF4-FFF2-40B4-BE49-F238E27FC236}">
                <a16:creationId xmlns:a16="http://schemas.microsoft.com/office/drawing/2014/main" id="{0B9447E6-68C8-D674-AD70-7FA7402AA246}"/>
              </a:ext>
            </a:extLst>
          </p:cNvPr>
          <p:cNvSpPr>
            <a:spLocks noGrp="1"/>
          </p:cNvSpPr>
          <p:nvPr>
            <p:ph idx="1"/>
          </p:nvPr>
        </p:nvSpPr>
        <p:spPr/>
        <p:txBody>
          <a:bodyPr>
            <a:normAutofit fontScale="92500"/>
          </a:bodyPr>
          <a:lstStyle/>
          <a:p>
            <a:pPr algn="just"/>
            <a:r>
              <a:rPr lang="en-US" b="1" dirty="0" err="1">
                <a:solidFill>
                  <a:srgbClr val="FF0000"/>
                </a:solidFill>
              </a:rPr>
              <a:t>Brila</a:t>
            </a:r>
            <a:r>
              <a:rPr lang="en-US" b="1" dirty="0">
                <a:solidFill>
                  <a:srgbClr val="FF0000"/>
                </a:solidFill>
              </a:rPr>
              <a:t> Energy Ltd v FRN </a:t>
            </a:r>
            <a:r>
              <a:rPr lang="en-US" b="1" dirty="0"/>
              <a:t>(2018) oral evidence may be given of the working of the computer to satisfy the requirements of S. 84(2) E.A. Nature of evidence to satisfy the requirement of proof of the condition of the computer may vary from case to case.</a:t>
            </a:r>
          </a:p>
          <a:p>
            <a:pPr algn="just"/>
            <a:r>
              <a:rPr lang="en-US" b="1" dirty="0"/>
              <a:t>Two methods of proof of requirements of s. 84(2)-oral evidence or by certificate of compliance under s.84(4).</a:t>
            </a:r>
          </a:p>
          <a:p>
            <a:pPr algn="just"/>
            <a:r>
              <a:rPr lang="en-US" b="1" dirty="0"/>
              <a:t>Judge may require oral evidence in addition to the certificate-s. 34(2)(b)(ii)</a:t>
            </a:r>
          </a:p>
          <a:p>
            <a:pPr algn="just"/>
            <a:r>
              <a:rPr lang="en-US" b="1" dirty="0" err="1">
                <a:solidFill>
                  <a:srgbClr val="FF0000"/>
                </a:solidFill>
              </a:rPr>
              <a:t>Rowaye</a:t>
            </a:r>
            <a:r>
              <a:rPr lang="en-US" b="1" dirty="0">
                <a:solidFill>
                  <a:srgbClr val="FF0000"/>
                </a:solidFill>
              </a:rPr>
              <a:t> v FRN &amp; </a:t>
            </a:r>
            <a:r>
              <a:rPr lang="en-US" b="1" dirty="0" err="1">
                <a:solidFill>
                  <a:srgbClr val="FF0000"/>
                </a:solidFill>
              </a:rPr>
              <a:t>Ors</a:t>
            </a:r>
            <a:r>
              <a:rPr lang="en-US" b="1" dirty="0"/>
              <a:t> (2018) LPELR-45650 (CA) admissibility of emails</a:t>
            </a:r>
          </a:p>
          <a:p>
            <a:endParaRPr lang="en-US" dirty="0"/>
          </a:p>
        </p:txBody>
      </p:sp>
    </p:spTree>
    <p:extLst>
      <p:ext uri="{BB962C8B-B14F-4D97-AF65-F5344CB8AC3E}">
        <p14:creationId xmlns:p14="http://schemas.microsoft.com/office/powerpoint/2010/main" val="594963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038879-425C-C136-E940-D54887E5336E}"/>
              </a:ext>
            </a:extLst>
          </p:cNvPr>
          <p:cNvSpPr txBox="1"/>
          <p:nvPr/>
        </p:nvSpPr>
        <p:spPr>
          <a:xfrm>
            <a:off x="620785" y="1736521"/>
            <a:ext cx="10897299" cy="646331"/>
          </a:xfrm>
          <a:prstGeom prst="rect">
            <a:avLst/>
          </a:prstGeom>
          <a:noFill/>
        </p:spPr>
        <p:txBody>
          <a:bodyPr wrap="square">
            <a:spAutoFit/>
          </a:bodyPr>
          <a:lstStyle/>
          <a:p>
            <a:pPr algn="ctr"/>
            <a:r>
              <a:rPr lang="en-US" sz="3600" b="1" dirty="0"/>
              <a:t>Thank you for listening!</a:t>
            </a:r>
          </a:p>
        </p:txBody>
      </p:sp>
    </p:spTree>
    <p:extLst>
      <p:ext uri="{BB962C8B-B14F-4D97-AF65-F5344CB8AC3E}">
        <p14:creationId xmlns:p14="http://schemas.microsoft.com/office/powerpoint/2010/main" val="296904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3022-308E-E153-6FDB-2700CF69A6F4}"/>
              </a:ext>
            </a:extLst>
          </p:cNvPr>
          <p:cNvSpPr>
            <a:spLocks noGrp="1"/>
          </p:cNvSpPr>
          <p:nvPr>
            <p:ph type="title"/>
          </p:nvPr>
        </p:nvSpPr>
        <p:spPr/>
        <p:txBody>
          <a:bodyPr>
            <a:normAutofit fontScale="90000"/>
          </a:bodyPr>
          <a:lstStyle/>
          <a:p>
            <a:r>
              <a:rPr lang="en-US" b="1" dirty="0"/>
              <a:t>Presentation of the case for the prosecution</a:t>
            </a:r>
            <a:br>
              <a:rPr lang="en-US" b="1" dirty="0"/>
            </a:br>
            <a:endParaRPr lang="en-US" dirty="0"/>
          </a:p>
        </p:txBody>
      </p:sp>
      <p:sp>
        <p:nvSpPr>
          <p:cNvPr id="3" name="Content Placeholder 2">
            <a:extLst>
              <a:ext uri="{FF2B5EF4-FFF2-40B4-BE49-F238E27FC236}">
                <a16:creationId xmlns:a16="http://schemas.microsoft.com/office/drawing/2014/main" id="{2B3119B5-1C7A-A31F-FDAD-7983C1616812}"/>
              </a:ext>
            </a:extLst>
          </p:cNvPr>
          <p:cNvSpPr>
            <a:spLocks noGrp="1"/>
          </p:cNvSpPr>
          <p:nvPr>
            <p:ph idx="1"/>
          </p:nvPr>
        </p:nvSpPr>
        <p:spPr>
          <a:xfrm>
            <a:off x="771788" y="2575420"/>
            <a:ext cx="10763074" cy="3300448"/>
          </a:xfrm>
        </p:spPr>
        <p:txBody>
          <a:bodyPr>
            <a:normAutofit fontScale="92500"/>
          </a:bodyPr>
          <a:lstStyle/>
          <a:p>
            <a:r>
              <a:rPr lang="en-US" b="1" dirty="0"/>
              <a:t>The law: S. 300 ACJA; Ss210, 211, 214-215 Evidence Act</a:t>
            </a:r>
          </a:p>
          <a:p>
            <a:pPr algn="just"/>
            <a:r>
              <a:rPr lang="en-US" b="1" dirty="0">
                <a:solidFill>
                  <a:srgbClr val="FF0000"/>
                </a:solidFill>
              </a:rPr>
              <a:t>“The choice of how to establish the offence (s) against an accused person is entirely that of the prosecution. The Court should not concern itself with the method of proof as may be adopted by the prosecution provided proof beyond reasonable doubt as required by the law is secured.”</a:t>
            </a:r>
            <a:r>
              <a:rPr lang="en-US" b="1" dirty="0"/>
              <a:t> Per Muhammad, JSC in  </a:t>
            </a:r>
            <a:r>
              <a:rPr lang="en-US" b="1" dirty="0">
                <a:solidFill>
                  <a:srgbClr val="FF0000"/>
                </a:solidFill>
              </a:rPr>
              <a:t>Umar v The State</a:t>
            </a:r>
            <a:r>
              <a:rPr lang="en-US" b="1" dirty="0"/>
              <a:t> (2014) LPELR-23190 (SC)(P. 36, paras. A-C)</a:t>
            </a:r>
          </a:p>
          <a:p>
            <a:r>
              <a:rPr lang="en-US" b="1" dirty="0"/>
              <a:t>Strategy may affect the presentation of the case</a:t>
            </a:r>
          </a:p>
          <a:p>
            <a:r>
              <a:rPr lang="en-US" b="1" dirty="0"/>
              <a:t>For prosecution, the particular crime in issue may affect the presentation of the case. </a:t>
            </a:r>
          </a:p>
          <a:p>
            <a:endParaRPr lang="en-US" dirty="0"/>
          </a:p>
        </p:txBody>
      </p:sp>
    </p:spTree>
    <p:extLst>
      <p:ext uri="{BB962C8B-B14F-4D97-AF65-F5344CB8AC3E}">
        <p14:creationId xmlns:p14="http://schemas.microsoft.com/office/powerpoint/2010/main" val="326163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D412-36CA-B32E-BE0D-D77034BEDC27}"/>
              </a:ext>
            </a:extLst>
          </p:cNvPr>
          <p:cNvSpPr>
            <a:spLocks noGrp="1"/>
          </p:cNvSpPr>
          <p:nvPr>
            <p:ph type="title"/>
          </p:nvPr>
        </p:nvSpPr>
        <p:spPr/>
        <p:txBody>
          <a:bodyPr>
            <a:normAutofit fontScale="90000"/>
          </a:bodyPr>
          <a:lstStyle/>
          <a:p>
            <a:r>
              <a:rPr lang="en-US" b="1" dirty="0"/>
              <a:t>Presentation of the case for the prosecution</a:t>
            </a:r>
            <a:br>
              <a:rPr lang="en-US" b="1" dirty="0"/>
            </a:br>
            <a:r>
              <a:rPr lang="en-US" b="1" dirty="0"/>
              <a:t>contd.</a:t>
            </a:r>
            <a:endParaRPr lang="en-US" dirty="0"/>
          </a:p>
        </p:txBody>
      </p:sp>
      <p:sp>
        <p:nvSpPr>
          <p:cNvPr id="3" name="Content Placeholder 2">
            <a:extLst>
              <a:ext uri="{FF2B5EF4-FFF2-40B4-BE49-F238E27FC236}">
                <a16:creationId xmlns:a16="http://schemas.microsoft.com/office/drawing/2014/main" id="{030CD4BD-1FE7-B6B7-E8B6-AD4BF6D6D0F9}"/>
              </a:ext>
            </a:extLst>
          </p:cNvPr>
          <p:cNvSpPr>
            <a:spLocks noGrp="1"/>
          </p:cNvSpPr>
          <p:nvPr>
            <p:ph idx="1"/>
          </p:nvPr>
        </p:nvSpPr>
        <p:spPr>
          <a:xfrm>
            <a:off x="947956" y="2650921"/>
            <a:ext cx="10612073" cy="3224946"/>
          </a:xfrm>
        </p:spPr>
        <p:txBody>
          <a:bodyPr>
            <a:normAutofit fontScale="92500" lnSpcReduction="10000"/>
          </a:bodyPr>
          <a:lstStyle/>
          <a:p>
            <a:pPr algn="just"/>
            <a:r>
              <a:rPr lang="en-US" sz="2400" b="1" dirty="0"/>
              <a:t>In a rape, case, the prosecutor may start with the evidence of the prosecutrix. </a:t>
            </a:r>
          </a:p>
          <a:p>
            <a:pPr algn="just"/>
            <a:r>
              <a:rPr lang="en-US" sz="2400" b="1" dirty="0"/>
              <a:t>In a corruption case based on intelligence, the prosecutor may start with the evidence of the investigator who first handled the material intelligence.</a:t>
            </a:r>
          </a:p>
          <a:p>
            <a:pPr algn="just"/>
            <a:r>
              <a:rPr lang="en-US" sz="2400" b="1" dirty="0"/>
              <a:t>In a murder case where there was an eye witness, the prosecutor may start with the testimony such a witness.</a:t>
            </a:r>
          </a:p>
          <a:p>
            <a:pPr algn="just"/>
            <a:r>
              <a:rPr lang="en-US" sz="2400" b="1" dirty="0"/>
              <a:t>In complex cases where witnesses may not be available after some events or time, the prosecutor may strategically start with the testimony of a witness who may for some reason become lukewarm if not tapped quickly</a:t>
            </a:r>
          </a:p>
          <a:p>
            <a:endParaRPr lang="en-US" dirty="0"/>
          </a:p>
        </p:txBody>
      </p:sp>
    </p:spTree>
    <p:extLst>
      <p:ext uri="{BB962C8B-B14F-4D97-AF65-F5344CB8AC3E}">
        <p14:creationId xmlns:p14="http://schemas.microsoft.com/office/powerpoint/2010/main" val="281684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E7DB-3FE1-254F-18D6-84CBBD607BC1}"/>
              </a:ext>
            </a:extLst>
          </p:cNvPr>
          <p:cNvSpPr>
            <a:spLocks noGrp="1"/>
          </p:cNvSpPr>
          <p:nvPr>
            <p:ph type="title"/>
          </p:nvPr>
        </p:nvSpPr>
        <p:spPr/>
        <p:txBody>
          <a:bodyPr>
            <a:normAutofit fontScale="90000"/>
          </a:bodyPr>
          <a:lstStyle/>
          <a:p>
            <a:r>
              <a:rPr lang="en-US" b="1" dirty="0"/>
              <a:t>Presentation of the case for the prosecution</a:t>
            </a:r>
            <a:br>
              <a:rPr lang="en-US" b="1" dirty="0"/>
            </a:br>
            <a:r>
              <a:rPr lang="en-US" b="1" dirty="0"/>
              <a:t>contd.</a:t>
            </a:r>
          </a:p>
        </p:txBody>
      </p:sp>
      <p:sp>
        <p:nvSpPr>
          <p:cNvPr id="3" name="Content Placeholder 2">
            <a:extLst>
              <a:ext uri="{FF2B5EF4-FFF2-40B4-BE49-F238E27FC236}">
                <a16:creationId xmlns:a16="http://schemas.microsoft.com/office/drawing/2014/main" id="{8D170719-D02C-C17D-CECA-69D28675E9EA}"/>
              </a:ext>
            </a:extLst>
          </p:cNvPr>
          <p:cNvSpPr>
            <a:spLocks noGrp="1"/>
          </p:cNvSpPr>
          <p:nvPr>
            <p:ph idx="1"/>
          </p:nvPr>
        </p:nvSpPr>
        <p:spPr>
          <a:xfrm>
            <a:off x="914400" y="2701254"/>
            <a:ext cx="10628851" cy="3489821"/>
          </a:xfrm>
        </p:spPr>
        <p:txBody>
          <a:bodyPr>
            <a:normAutofit fontScale="92500" lnSpcReduction="10000"/>
          </a:bodyPr>
          <a:lstStyle/>
          <a:p>
            <a:pPr marL="0" indent="0" algn="just">
              <a:buNone/>
            </a:pPr>
            <a:r>
              <a:rPr lang="en-US" b="1" dirty="0">
                <a:solidFill>
                  <a:srgbClr val="FF0000"/>
                </a:solidFill>
              </a:rPr>
              <a:t>The choice of how to go about proving its case resides squarely on the prosecution and it is at liberty to conduct its case as it thinks best so long as what the prosecution proffered satifies the standard expected in establishing the ingredients of a stated offence.  It is not in all instances that the testimony of the complainant is necessary. Come to think of it, in a murder trial the victim dies and not in a position to speak for himself as to stating how things happened but murder trials are conducted successfully without even the body of the victim seen. If the prevailing circumstances are such that proof can be made in a criminal trial with or without the victim, so be it.</a:t>
            </a:r>
          </a:p>
          <a:p>
            <a:r>
              <a:rPr lang="en-US" b="1" dirty="0"/>
              <a:t>Per  Peter-Odili, JSC in </a:t>
            </a:r>
            <a:r>
              <a:rPr lang="en-US" b="1" dirty="0">
                <a:solidFill>
                  <a:srgbClr val="FF0000"/>
                </a:solidFill>
              </a:rPr>
              <a:t>Osareren v. FRN</a:t>
            </a:r>
            <a:r>
              <a:rPr lang="en-US" b="1" dirty="0"/>
              <a:t> (2018) LPELR-43839) (SC) (Pp. 49-51 paras C-A)</a:t>
            </a:r>
          </a:p>
        </p:txBody>
      </p:sp>
    </p:spTree>
    <p:extLst>
      <p:ext uri="{BB962C8B-B14F-4D97-AF65-F5344CB8AC3E}">
        <p14:creationId xmlns:p14="http://schemas.microsoft.com/office/powerpoint/2010/main" val="87998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A8BF-FCC5-5E90-BDDC-455210F41A29}"/>
              </a:ext>
            </a:extLst>
          </p:cNvPr>
          <p:cNvSpPr>
            <a:spLocks noGrp="1"/>
          </p:cNvSpPr>
          <p:nvPr>
            <p:ph type="title"/>
          </p:nvPr>
        </p:nvSpPr>
        <p:spPr>
          <a:xfrm>
            <a:off x="1295401" y="1157681"/>
            <a:ext cx="10231071" cy="1128318"/>
          </a:xfrm>
        </p:spPr>
        <p:txBody>
          <a:bodyPr>
            <a:normAutofit fontScale="90000"/>
          </a:bodyPr>
          <a:lstStyle/>
          <a:p>
            <a:pPr algn="l"/>
            <a:r>
              <a:rPr lang="en-US" b="1" dirty="0"/>
              <a:t>Relevant &amp; Material witness necessary to establish a prima facie case/proof beyond reasonable doubt</a:t>
            </a:r>
            <a:br>
              <a:rPr lang="en-US" b="1" dirty="0"/>
            </a:br>
            <a:endParaRPr lang="en-US" b="1" dirty="0"/>
          </a:p>
        </p:txBody>
      </p:sp>
      <p:sp>
        <p:nvSpPr>
          <p:cNvPr id="3" name="Content Placeholder 2">
            <a:extLst>
              <a:ext uri="{FF2B5EF4-FFF2-40B4-BE49-F238E27FC236}">
                <a16:creationId xmlns:a16="http://schemas.microsoft.com/office/drawing/2014/main" id="{E7A7A2E5-28BC-CDE7-B82D-EC14C0E0B139}"/>
              </a:ext>
            </a:extLst>
          </p:cNvPr>
          <p:cNvSpPr>
            <a:spLocks noGrp="1"/>
          </p:cNvSpPr>
          <p:nvPr>
            <p:ph idx="1"/>
          </p:nvPr>
        </p:nvSpPr>
        <p:spPr>
          <a:xfrm>
            <a:off x="788565" y="2441196"/>
            <a:ext cx="10754685" cy="3766657"/>
          </a:xfrm>
        </p:spPr>
        <p:txBody>
          <a:bodyPr>
            <a:normAutofit/>
          </a:bodyPr>
          <a:lstStyle/>
          <a:p>
            <a:pPr algn="just"/>
            <a:r>
              <a:rPr lang="en-US" b="1" dirty="0"/>
              <a:t>Relevant material or relevant witness in a criminal case is determined by the type of crime in issue</a:t>
            </a:r>
          </a:p>
          <a:p>
            <a:pPr algn="just"/>
            <a:r>
              <a:rPr lang="en-US" b="1" dirty="0"/>
              <a:t>Note that under Nigerian law, it is obligatory for the prosecution to tender the statement the defendant made during investigation at the trial. The statement is therefore a material and relevant evidence. A statement by the defendant to investigators that he does not wish to make a statement is itself a statement</a:t>
            </a:r>
          </a:p>
          <a:p>
            <a:pPr algn="just"/>
            <a:r>
              <a:rPr lang="en-US" b="1" dirty="0"/>
              <a:t>Relevant material or material witness for issuance of a dud cheque for instance would include the recipient of the cheque and the dud cheque.</a:t>
            </a:r>
          </a:p>
        </p:txBody>
      </p:sp>
    </p:spTree>
    <p:extLst>
      <p:ext uri="{BB962C8B-B14F-4D97-AF65-F5344CB8AC3E}">
        <p14:creationId xmlns:p14="http://schemas.microsoft.com/office/powerpoint/2010/main" val="293408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D765-539C-AEAD-B231-2C514DF3EE42}"/>
              </a:ext>
            </a:extLst>
          </p:cNvPr>
          <p:cNvSpPr>
            <a:spLocks noGrp="1"/>
          </p:cNvSpPr>
          <p:nvPr>
            <p:ph type="title"/>
          </p:nvPr>
        </p:nvSpPr>
        <p:spPr/>
        <p:txBody>
          <a:bodyPr/>
          <a:lstStyle/>
          <a:p>
            <a:r>
              <a:rPr lang="en-US" b="1" dirty="0"/>
              <a:t>Relevant &amp; Material witness contd.</a:t>
            </a:r>
            <a:endParaRPr lang="en-US" dirty="0"/>
          </a:p>
        </p:txBody>
      </p:sp>
      <p:sp>
        <p:nvSpPr>
          <p:cNvPr id="3" name="Content Placeholder 2">
            <a:extLst>
              <a:ext uri="{FF2B5EF4-FFF2-40B4-BE49-F238E27FC236}">
                <a16:creationId xmlns:a16="http://schemas.microsoft.com/office/drawing/2014/main" id="{C1D3890D-4491-A11C-F6B2-24A86ED10798}"/>
              </a:ext>
            </a:extLst>
          </p:cNvPr>
          <p:cNvSpPr>
            <a:spLocks noGrp="1"/>
          </p:cNvSpPr>
          <p:nvPr>
            <p:ph idx="1"/>
          </p:nvPr>
        </p:nvSpPr>
        <p:spPr/>
        <p:txBody>
          <a:bodyPr/>
          <a:lstStyle/>
          <a:p>
            <a:pPr algn="just"/>
            <a:r>
              <a:rPr lang="en-US" b="1" dirty="0"/>
              <a:t>Relevant &amp; material in an advance fee fraud case based on marriage scam would include perhaps the scam email, the bank transfer from the victim to the fraudster, testimony of the victim, testimony of the investigator and investigation report.</a:t>
            </a:r>
          </a:p>
          <a:p>
            <a:pPr algn="just"/>
            <a:r>
              <a:rPr lang="en-US" b="1" dirty="0"/>
              <a:t>In an armed robbery case, relevant materials &amp; witness would include the arm of offensive weapon, testimony of the victim or other witness to the fact of the crime, the property taken from the victim, </a:t>
            </a:r>
            <a:r>
              <a:rPr lang="en-US" b="1" dirty="0" err="1"/>
              <a:t>etc</a:t>
            </a:r>
            <a:endParaRPr lang="en-US" b="1" dirty="0"/>
          </a:p>
          <a:p>
            <a:endParaRPr lang="en-US" dirty="0"/>
          </a:p>
        </p:txBody>
      </p:sp>
    </p:spTree>
    <p:extLst>
      <p:ext uri="{BB962C8B-B14F-4D97-AF65-F5344CB8AC3E}">
        <p14:creationId xmlns:p14="http://schemas.microsoft.com/office/powerpoint/2010/main" val="190575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6F90-5CD0-E046-7778-B0DE75D40159}"/>
              </a:ext>
            </a:extLst>
          </p:cNvPr>
          <p:cNvSpPr>
            <a:spLocks noGrp="1"/>
          </p:cNvSpPr>
          <p:nvPr>
            <p:ph type="title"/>
          </p:nvPr>
        </p:nvSpPr>
        <p:spPr/>
        <p:txBody>
          <a:bodyPr>
            <a:normAutofit fontScale="90000"/>
          </a:bodyPr>
          <a:lstStyle/>
          <a:p>
            <a:r>
              <a:rPr lang="en-US" b="1" dirty="0"/>
              <a:t>Difference between prima facie case and proof beyond reasonable doubt</a:t>
            </a:r>
          </a:p>
        </p:txBody>
      </p:sp>
      <p:sp>
        <p:nvSpPr>
          <p:cNvPr id="3" name="Content Placeholder 2">
            <a:extLst>
              <a:ext uri="{FF2B5EF4-FFF2-40B4-BE49-F238E27FC236}">
                <a16:creationId xmlns:a16="http://schemas.microsoft.com/office/drawing/2014/main" id="{4FAF6546-9393-842A-E3D6-3B237BC37520}"/>
              </a:ext>
            </a:extLst>
          </p:cNvPr>
          <p:cNvSpPr>
            <a:spLocks noGrp="1"/>
          </p:cNvSpPr>
          <p:nvPr>
            <p:ph idx="1"/>
          </p:nvPr>
        </p:nvSpPr>
        <p:spPr>
          <a:xfrm>
            <a:off x="805342" y="2676088"/>
            <a:ext cx="10796631" cy="3556932"/>
          </a:xfrm>
        </p:spPr>
        <p:txBody>
          <a:bodyPr>
            <a:normAutofit fontScale="77500" lnSpcReduction="20000"/>
          </a:bodyPr>
          <a:lstStyle/>
          <a:p>
            <a:pPr algn="just"/>
            <a:r>
              <a:rPr lang="en-US" b="1" dirty="0"/>
              <a:t>Illustration:</a:t>
            </a:r>
          </a:p>
          <a:p>
            <a:pPr algn="just"/>
            <a:r>
              <a:rPr lang="en-US" b="1" dirty="0"/>
              <a:t>If the prosecution proves in a a murder case that the act of the defendant </a:t>
            </a:r>
            <a:r>
              <a:rPr lang="en-US" b="1" u="sng" dirty="0">
                <a:solidFill>
                  <a:srgbClr val="FF0000"/>
                </a:solidFill>
              </a:rPr>
              <a:t>could have caused </a:t>
            </a:r>
            <a:r>
              <a:rPr lang="en-US" b="1" dirty="0"/>
              <a:t>the death of the deceased, there is a prima facie case.</a:t>
            </a:r>
          </a:p>
          <a:p>
            <a:pPr algn="just"/>
            <a:r>
              <a:rPr lang="en-US" b="1" dirty="0"/>
              <a:t>To prove that indeed the defendant caused the death of the deceased beyond reasonable doubt, the </a:t>
            </a:r>
            <a:r>
              <a:rPr lang="en-US" b="1" dirty="0">
                <a:solidFill>
                  <a:srgbClr val="FF0000"/>
                </a:solidFill>
              </a:rPr>
              <a:t>prosecution must prove not only that the conduct of the defendant could have caused death but that it </a:t>
            </a:r>
            <a:r>
              <a:rPr lang="en-US" b="1" u="sng" dirty="0">
                <a:solidFill>
                  <a:srgbClr val="FF0000"/>
                </a:solidFill>
              </a:rPr>
              <a:t>actually caused</a:t>
            </a:r>
            <a:r>
              <a:rPr lang="en-US" b="1" dirty="0">
                <a:solidFill>
                  <a:srgbClr val="FF0000"/>
                </a:solidFill>
              </a:rPr>
              <a:t> the death of the deceased.</a:t>
            </a:r>
          </a:p>
          <a:p>
            <a:pPr algn="just"/>
            <a:r>
              <a:rPr lang="en-US" b="1" dirty="0"/>
              <a:t>Proof beyond reasonable doubt could be by direct evidence or circumstantial evidence from which the court can draw inference.</a:t>
            </a:r>
          </a:p>
          <a:p>
            <a:pPr algn="just"/>
            <a:r>
              <a:rPr lang="en-US" b="1" dirty="0"/>
              <a:t>See </a:t>
            </a:r>
            <a:r>
              <a:rPr lang="en-US" b="1" dirty="0">
                <a:solidFill>
                  <a:srgbClr val="FF0000"/>
                </a:solidFill>
              </a:rPr>
              <a:t>Gabriel v. State</a:t>
            </a:r>
            <a:r>
              <a:rPr lang="en-US" b="1" dirty="0"/>
              <a:t> (1989) LPELR-1298 (SC)</a:t>
            </a:r>
          </a:p>
          <a:p>
            <a:pPr algn="just"/>
            <a:r>
              <a:rPr lang="en-US" b="1" dirty="0"/>
              <a:t>Proof beyond reasonable doubt-evidence so strong, compelling and convincing that it leaves no reasonable man in doubt as to the probability of the defendant committing the alleged offence (See </a:t>
            </a:r>
            <a:r>
              <a:rPr lang="en-US" b="1" dirty="0">
                <a:solidFill>
                  <a:srgbClr val="FF0000"/>
                </a:solidFill>
              </a:rPr>
              <a:t>Chukwuma v FRN</a:t>
            </a:r>
            <a:r>
              <a:rPr lang="en-US" b="1" dirty="0"/>
              <a:t> (2011) LPELR-863 (SC)</a:t>
            </a:r>
          </a:p>
        </p:txBody>
      </p:sp>
    </p:spTree>
    <p:extLst>
      <p:ext uri="{BB962C8B-B14F-4D97-AF65-F5344CB8AC3E}">
        <p14:creationId xmlns:p14="http://schemas.microsoft.com/office/powerpoint/2010/main" val="357294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B8FF8-F465-C95D-7D1D-E1468EB425D6}"/>
              </a:ext>
            </a:extLst>
          </p:cNvPr>
          <p:cNvSpPr>
            <a:spLocks noGrp="1"/>
          </p:cNvSpPr>
          <p:nvPr>
            <p:ph type="title"/>
          </p:nvPr>
        </p:nvSpPr>
        <p:spPr/>
        <p:txBody>
          <a:bodyPr>
            <a:normAutofit fontScale="90000"/>
          </a:bodyPr>
          <a:lstStyle/>
          <a:p>
            <a:r>
              <a:rPr lang="en-US" b="1" dirty="0"/>
              <a:t>Prima facie case versus realistic prospect of conviction in decision to prosecute</a:t>
            </a:r>
            <a:br>
              <a:rPr lang="en-US" b="1" dirty="0"/>
            </a:br>
            <a:endParaRPr lang="en-US" b="1" dirty="0"/>
          </a:p>
        </p:txBody>
      </p:sp>
      <p:sp>
        <p:nvSpPr>
          <p:cNvPr id="3" name="Content Placeholder 2">
            <a:extLst>
              <a:ext uri="{FF2B5EF4-FFF2-40B4-BE49-F238E27FC236}">
                <a16:creationId xmlns:a16="http://schemas.microsoft.com/office/drawing/2014/main" id="{15DDB983-A0C7-FB9E-84CE-1BBF70B90622}"/>
              </a:ext>
            </a:extLst>
          </p:cNvPr>
          <p:cNvSpPr>
            <a:spLocks noGrp="1"/>
          </p:cNvSpPr>
          <p:nvPr>
            <p:ph idx="1"/>
          </p:nvPr>
        </p:nvSpPr>
        <p:spPr>
          <a:xfrm>
            <a:off x="771787" y="2676088"/>
            <a:ext cx="10779854" cy="3598877"/>
          </a:xfrm>
        </p:spPr>
        <p:txBody>
          <a:bodyPr/>
          <a:lstStyle/>
          <a:p>
            <a:pPr algn="just"/>
            <a:r>
              <a:rPr lang="en-US" b="1" dirty="0"/>
              <a:t>Prima facie case is a lower test than the test of realistic prospect of conviction in prosecutorial charging policy</a:t>
            </a:r>
          </a:p>
          <a:p>
            <a:pPr algn="just"/>
            <a:r>
              <a:rPr lang="en-US" b="1" dirty="0"/>
              <a:t>The essence of the realistic prospect test is that the prosecutor would only file charges that the evidence in the investigation file realistically, but not whimsically, can convince a fact-finder to enter a verdict of guilty</a:t>
            </a:r>
          </a:p>
        </p:txBody>
      </p:sp>
    </p:spTree>
    <p:extLst>
      <p:ext uri="{BB962C8B-B14F-4D97-AF65-F5344CB8AC3E}">
        <p14:creationId xmlns:p14="http://schemas.microsoft.com/office/powerpoint/2010/main" val="24328570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524</TotalTime>
  <Words>2457</Words>
  <Application>Microsoft Office PowerPoint</Application>
  <PresentationFormat>Widescreen</PresentationFormat>
  <Paragraphs>119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Organic</vt:lpstr>
      <vt:lpstr>THE TRIAL</vt:lpstr>
      <vt:lpstr>OUTLINE</vt:lpstr>
      <vt:lpstr>Presentation of the case for the prosecution </vt:lpstr>
      <vt:lpstr>Presentation of the case for the prosecution contd.</vt:lpstr>
      <vt:lpstr>Presentation of the case for the prosecution contd.</vt:lpstr>
      <vt:lpstr>Relevant &amp; Material witness necessary to establish a prima facie case/proof beyond reasonable doubt </vt:lpstr>
      <vt:lpstr>Relevant &amp; Material witness contd.</vt:lpstr>
      <vt:lpstr>Difference between prima facie case and proof beyond reasonable doubt</vt:lpstr>
      <vt:lpstr>Prima facie case versus realistic prospect of conviction in decision to prosecute </vt:lpstr>
      <vt:lpstr>Tying relevant/material witness and evidence to elements of crime or particulars of charge/count</vt:lpstr>
      <vt:lpstr>Objections to testimony by prosecution witnesses-how done? </vt:lpstr>
      <vt:lpstr>Objections to tendering of prosecution’s exhibits-when necessary? </vt:lpstr>
      <vt:lpstr>Objections to tendering of prosecution’s exhibits-when necessary?  Contd.</vt:lpstr>
      <vt:lpstr>Objections to tendering of prosecution’s exhibits- contd.</vt:lpstr>
      <vt:lpstr>Cross-examination of prosecution/defence witnesses-relevant questions to discredit or controvert </vt:lpstr>
      <vt:lpstr>Cross-examination of prosecution &amp; defence witnesses-contd.</vt:lpstr>
      <vt:lpstr>Cross-examination of prosecution &amp; defence witnesses-contd.</vt:lpstr>
      <vt:lpstr>Mode/techniques of cross examination of witnesses during criminal trial </vt:lpstr>
      <vt:lpstr>PowerPoint Presentation</vt:lpstr>
      <vt:lpstr>“The sky is the limit in cross examination”</vt:lpstr>
      <vt:lpstr>To discredit and controvert-the distinction thereof, if any, in a criminal  trial? </vt:lpstr>
      <vt:lpstr>Digital evidence </vt:lpstr>
      <vt:lpstr>Digital evidence contd.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TRIAL</dc:title>
  <dc:creator>sec2</dc:creator>
  <cp:lastModifiedBy>Unknown User</cp:lastModifiedBy>
  <cp:revision>15</cp:revision>
  <dcterms:created xsi:type="dcterms:W3CDTF">2023-05-09T15:22:20Z</dcterms:created>
  <dcterms:modified xsi:type="dcterms:W3CDTF">2023-05-11T11:29:37Z</dcterms:modified>
</cp:coreProperties>
</file>