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320" r:id="rId2"/>
    <p:sldId id="256" r:id="rId3"/>
    <p:sldId id="302" r:id="rId4"/>
    <p:sldId id="257" r:id="rId5"/>
    <p:sldId id="323" r:id="rId6"/>
    <p:sldId id="304" r:id="rId7"/>
    <p:sldId id="260" r:id="rId8"/>
    <p:sldId id="259" r:id="rId9"/>
    <p:sldId id="305" r:id="rId10"/>
    <p:sldId id="258" r:id="rId11"/>
    <p:sldId id="261" r:id="rId12"/>
    <p:sldId id="307" r:id="rId13"/>
    <p:sldId id="306" r:id="rId14"/>
    <p:sldId id="308" r:id="rId15"/>
    <p:sldId id="309" r:id="rId16"/>
    <p:sldId id="310" r:id="rId17"/>
    <p:sldId id="311" r:id="rId18"/>
    <p:sldId id="266" r:id="rId19"/>
    <p:sldId id="322" r:id="rId20"/>
    <p:sldId id="267" r:id="rId21"/>
    <p:sldId id="268" r:id="rId22"/>
    <p:sldId id="269" r:id="rId23"/>
    <p:sldId id="270" r:id="rId24"/>
    <p:sldId id="272" r:id="rId25"/>
    <p:sldId id="273" r:id="rId26"/>
    <p:sldId id="274" r:id="rId27"/>
    <p:sldId id="278" r:id="rId28"/>
    <p:sldId id="280" r:id="rId29"/>
    <p:sldId id="281" r:id="rId30"/>
    <p:sldId id="282" r:id="rId31"/>
    <p:sldId id="283" r:id="rId32"/>
    <p:sldId id="284" r:id="rId33"/>
    <p:sldId id="286" r:id="rId34"/>
    <p:sldId id="287" r:id="rId35"/>
    <p:sldId id="288" r:id="rId36"/>
    <p:sldId id="289" r:id="rId37"/>
    <p:sldId id="290" r:id="rId38"/>
    <p:sldId id="291" r:id="rId39"/>
    <p:sldId id="292" r:id="rId40"/>
    <p:sldId id="294" r:id="rId41"/>
    <p:sldId id="295" r:id="rId42"/>
    <p:sldId id="300" r:id="rId43"/>
    <p:sldId id="301" r:id="rId44"/>
    <p:sldId id="312" r:id="rId45"/>
    <p:sldId id="313" r:id="rId46"/>
    <p:sldId id="315" r:id="rId47"/>
    <p:sldId id="316" r:id="rId48"/>
    <p:sldId id="318" r:id="rId49"/>
    <p:sldId id="319" r:id="rId50"/>
    <p:sldId id="317"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53"/>
    <p:restoredTop sz="94676"/>
  </p:normalViewPr>
  <p:slideViewPr>
    <p:cSldViewPr>
      <p:cViewPr varScale="1">
        <p:scale>
          <a:sx n="106" d="100"/>
          <a:sy n="106" d="100"/>
        </p:scale>
        <p:origin x="600"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6F63ED9E-55ED-48A6-8161-AE7E30AC93E1}" type="datetimeFigureOut">
              <a:rPr lang="en-US" smtClean="0"/>
              <a:pPr/>
              <a:t>5/5/23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20FAA9-175E-44E7-9FD7-B722890AB165}" type="slidenum">
              <a:rPr lang="en-US" smtClean="0"/>
              <a:pPr/>
              <a:t>‹#›</a:t>
            </a:fld>
            <a:endParaRPr lang="en-US"/>
          </a:p>
        </p:txBody>
      </p:sp>
    </p:spTree>
    <p:extLst>
      <p:ext uri="{BB962C8B-B14F-4D97-AF65-F5344CB8AC3E}">
        <p14:creationId xmlns:p14="http://schemas.microsoft.com/office/powerpoint/2010/main" val="1349833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63ED9E-55ED-48A6-8161-AE7E30AC93E1}" type="datetimeFigureOut">
              <a:rPr lang="en-US" smtClean="0"/>
              <a:pPr/>
              <a:t>5/5/23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20FAA9-175E-44E7-9FD7-B722890AB165}" type="slidenum">
              <a:rPr lang="en-US" smtClean="0"/>
              <a:pPr/>
              <a:t>‹#›</a:t>
            </a:fld>
            <a:endParaRPr lang="en-US"/>
          </a:p>
        </p:txBody>
      </p:sp>
    </p:spTree>
    <p:extLst>
      <p:ext uri="{BB962C8B-B14F-4D97-AF65-F5344CB8AC3E}">
        <p14:creationId xmlns:p14="http://schemas.microsoft.com/office/powerpoint/2010/main" val="1935284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63ED9E-55ED-48A6-8161-AE7E30AC93E1}" type="datetimeFigureOut">
              <a:rPr lang="en-US" smtClean="0"/>
              <a:pPr/>
              <a:t>5/5/23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20FAA9-175E-44E7-9FD7-B722890AB165}" type="slidenum">
              <a:rPr lang="en-US" smtClean="0"/>
              <a:pPr/>
              <a:t>‹#›</a:t>
            </a:fld>
            <a:endParaRPr lang="en-US"/>
          </a:p>
        </p:txBody>
      </p:sp>
    </p:spTree>
    <p:extLst>
      <p:ext uri="{BB962C8B-B14F-4D97-AF65-F5344CB8AC3E}">
        <p14:creationId xmlns:p14="http://schemas.microsoft.com/office/powerpoint/2010/main" val="1025922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63ED9E-55ED-48A6-8161-AE7E30AC93E1}" type="datetimeFigureOut">
              <a:rPr lang="en-US" smtClean="0"/>
              <a:pPr/>
              <a:t>5/5/23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20FAA9-175E-44E7-9FD7-B722890AB165}" type="slidenum">
              <a:rPr lang="en-US" smtClean="0"/>
              <a:pPr/>
              <a:t>‹#›</a:t>
            </a:fld>
            <a:endParaRPr lang="en-US"/>
          </a:p>
        </p:txBody>
      </p:sp>
    </p:spTree>
    <p:extLst>
      <p:ext uri="{BB962C8B-B14F-4D97-AF65-F5344CB8AC3E}">
        <p14:creationId xmlns:p14="http://schemas.microsoft.com/office/powerpoint/2010/main" val="1926216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F63ED9E-55ED-48A6-8161-AE7E30AC93E1}" type="datetimeFigureOut">
              <a:rPr lang="en-US" smtClean="0"/>
              <a:pPr/>
              <a:t>5/5/23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20FAA9-175E-44E7-9FD7-B722890AB165}" type="slidenum">
              <a:rPr lang="en-US" smtClean="0"/>
              <a:pPr/>
              <a:t>‹#›</a:t>
            </a:fld>
            <a:endParaRPr lang="en-US"/>
          </a:p>
        </p:txBody>
      </p:sp>
    </p:spTree>
    <p:extLst>
      <p:ext uri="{BB962C8B-B14F-4D97-AF65-F5344CB8AC3E}">
        <p14:creationId xmlns:p14="http://schemas.microsoft.com/office/powerpoint/2010/main" val="1523768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F63ED9E-55ED-48A6-8161-AE7E30AC93E1}" type="datetimeFigureOut">
              <a:rPr lang="en-US" smtClean="0"/>
              <a:pPr/>
              <a:t>5/5/23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20FAA9-175E-44E7-9FD7-B722890AB165}" type="slidenum">
              <a:rPr lang="en-US" smtClean="0"/>
              <a:pPr/>
              <a:t>‹#›</a:t>
            </a:fld>
            <a:endParaRPr lang="en-US"/>
          </a:p>
        </p:txBody>
      </p:sp>
    </p:spTree>
    <p:extLst>
      <p:ext uri="{BB962C8B-B14F-4D97-AF65-F5344CB8AC3E}">
        <p14:creationId xmlns:p14="http://schemas.microsoft.com/office/powerpoint/2010/main" val="1262007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F63ED9E-55ED-48A6-8161-AE7E30AC93E1}" type="datetimeFigureOut">
              <a:rPr lang="en-US" smtClean="0"/>
              <a:pPr/>
              <a:t>5/5/23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20FAA9-175E-44E7-9FD7-B722890AB165}" type="slidenum">
              <a:rPr lang="en-US" smtClean="0"/>
              <a:pPr/>
              <a:t>‹#›</a:t>
            </a:fld>
            <a:endParaRPr lang="en-US"/>
          </a:p>
        </p:txBody>
      </p:sp>
    </p:spTree>
    <p:extLst>
      <p:ext uri="{BB962C8B-B14F-4D97-AF65-F5344CB8AC3E}">
        <p14:creationId xmlns:p14="http://schemas.microsoft.com/office/powerpoint/2010/main" val="1387910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F63ED9E-55ED-48A6-8161-AE7E30AC93E1}" type="datetimeFigureOut">
              <a:rPr lang="en-US" smtClean="0"/>
              <a:pPr/>
              <a:t>5/5/23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20FAA9-175E-44E7-9FD7-B722890AB165}" type="slidenum">
              <a:rPr lang="en-US" smtClean="0"/>
              <a:pPr/>
              <a:t>‹#›</a:t>
            </a:fld>
            <a:endParaRPr lang="en-US"/>
          </a:p>
        </p:txBody>
      </p:sp>
    </p:spTree>
    <p:extLst>
      <p:ext uri="{BB962C8B-B14F-4D97-AF65-F5344CB8AC3E}">
        <p14:creationId xmlns:p14="http://schemas.microsoft.com/office/powerpoint/2010/main" val="637587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63ED9E-55ED-48A6-8161-AE7E30AC93E1}" type="datetimeFigureOut">
              <a:rPr lang="en-US" smtClean="0"/>
              <a:pPr/>
              <a:t>5/5/23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20FAA9-175E-44E7-9FD7-B722890AB165}" type="slidenum">
              <a:rPr lang="en-US" smtClean="0"/>
              <a:pPr/>
              <a:t>‹#›</a:t>
            </a:fld>
            <a:endParaRPr lang="en-US"/>
          </a:p>
        </p:txBody>
      </p:sp>
    </p:spTree>
    <p:extLst>
      <p:ext uri="{BB962C8B-B14F-4D97-AF65-F5344CB8AC3E}">
        <p14:creationId xmlns:p14="http://schemas.microsoft.com/office/powerpoint/2010/main" val="1977990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6F63ED9E-55ED-48A6-8161-AE7E30AC93E1}" type="datetimeFigureOut">
              <a:rPr lang="en-US" smtClean="0"/>
              <a:pPr/>
              <a:t>5/5/23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20FAA9-175E-44E7-9FD7-B722890AB165}" type="slidenum">
              <a:rPr lang="en-US" smtClean="0"/>
              <a:pPr/>
              <a:t>‹#›</a:t>
            </a:fld>
            <a:endParaRPr lang="en-US"/>
          </a:p>
        </p:txBody>
      </p:sp>
    </p:spTree>
    <p:extLst>
      <p:ext uri="{BB962C8B-B14F-4D97-AF65-F5344CB8AC3E}">
        <p14:creationId xmlns:p14="http://schemas.microsoft.com/office/powerpoint/2010/main" val="4043178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6F63ED9E-55ED-48A6-8161-AE7E30AC93E1}" type="datetimeFigureOut">
              <a:rPr lang="en-US" smtClean="0"/>
              <a:pPr/>
              <a:t>5/5/23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20FAA9-175E-44E7-9FD7-B722890AB165}" type="slidenum">
              <a:rPr lang="en-US" smtClean="0"/>
              <a:pPr/>
              <a:t>‹#›</a:t>
            </a:fld>
            <a:endParaRPr lang="en-US"/>
          </a:p>
        </p:txBody>
      </p:sp>
    </p:spTree>
    <p:extLst>
      <p:ext uri="{BB962C8B-B14F-4D97-AF65-F5344CB8AC3E}">
        <p14:creationId xmlns:p14="http://schemas.microsoft.com/office/powerpoint/2010/main" val="1580852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F63ED9E-55ED-48A6-8161-AE7E30AC93E1}" type="datetimeFigureOut">
              <a:rPr lang="en-US" smtClean="0"/>
              <a:pPr/>
              <a:t>5/5/23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720FAA9-175E-44E7-9FD7-B722890AB165}" type="slidenum">
              <a:rPr lang="en-US" smtClean="0"/>
              <a:pPr/>
              <a:t>‹#›</a:t>
            </a:fld>
            <a:endParaRPr lang="en-US"/>
          </a:p>
        </p:txBody>
      </p:sp>
    </p:spTree>
    <p:extLst>
      <p:ext uri="{BB962C8B-B14F-4D97-AF65-F5344CB8AC3E}">
        <p14:creationId xmlns:p14="http://schemas.microsoft.com/office/powerpoint/2010/main" val="290680720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9210" y="3048000"/>
            <a:ext cx="7886700" cy="1701035"/>
          </a:xfrm>
        </p:spPr>
        <p:txBody>
          <a:bodyPr>
            <a:normAutofit/>
          </a:bodyPr>
          <a:lstStyle/>
          <a:p>
            <a:pPr algn="ctr"/>
            <a:r>
              <a:rPr lang="en-US" sz="4000" b="1" dirty="0">
                <a:latin typeface="DejaVu Math TeX Gyre" panose="02000503000000000000" pitchFamily="2" charset="0"/>
                <a:ea typeface="DejaVu Math TeX Gyre" panose="02000503000000000000" pitchFamily="2" charset="0"/>
                <a:cs typeface="DejaVu Math TeX Gyre" panose="02000503000000000000" pitchFamily="2" charset="0"/>
              </a:rPr>
              <a:t>PRESENTATION</a:t>
            </a:r>
            <a:br>
              <a:rPr lang="en-US" sz="2700" dirty="0">
                <a:latin typeface="DejaVu Math TeX Gyre" panose="02000503000000000000" pitchFamily="2" charset="0"/>
                <a:ea typeface="DejaVu Math TeX Gyre" panose="02000503000000000000" pitchFamily="2" charset="0"/>
                <a:cs typeface="DejaVu Math TeX Gyre" panose="02000503000000000000" pitchFamily="2" charset="0"/>
              </a:rPr>
            </a:br>
            <a:endParaRPr lang="en-US" dirty="0">
              <a:latin typeface="DejaVu Math TeX Gyre" panose="02000503000000000000" pitchFamily="2" charset="0"/>
              <a:ea typeface="DejaVu Math TeX Gyre" panose="02000503000000000000" pitchFamily="2" charset="0"/>
              <a:cs typeface="DejaVu Math TeX Gyre" panose="02000503000000000000" pitchFamily="2" charset="0"/>
            </a:endParaRPr>
          </a:p>
        </p:txBody>
      </p:sp>
      <p:grpSp>
        <p:nvGrpSpPr>
          <p:cNvPr id="8" name="Group 7"/>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p:spPr>
      </p:pic>
      <p:sp>
        <p:nvSpPr>
          <p:cNvPr id="10" name="Isosceles Triangle 9"/>
          <p:cNvSpPr/>
          <p:nvPr/>
        </p:nvSpPr>
        <p:spPr>
          <a:xfrm rot="16200000">
            <a:off x="7581900" y="902075"/>
            <a:ext cx="1600200" cy="1371600"/>
          </a:xfrm>
          <a:prstGeom prst="triangle">
            <a:avLst/>
          </a:prstGeom>
          <a:solidFill>
            <a:schemeClr val="accent6">
              <a:lumMod val="75000"/>
            </a:schemeClr>
          </a:solidFill>
          <a:ln w="444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p:cNvSpPr/>
          <p:nvPr/>
        </p:nvSpPr>
        <p:spPr>
          <a:xfrm rot="10800000">
            <a:off x="6629400" y="23604"/>
            <a:ext cx="1600200" cy="1371600"/>
          </a:xfrm>
          <a:prstGeom prst="triangle">
            <a:avLst/>
          </a:prstGeom>
          <a:solidFill>
            <a:schemeClr val="accent6">
              <a:lumMod val="75000"/>
            </a:schemeClr>
          </a:solidFill>
          <a:ln w="444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4606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848" y="251619"/>
            <a:ext cx="8134350" cy="662781"/>
          </a:xfrm>
        </p:spPr>
        <p:txBody>
          <a:bodyPr>
            <a:normAutofit fontScale="90000"/>
          </a:bodyPr>
          <a:lstStyle/>
          <a:p>
            <a:pPr algn="ctr"/>
            <a:r>
              <a:rPr lang="en-GB" sz="2600" b="1" dirty="0">
                <a:solidFill>
                  <a:srgbClr val="00B050"/>
                </a:solidFill>
                <a:latin typeface="Times New Roman" panose="02020603050405020304" pitchFamily="18" charset="0"/>
                <a:cs typeface="Times New Roman" panose="02020603050405020304" pitchFamily="18" charset="0"/>
              </a:rPr>
              <a:t>FORMS AND CONTENTS OF A CHARGE/ INFORMATION.</a:t>
            </a:r>
            <a:endParaRPr lang="en-US" sz="2600" b="1"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8600" y="1371600"/>
            <a:ext cx="8686800" cy="5257800"/>
          </a:xfrm>
        </p:spPr>
        <p:txBody>
          <a:bodyPr>
            <a:normAutofit/>
          </a:bodyPr>
          <a:lstStyle/>
          <a:p>
            <a:pPr algn="just">
              <a:buFont typeface="Wingdings" panose="05000000000000000000" pitchFamily="2" charset="2"/>
              <a:buChar char="q"/>
            </a:pPr>
            <a:r>
              <a:rPr lang="en-GB" sz="2600" b="1" dirty="0">
                <a:latin typeface="Times New Roman" panose="02020603050405020304" pitchFamily="18" charset="0"/>
                <a:cs typeface="Times New Roman" panose="02020603050405020304" pitchFamily="18" charset="0"/>
              </a:rPr>
              <a:t>FORMS:  </a:t>
            </a:r>
            <a:endParaRPr lang="en-US" sz="2600" dirty="0">
              <a:latin typeface="Times New Roman" panose="02020603050405020304" pitchFamily="18" charset="0"/>
              <a:cs typeface="Times New Roman" panose="02020603050405020304" pitchFamily="18" charset="0"/>
            </a:endParaRPr>
          </a:p>
          <a:p>
            <a:pPr marL="342900" lvl="0" indent="-342900" algn="just"/>
            <a:r>
              <a:rPr lang="en-US" sz="2600" dirty="0">
                <a:latin typeface="Times New Roman" panose="02020603050405020304" pitchFamily="18" charset="0"/>
                <a:cs typeface="Times New Roman" panose="02020603050405020304" pitchFamily="18" charset="0"/>
              </a:rPr>
              <a:t>See S. 200 &amp; Appendix B to the ACJL., Kano S. 146, 2</a:t>
            </a:r>
            <a:r>
              <a:rPr lang="en-US" sz="2600" baseline="30000" dirty="0">
                <a:latin typeface="Times New Roman" panose="02020603050405020304" pitchFamily="18" charset="0"/>
                <a:cs typeface="Times New Roman" panose="02020603050405020304" pitchFamily="18" charset="0"/>
              </a:rPr>
              <a:t>nd</a:t>
            </a:r>
            <a:r>
              <a:rPr lang="en-US" sz="2600" dirty="0">
                <a:latin typeface="Times New Roman" panose="02020603050405020304" pitchFamily="18" charset="0"/>
                <a:cs typeface="Times New Roman" panose="02020603050405020304" pitchFamily="18" charset="0"/>
              </a:rPr>
              <a:t> &amp; 3</a:t>
            </a:r>
            <a:r>
              <a:rPr lang="en-US" sz="2600" baseline="30000" dirty="0">
                <a:latin typeface="Times New Roman" panose="02020603050405020304" pitchFamily="18" charset="0"/>
                <a:cs typeface="Times New Roman" panose="02020603050405020304" pitchFamily="18" charset="0"/>
              </a:rPr>
              <a:t>rd</a:t>
            </a:r>
            <a:r>
              <a:rPr lang="en-US" sz="2600" dirty="0">
                <a:latin typeface="Times New Roman" panose="02020603050405020304" pitchFamily="18" charset="0"/>
                <a:cs typeface="Times New Roman" panose="02020603050405020304" pitchFamily="18" charset="0"/>
              </a:rPr>
              <a:t> Schedule ACJL., Lagos S. 193, 2</a:t>
            </a:r>
            <a:r>
              <a:rPr lang="en-US" sz="2600" baseline="30000" dirty="0">
                <a:latin typeface="Times New Roman" panose="02020603050405020304" pitchFamily="18" charset="0"/>
                <a:cs typeface="Times New Roman" panose="02020603050405020304" pitchFamily="18" charset="0"/>
              </a:rPr>
              <a:t>nd</a:t>
            </a:r>
            <a:r>
              <a:rPr lang="en-US" sz="2600" dirty="0">
                <a:latin typeface="Times New Roman" panose="02020603050405020304" pitchFamily="18" charset="0"/>
                <a:cs typeface="Times New Roman" panose="02020603050405020304" pitchFamily="18" charset="0"/>
              </a:rPr>
              <a:t> and the 3</a:t>
            </a:r>
            <a:r>
              <a:rPr lang="en-US" sz="2600" baseline="30000" dirty="0">
                <a:latin typeface="Times New Roman" panose="02020603050405020304" pitchFamily="18" charset="0"/>
                <a:cs typeface="Times New Roman" panose="02020603050405020304" pitchFamily="18" charset="0"/>
              </a:rPr>
              <a:t>rd</a:t>
            </a:r>
            <a:r>
              <a:rPr lang="en-US" sz="2600" dirty="0">
                <a:latin typeface="Times New Roman" panose="02020603050405020304" pitchFamily="18" charset="0"/>
                <a:cs typeface="Times New Roman" panose="02020603050405020304" pitchFamily="18" charset="0"/>
              </a:rPr>
              <a:t> Schedule ACJA.</a:t>
            </a:r>
          </a:p>
          <a:p>
            <a:pPr algn="just">
              <a:buFont typeface="Wingdings" panose="05000000000000000000" pitchFamily="2" charset="2"/>
              <a:buChar char="q"/>
            </a:pPr>
            <a:r>
              <a:rPr lang="en-GB" sz="2600" b="1" dirty="0">
                <a:latin typeface="Times New Roman" panose="02020603050405020304" pitchFamily="18" charset="0"/>
                <a:cs typeface="Times New Roman" panose="02020603050405020304" pitchFamily="18" charset="0"/>
              </a:rPr>
              <a:t>CONTENTS:</a:t>
            </a:r>
            <a:endParaRPr lang="en-US" sz="2600" dirty="0">
              <a:latin typeface="Times New Roman" panose="02020603050405020304" pitchFamily="18" charset="0"/>
              <a:cs typeface="Times New Roman" panose="02020603050405020304" pitchFamily="18" charset="0"/>
            </a:endParaRPr>
          </a:p>
          <a:p>
            <a:pPr marL="342900" indent="-342900" algn="just"/>
            <a:r>
              <a:rPr lang="en-US" sz="2600" dirty="0">
                <a:latin typeface="Times New Roman" panose="02020603050405020304" pitchFamily="18" charset="0"/>
                <a:cs typeface="Times New Roman" panose="02020603050405020304" pitchFamily="18" charset="0"/>
              </a:rPr>
              <a:t>See</a:t>
            </a:r>
            <a:r>
              <a:rPr lang="en-GB" sz="2600" dirty="0">
                <a:latin typeface="Times New Roman" panose="02020603050405020304" pitchFamily="18" charset="0"/>
                <a:cs typeface="Times New Roman" panose="02020603050405020304" pitchFamily="18" charset="0"/>
              </a:rPr>
              <a:t> SS.200-229, ACJL., Kano, SS. 146-172 ACJL., Lagos, SS. 193 – 222 ACJA.</a:t>
            </a:r>
          </a:p>
          <a:p>
            <a:pPr marL="342900" indent="-342900" algn="just"/>
            <a:r>
              <a:rPr lang="en-GB" sz="2600" dirty="0">
                <a:latin typeface="Times New Roman" panose="02020603050405020304" pitchFamily="18" charset="0"/>
                <a:cs typeface="Times New Roman" panose="02020603050405020304" pitchFamily="18" charset="0"/>
              </a:rPr>
              <a:t>Headings, Refence Num., Parties, Paragraphs and other particulars</a:t>
            </a:r>
            <a:endParaRPr lang="en-US" sz="2600" dirty="0">
              <a:latin typeface="Times New Roman" panose="02020603050405020304" pitchFamily="18" charset="0"/>
              <a:cs typeface="Times New Roman" panose="02020603050405020304" pitchFamily="18" charset="0"/>
            </a:endParaRPr>
          </a:p>
          <a:p>
            <a:pPr marL="342900" indent="-342900" algn="just"/>
            <a:endParaRPr lang="en-GB" sz="26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914400"/>
            <a:ext cx="8247529"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600" b="1" dirty="0">
                <a:solidFill>
                  <a:srgbClr val="00B050"/>
                </a:solidFill>
                <a:latin typeface="Times New Roman" panose="02020603050405020304" pitchFamily="18" charset="0"/>
                <a:cs typeface="Times New Roman" panose="02020603050405020304" pitchFamily="18" charset="0"/>
              </a:rPr>
              <a:t>Considerations …..</a:t>
            </a:r>
          </a:p>
        </p:txBody>
      </p:sp>
      <p:sp>
        <p:nvSpPr>
          <p:cNvPr id="3" name="Content Placeholder 2"/>
          <p:cNvSpPr>
            <a:spLocks noGrp="1"/>
          </p:cNvSpPr>
          <p:nvPr>
            <p:ph idx="1"/>
          </p:nvPr>
        </p:nvSpPr>
        <p:spPr>
          <a:xfrm>
            <a:off x="457200" y="1295400"/>
            <a:ext cx="8229600" cy="5287962"/>
          </a:xfrm>
        </p:spPr>
        <p:txBody>
          <a:bodyPr>
            <a:normAutofit/>
          </a:bodyPr>
          <a:lstStyle/>
          <a:p>
            <a:pPr lvl="0" algn="just">
              <a:buFont typeface="Wingdings" panose="05000000000000000000" pitchFamily="2" charset="2"/>
              <a:buChar char="q"/>
            </a:pPr>
            <a:r>
              <a:rPr lang="en-GB" sz="2600" b="1" dirty="0">
                <a:latin typeface="Times New Roman" panose="02020603050405020304" pitchFamily="18" charset="0"/>
                <a:cs typeface="Times New Roman" panose="02020603050405020304" pitchFamily="18" charset="0"/>
              </a:rPr>
              <a:t>EVERY CHARGE SHALL CONTAIN:</a:t>
            </a:r>
            <a:endParaRPr lang="en-US" sz="2600" dirty="0">
              <a:latin typeface="Times New Roman" panose="02020603050405020304" pitchFamily="18" charset="0"/>
              <a:cs typeface="Times New Roman" panose="02020603050405020304" pitchFamily="18" charset="0"/>
            </a:endParaRPr>
          </a:p>
          <a:p>
            <a:pPr marL="571500" lvl="0" indent="-342900" algn="just">
              <a:buAutoNum type="alphaLcPeriod"/>
            </a:pPr>
            <a:r>
              <a:rPr lang="en-GB" sz="2600" dirty="0">
                <a:latin typeface="Times New Roman" panose="02020603050405020304" pitchFamily="18" charset="0"/>
                <a:cs typeface="Times New Roman" panose="02020603050405020304" pitchFamily="18" charset="0"/>
              </a:rPr>
              <a:t>Name of the Trial Court and the Reference Number of the Charge,</a:t>
            </a:r>
            <a:endParaRPr lang="en-US" sz="2600" dirty="0">
              <a:latin typeface="Times New Roman" panose="02020603050405020304" pitchFamily="18" charset="0"/>
              <a:cs typeface="Times New Roman" panose="02020603050405020304" pitchFamily="18" charset="0"/>
            </a:endParaRPr>
          </a:p>
          <a:p>
            <a:pPr marL="571500" lvl="0" indent="-342900" algn="just">
              <a:buAutoNum type="alphaLcPeriod"/>
            </a:pPr>
            <a:r>
              <a:rPr lang="en-GB" sz="2600" dirty="0">
                <a:latin typeface="Times New Roman" panose="02020603050405020304" pitchFamily="18" charset="0"/>
                <a:cs typeface="Times New Roman" panose="02020603050405020304" pitchFamily="18" charset="0"/>
              </a:rPr>
              <a:t>Name of the Prosecuting Authority,</a:t>
            </a:r>
            <a:endParaRPr lang="en-US" sz="2600" dirty="0">
              <a:latin typeface="Times New Roman" panose="02020603050405020304" pitchFamily="18" charset="0"/>
              <a:cs typeface="Times New Roman" panose="02020603050405020304" pitchFamily="18" charset="0"/>
            </a:endParaRPr>
          </a:p>
          <a:p>
            <a:pPr marL="571500" lvl="0" indent="-342900" algn="just">
              <a:buAutoNum type="alphaLcPeriod"/>
            </a:pPr>
            <a:r>
              <a:rPr lang="en-GB" sz="2600" dirty="0">
                <a:latin typeface="Times New Roman" panose="02020603050405020304" pitchFamily="18" charset="0"/>
                <a:cs typeface="Times New Roman" panose="02020603050405020304" pitchFamily="18" charset="0"/>
              </a:rPr>
              <a:t>The Name of the Defendant/Accused.  </a:t>
            </a:r>
            <a:endParaRPr lang="en-US" sz="2600" dirty="0">
              <a:latin typeface="Times New Roman" panose="02020603050405020304" pitchFamily="18" charset="0"/>
              <a:cs typeface="Times New Roman" panose="02020603050405020304" pitchFamily="18" charset="0"/>
            </a:endParaRPr>
          </a:p>
          <a:p>
            <a:pPr marL="571500" indent="-342900" algn="just">
              <a:buAutoNum type="alphaLcPeriod" startAt="4"/>
            </a:pPr>
            <a:r>
              <a:rPr lang="en-GB" sz="2600" dirty="0">
                <a:latin typeface="Times New Roman" panose="02020603050405020304" pitchFamily="18" charset="0"/>
                <a:cs typeface="Times New Roman" panose="02020603050405020304" pitchFamily="18" charset="0"/>
              </a:rPr>
              <a:t>Statement of the  Offence(s) with Which The Defendant/Accused is Charged. S. 194 ACJA., S. 201 ACJL., Kano.</a:t>
            </a:r>
          </a:p>
          <a:p>
            <a:pPr marL="0" indent="0" algn="just">
              <a:buNone/>
            </a:pPr>
            <a:r>
              <a:rPr lang="en-US" sz="2600" dirty="0">
                <a:latin typeface="Times New Roman" panose="02020603050405020304" pitchFamily="18" charset="0"/>
                <a:cs typeface="Times New Roman" panose="02020603050405020304" pitchFamily="18" charset="0"/>
              </a:rPr>
              <a:t>NOTE: S. 220 &amp; S. 221 ACJA, AND S.227 – 229 ACJL, KANO </a:t>
            </a:r>
            <a:r>
              <a:rPr lang="en-US" sz="2600" dirty="0">
                <a:solidFill>
                  <a:srgbClr val="FF0000"/>
                </a:solidFill>
                <a:latin typeface="Times New Roman" panose="02020603050405020304" pitchFamily="18" charset="0"/>
                <a:cs typeface="Times New Roman" panose="02020603050405020304" pitchFamily="18" charset="0"/>
              </a:rPr>
              <a:t>(Down play the effect of errors in charges)</a:t>
            </a:r>
          </a:p>
          <a:p>
            <a:endParaRPr lang="en-US" sz="26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914400"/>
            <a:ext cx="8247529"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4794A-5BD0-6EAD-6DD9-9325685A0D7B}"/>
              </a:ext>
            </a:extLst>
          </p:cNvPr>
          <p:cNvSpPr>
            <a:spLocks noGrp="1"/>
          </p:cNvSpPr>
          <p:nvPr>
            <p:ph type="title"/>
          </p:nvPr>
        </p:nvSpPr>
        <p:spPr>
          <a:xfrm>
            <a:off x="457200" y="381000"/>
            <a:ext cx="8229600" cy="762000"/>
          </a:xfrm>
        </p:spPr>
        <p:txBody>
          <a:bodyPr>
            <a:normAutofit/>
          </a:bodyPr>
          <a:lstStyle/>
          <a:p>
            <a:r>
              <a:rPr lang="en-NG" sz="3000" b="1" dirty="0">
                <a:solidFill>
                  <a:srgbClr val="00B050"/>
                </a:solidFill>
                <a:latin typeface="Times New Roman" panose="02020603050405020304" pitchFamily="18" charset="0"/>
                <a:cs typeface="Times New Roman" panose="02020603050405020304" pitchFamily="18" charset="0"/>
              </a:rPr>
              <a:t>Considerations …….. </a:t>
            </a:r>
          </a:p>
        </p:txBody>
      </p:sp>
      <p:sp>
        <p:nvSpPr>
          <p:cNvPr id="3" name="Content Placeholder 2">
            <a:extLst>
              <a:ext uri="{FF2B5EF4-FFF2-40B4-BE49-F238E27FC236}">
                <a16:creationId xmlns:a16="http://schemas.microsoft.com/office/drawing/2014/main" id="{2209593D-A6A5-AE94-8FBF-4035C1E3E134}"/>
              </a:ext>
            </a:extLst>
          </p:cNvPr>
          <p:cNvSpPr>
            <a:spLocks noGrp="1"/>
          </p:cNvSpPr>
          <p:nvPr>
            <p:ph idx="1"/>
          </p:nvPr>
        </p:nvSpPr>
        <p:spPr>
          <a:xfrm>
            <a:off x="577589" y="1403560"/>
            <a:ext cx="7886700" cy="4351338"/>
          </a:xfrm>
        </p:spPr>
        <p:txBody>
          <a:bodyPr>
            <a:normAutofit/>
          </a:bodyPr>
          <a:lstStyle/>
          <a:p>
            <a:pPr lvl="1" indent="-514350" algn="just">
              <a:buAutoNum type="arabicPeriod"/>
            </a:pPr>
            <a:r>
              <a:rPr lang="en-GB" sz="3000" dirty="0">
                <a:latin typeface="Times New Roman" panose="02020603050405020304" pitchFamily="18" charset="0"/>
                <a:cs typeface="Times New Roman" panose="02020603050405020304" pitchFamily="18" charset="0"/>
              </a:rPr>
              <a:t>Rule of duplicity</a:t>
            </a:r>
          </a:p>
          <a:p>
            <a:pPr lvl="1" indent="-514350" algn="just">
              <a:buAutoNum type="arabicPeriod"/>
            </a:pPr>
            <a:r>
              <a:rPr lang="en-GB" sz="3000" dirty="0">
                <a:latin typeface="Times New Roman" panose="02020603050405020304" pitchFamily="18" charset="0"/>
                <a:cs typeface="Times New Roman" panose="02020603050405020304" pitchFamily="18" charset="0"/>
              </a:rPr>
              <a:t>Rule of ambiguity</a:t>
            </a:r>
          </a:p>
          <a:p>
            <a:pPr lvl="1" indent="-514350" algn="just">
              <a:buAutoNum type="arabicPeriod"/>
            </a:pPr>
            <a:r>
              <a:rPr lang="en-GB" sz="3000" dirty="0">
                <a:latin typeface="Times New Roman" panose="02020603050405020304" pitchFamily="18" charset="0"/>
                <a:cs typeface="Times New Roman" panose="02020603050405020304" pitchFamily="18" charset="0"/>
              </a:rPr>
              <a:t>Rule against Mis-joinder of offence</a:t>
            </a:r>
          </a:p>
          <a:p>
            <a:pPr lvl="1" indent="-514350" algn="just">
              <a:buAutoNum type="arabicPeriod"/>
            </a:pPr>
            <a:r>
              <a:rPr lang="en-GB" sz="3000" dirty="0">
                <a:latin typeface="Times New Roman" panose="02020603050405020304" pitchFamily="18" charset="0"/>
                <a:cs typeface="Times New Roman" panose="02020603050405020304" pitchFamily="18" charset="0"/>
              </a:rPr>
              <a:t>Rule against Mis-joinder of offenders</a:t>
            </a:r>
          </a:p>
          <a:p>
            <a:pPr marL="628650" algn="just"/>
            <a:r>
              <a:rPr lang="en-NG" sz="3000" dirty="0">
                <a:latin typeface="Times New Roman" panose="02020603050405020304" pitchFamily="18" charset="0"/>
                <a:cs typeface="Times New Roman" panose="02020603050405020304" pitchFamily="18" charset="0"/>
              </a:rPr>
              <a:t>Guide against infractions;</a:t>
            </a:r>
          </a:p>
          <a:p>
            <a:pPr marL="628650" algn="just"/>
            <a:r>
              <a:rPr lang="en-NG" sz="3000" dirty="0">
                <a:latin typeface="Times New Roman" panose="02020603050405020304" pitchFamily="18" charset="0"/>
                <a:cs typeface="Times New Roman" panose="02020603050405020304" pitchFamily="18" charset="0"/>
              </a:rPr>
              <a:t>Practice to be distinguished from </a:t>
            </a:r>
            <a:r>
              <a:rPr lang="en-NG" sz="3000" u="sng" dirty="0">
                <a:solidFill>
                  <a:srgbClr val="FF0000"/>
                </a:solidFill>
                <a:latin typeface="Times New Roman" panose="02020603050405020304" pitchFamily="18" charset="0"/>
                <a:cs typeface="Times New Roman" panose="02020603050405020304" pitchFamily="18" charset="0"/>
              </a:rPr>
              <a:t>theories taught  and learnt in Law School</a:t>
            </a:r>
            <a:r>
              <a:rPr lang="en-NG" sz="3000" dirty="0">
                <a:latin typeface="Times New Roman" panose="02020603050405020304" pitchFamily="18" charset="0"/>
                <a:cs typeface="Times New Roman" panose="02020603050405020304" pitchFamily="18" charset="0"/>
              </a:rPr>
              <a:t>.</a:t>
            </a:r>
          </a:p>
          <a:p>
            <a:pPr marL="628650" algn="just"/>
            <a:r>
              <a:rPr lang="en-NG" sz="3000" dirty="0">
                <a:latin typeface="Times New Roman" panose="02020603050405020304" pitchFamily="18" charset="0"/>
                <a:cs typeface="Times New Roman" panose="02020603050405020304" pitchFamily="18" charset="0"/>
              </a:rPr>
              <a:t>Strict and Slavish following the Rules </a:t>
            </a: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914400"/>
            <a:ext cx="8247529"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4225808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9F267-BB3D-7B13-471C-3944DBC757FF}"/>
              </a:ext>
            </a:extLst>
          </p:cNvPr>
          <p:cNvSpPr>
            <a:spLocks noGrp="1"/>
          </p:cNvSpPr>
          <p:nvPr>
            <p:ph type="title"/>
          </p:nvPr>
        </p:nvSpPr>
        <p:spPr>
          <a:xfrm>
            <a:off x="381000" y="152400"/>
            <a:ext cx="8229600" cy="838200"/>
          </a:xfrm>
        </p:spPr>
        <p:txBody>
          <a:bodyPr>
            <a:normAutofit/>
          </a:bodyPr>
          <a:lstStyle/>
          <a:p>
            <a:r>
              <a:rPr lang="en-NG" sz="3000" b="1" dirty="0">
                <a:solidFill>
                  <a:srgbClr val="00B050"/>
                </a:solidFill>
                <a:latin typeface="Times New Roman" panose="02020603050405020304" pitchFamily="18" charset="0"/>
                <a:cs typeface="Times New Roman" panose="02020603050405020304" pitchFamily="18" charset="0"/>
              </a:rPr>
              <a:t>Considearation ….. </a:t>
            </a:r>
          </a:p>
        </p:txBody>
      </p:sp>
      <p:sp>
        <p:nvSpPr>
          <p:cNvPr id="3" name="Content Placeholder 2">
            <a:extLst>
              <a:ext uri="{FF2B5EF4-FFF2-40B4-BE49-F238E27FC236}">
                <a16:creationId xmlns:a16="http://schemas.microsoft.com/office/drawing/2014/main" id="{06625B53-0027-24B2-2FE8-22BA34B4E6EC}"/>
              </a:ext>
            </a:extLst>
          </p:cNvPr>
          <p:cNvSpPr>
            <a:spLocks noGrp="1"/>
          </p:cNvSpPr>
          <p:nvPr>
            <p:ph idx="1"/>
          </p:nvPr>
        </p:nvSpPr>
        <p:spPr>
          <a:xfrm>
            <a:off x="457200" y="1219200"/>
            <a:ext cx="8229600" cy="4906963"/>
          </a:xfrm>
        </p:spPr>
        <p:txBody>
          <a:bodyPr>
            <a:normAutofit/>
          </a:bodyPr>
          <a:lstStyle/>
          <a:p>
            <a:pPr marL="0" indent="0" algn="ctr">
              <a:buNone/>
            </a:pPr>
            <a:r>
              <a:rPr lang="en-NG" sz="3000" b="1" dirty="0">
                <a:solidFill>
                  <a:srgbClr val="FF0000"/>
                </a:solidFill>
                <a:latin typeface="Times New Roman" panose="02020603050405020304" pitchFamily="18" charset="0"/>
                <a:cs typeface="Times New Roman" panose="02020603050405020304" pitchFamily="18" charset="0"/>
              </a:rPr>
              <a:t>Avoiding the Pitfalls; </a:t>
            </a:r>
          </a:p>
          <a:p>
            <a:pPr marL="0" indent="0" algn="just">
              <a:buNone/>
            </a:pPr>
            <a:r>
              <a:rPr lang="en-GB" sz="3000" dirty="0">
                <a:latin typeface="Times New Roman" panose="02020603050405020304" pitchFamily="18" charset="0"/>
                <a:cs typeface="Times New Roman" panose="02020603050405020304" pitchFamily="18" charset="0"/>
              </a:rPr>
              <a:t>Dr</a:t>
            </a:r>
            <a:r>
              <a:rPr lang="en-NG" sz="3000" dirty="0">
                <a:latin typeface="Times New Roman" panose="02020603050405020304" pitchFamily="18" charset="0"/>
                <a:cs typeface="Times New Roman" panose="02020603050405020304" pitchFamily="18" charset="0"/>
              </a:rPr>
              <a:t>afting clear and an unambigous  charges,   in certain times too much particulars in drafting charges could be a dangerous practice, and same  must be avoided;</a:t>
            </a:r>
          </a:p>
          <a:p>
            <a:pPr marL="0" indent="0" algn="just">
              <a:buNone/>
            </a:pPr>
            <a:endParaRPr lang="en-NG" sz="3000" dirty="0">
              <a:latin typeface="Times New Roman" panose="02020603050405020304" pitchFamily="18" charset="0"/>
              <a:cs typeface="Times New Roman" panose="02020603050405020304" pitchFamily="18" charset="0"/>
            </a:endParaRPr>
          </a:p>
          <a:p>
            <a:pPr marL="457200" indent="-457200" algn="just">
              <a:buFont typeface="Wingdings" pitchFamily="2" charset="2"/>
              <a:buChar char="v"/>
            </a:pPr>
            <a:r>
              <a:rPr lang="en-GB" sz="3000" dirty="0">
                <a:latin typeface="Times New Roman" panose="02020603050405020304" pitchFamily="18" charset="0"/>
                <a:cs typeface="Times New Roman" panose="02020603050405020304" pitchFamily="18" charset="0"/>
              </a:rPr>
              <a:t>ISMAIL V. STATE (2008) LPELR-8403(CA)</a:t>
            </a:r>
          </a:p>
          <a:p>
            <a:pPr marL="457200" indent="-457200" algn="just">
              <a:buFont typeface="Wingdings" pitchFamily="2" charset="2"/>
              <a:buChar char="v"/>
            </a:pPr>
            <a:r>
              <a:rPr lang="en-GB" sz="3000" dirty="0">
                <a:latin typeface="Times New Roman" panose="02020603050405020304" pitchFamily="18" charset="0"/>
                <a:cs typeface="Times New Roman" panose="02020603050405020304" pitchFamily="18" charset="0"/>
              </a:rPr>
              <a:t>ISMA'IL V. STATE (2011) LPELR-9352(SC) </a:t>
            </a:r>
          </a:p>
          <a:p>
            <a:pPr algn="just"/>
            <a:endParaRPr lang="en-NG" sz="30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914400"/>
            <a:ext cx="8247529"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052632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D1002-679E-01B7-11D7-6A4246760ABA}"/>
              </a:ext>
            </a:extLst>
          </p:cNvPr>
          <p:cNvSpPr>
            <a:spLocks noGrp="1"/>
          </p:cNvSpPr>
          <p:nvPr>
            <p:ph type="title"/>
          </p:nvPr>
        </p:nvSpPr>
        <p:spPr>
          <a:xfrm>
            <a:off x="457200" y="274638"/>
            <a:ext cx="8229600" cy="639762"/>
          </a:xfrm>
        </p:spPr>
        <p:txBody>
          <a:bodyPr>
            <a:normAutofit/>
          </a:bodyPr>
          <a:lstStyle/>
          <a:p>
            <a:r>
              <a:rPr lang="en-GB" sz="3000" b="1" dirty="0">
                <a:solidFill>
                  <a:srgbClr val="00B050"/>
                </a:solidFill>
                <a:latin typeface="Times New Roman" panose="02020603050405020304" pitchFamily="18" charset="0"/>
                <a:cs typeface="Times New Roman" panose="02020603050405020304" pitchFamily="18" charset="0"/>
              </a:rPr>
              <a:t>C</a:t>
            </a:r>
            <a:r>
              <a:rPr lang="en-NG" sz="3000" b="1" dirty="0">
                <a:solidFill>
                  <a:srgbClr val="00B050"/>
                </a:solidFill>
                <a:latin typeface="Times New Roman" panose="02020603050405020304" pitchFamily="18" charset="0"/>
                <a:cs typeface="Times New Roman" panose="02020603050405020304" pitchFamily="18" charset="0"/>
              </a:rPr>
              <a:t>onsiderations …… (The Charge)</a:t>
            </a:r>
          </a:p>
        </p:txBody>
      </p:sp>
      <p:sp>
        <p:nvSpPr>
          <p:cNvPr id="3" name="Content Placeholder 2">
            <a:extLst>
              <a:ext uri="{FF2B5EF4-FFF2-40B4-BE49-F238E27FC236}">
                <a16:creationId xmlns:a16="http://schemas.microsoft.com/office/drawing/2014/main" id="{4F7E1F30-B57C-650B-41BB-2A97EFF0979F}"/>
              </a:ext>
            </a:extLst>
          </p:cNvPr>
          <p:cNvSpPr>
            <a:spLocks noGrp="1"/>
          </p:cNvSpPr>
          <p:nvPr>
            <p:ph idx="1"/>
          </p:nvPr>
        </p:nvSpPr>
        <p:spPr>
          <a:xfrm>
            <a:off x="304800" y="1166018"/>
            <a:ext cx="8229600" cy="5417344"/>
          </a:xfrm>
        </p:spPr>
        <p:txBody>
          <a:bodyPr>
            <a:normAutofit/>
          </a:bodyPr>
          <a:lstStyle/>
          <a:p>
            <a:pPr marL="0" indent="0" algn="just">
              <a:lnSpc>
                <a:spcPct val="100000"/>
              </a:lnSpc>
              <a:buNone/>
            </a:pPr>
            <a:r>
              <a:rPr lang="en-GB" sz="2800" dirty="0">
                <a:latin typeface="Times New Roman" panose="02020603050405020304" pitchFamily="18" charset="0"/>
                <a:cs typeface="Times New Roman" panose="02020603050405020304" pitchFamily="18" charset="0"/>
              </a:rPr>
              <a:t>"That you Rabi </a:t>
            </a:r>
            <a:r>
              <a:rPr lang="en-GB" sz="2800" dirty="0" err="1">
                <a:latin typeface="Times New Roman" panose="02020603050405020304" pitchFamily="18" charset="0"/>
                <a:cs typeface="Times New Roman" panose="02020603050405020304" pitchFamily="18" charset="0"/>
              </a:rPr>
              <a:t>Ismaila</a:t>
            </a:r>
            <a:r>
              <a:rPr lang="en-GB" sz="2800" dirty="0">
                <a:latin typeface="Times New Roman" panose="02020603050405020304" pitchFamily="18" charset="0"/>
                <a:cs typeface="Times New Roman" panose="02020603050405020304" pitchFamily="18" charset="0"/>
              </a:rPr>
              <a:t> on or about the 25th December 2002 at </a:t>
            </a:r>
            <a:r>
              <a:rPr lang="en-GB" sz="2800" dirty="0" err="1">
                <a:latin typeface="Times New Roman" panose="02020603050405020304" pitchFamily="18" charset="0"/>
                <a:cs typeface="Times New Roman" panose="02020603050405020304" pitchFamily="18" charset="0"/>
              </a:rPr>
              <a:t>Rurum</a:t>
            </a:r>
            <a:r>
              <a:rPr lang="en-GB" sz="2800" dirty="0">
                <a:latin typeface="Times New Roman" panose="02020603050405020304" pitchFamily="18" charset="0"/>
                <a:cs typeface="Times New Roman" panose="02020603050405020304" pitchFamily="18" charset="0"/>
              </a:rPr>
              <a:t> dam along </a:t>
            </a:r>
            <a:r>
              <a:rPr lang="en-GB" sz="2800" dirty="0" err="1">
                <a:latin typeface="Times New Roman" panose="02020603050405020304" pitchFamily="18" charset="0"/>
                <a:cs typeface="Times New Roman" panose="02020603050405020304" pitchFamily="18" charset="0"/>
              </a:rPr>
              <a:t>Tiga</a:t>
            </a:r>
            <a:r>
              <a:rPr lang="en-GB" sz="2800" dirty="0">
                <a:latin typeface="Times New Roman" panose="02020603050405020304" pitchFamily="18" charset="0"/>
                <a:cs typeface="Times New Roman" panose="02020603050405020304" pitchFamily="18" charset="0"/>
              </a:rPr>
              <a:t> Road did commit culpable homicide punishable with death in that you caused the death of one </a:t>
            </a:r>
            <a:r>
              <a:rPr lang="en-GB" sz="2800" dirty="0" err="1">
                <a:latin typeface="Times New Roman" panose="02020603050405020304" pitchFamily="18" charset="0"/>
                <a:cs typeface="Times New Roman" panose="02020603050405020304" pitchFamily="18" charset="0"/>
              </a:rPr>
              <a:t>Auwalu</a:t>
            </a:r>
            <a:r>
              <a:rPr lang="en-GB" sz="2800" dirty="0">
                <a:latin typeface="Times New Roman" panose="02020603050405020304" pitchFamily="18" charset="0"/>
                <a:cs typeface="Times New Roman" panose="02020603050405020304" pitchFamily="18" charset="0"/>
              </a:rPr>
              <a:t> Ibrahim (Alias </a:t>
            </a:r>
            <a:r>
              <a:rPr lang="en-GB" sz="2800" dirty="0" err="1">
                <a:latin typeface="Times New Roman" panose="02020603050405020304" pitchFamily="18" charset="0"/>
                <a:cs typeface="Times New Roman" panose="02020603050405020304" pitchFamily="18" charset="0"/>
              </a:rPr>
              <a:t>Zazu</a:t>
            </a:r>
            <a:r>
              <a:rPr lang="en-GB" sz="2800" dirty="0">
                <a:latin typeface="Times New Roman" panose="02020603050405020304" pitchFamily="18" charset="0"/>
                <a:cs typeface="Times New Roman" panose="02020603050405020304" pitchFamily="18" charset="0"/>
              </a:rPr>
              <a:t>) by doing an act to wit</a:t>
            </a:r>
            <a:r>
              <a:rPr lang="en-GB" sz="2800" dirty="0">
                <a:solidFill>
                  <a:srgbClr val="FF0000"/>
                </a:solidFill>
                <a:latin typeface="Times New Roman" panose="02020603050405020304" pitchFamily="18" charset="0"/>
                <a:cs typeface="Times New Roman" panose="02020603050405020304" pitchFamily="18" charset="0"/>
              </a:rPr>
              <a:t>: </a:t>
            </a:r>
            <a:r>
              <a:rPr lang="en-GB" sz="2800" u="sng" dirty="0">
                <a:solidFill>
                  <a:srgbClr val="FF0000"/>
                </a:solidFill>
                <a:latin typeface="Times New Roman" panose="02020603050405020304" pitchFamily="18" charset="0"/>
                <a:cs typeface="Times New Roman" panose="02020603050405020304" pitchFamily="18" charset="0"/>
              </a:rPr>
              <a:t>drugging him by means of giving him a doped Eclairs sweet</a:t>
            </a:r>
            <a:r>
              <a:rPr lang="en-GB" sz="2800" dirty="0">
                <a:solidFill>
                  <a:srgbClr val="FF0000"/>
                </a:solidFill>
                <a:latin typeface="Times New Roman" panose="02020603050405020304" pitchFamily="18" charset="0"/>
                <a:cs typeface="Times New Roman" panose="02020603050405020304" pitchFamily="18" charset="0"/>
              </a:rPr>
              <a:t> </a:t>
            </a:r>
            <a:r>
              <a:rPr lang="en-GB" sz="2800" u="sng" dirty="0">
                <a:latin typeface="Times New Roman" panose="02020603050405020304" pitchFamily="18" charset="0"/>
                <a:cs typeface="Times New Roman" panose="02020603050405020304" pitchFamily="18" charset="0"/>
              </a:rPr>
              <a:t>as a result of which the deceased lost consciousness and you later pushed him into the dam with the knowledge that death will be probable</a:t>
            </a:r>
            <a:r>
              <a:rPr lang="en-GB" sz="2800" dirty="0">
                <a:latin typeface="Times New Roman" panose="02020603050405020304" pitchFamily="18" charset="0"/>
                <a:cs typeface="Times New Roman" panose="02020603050405020304" pitchFamily="18" charset="0"/>
              </a:rPr>
              <a:t> consequence of your act and you thereby committed an offence punishable under Section 221(B) of the Penal Code ....."</a:t>
            </a:r>
          </a:p>
          <a:p>
            <a:pPr>
              <a:lnSpc>
                <a:spcPct val="100000"/>
              </a:lnSpc>
            </a:pPr>
            <a:endParaRPr lang="en-NG" sz="28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914400"/>
            <a:ext cx="8247529"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2305439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C9EB-C43C-3DA3-9007-E8164842C037}"/>
              </a:ext>
            </a:extLst>
          </p:cNvPr>
          <p:cNvSpPr>
            <a:spLocks noGrp="1"/>
          </p:cNvSpPr>
          <p:nvPr>
            <p:ph type="title"/>
          </p:nvPr>
        </p:nvSpPr>
        <p:spPr>
          <a:xfrm>
            <a:off x="457200" y="228600"/>
            <a:ext cx="8229600" cy="792162"/>
          </a:xfrm>
        </p:spPr>
        <p:txBody>
          <a:bodyPr>
            <a:normAutofit/>
          </a:bodyPr>
          <a:lstStyle/>
          <a:p>
            <a:r>
              <a:rPr lang="en-GB" sz="3000" b="1" dirty="0">
                <a:solidFill>
                  <a:srgbClr val="00B050"/>
                </a:solidFill>
                <a:latin typeface="Times New Roman" panose="02020603050405020304" pitchFamily="18" charset="0"/>
                <a:cs typeface="Times New Roman" panose="02020603050405020304" pitchFamily="18" charset="0"/>
              </a:rPr>
              <a:t>C</a:t>
            </a:r>
            <a:r>
              <a:rPr lang="en-NG" sz="3000" b="1" dirty="0">
                <a:solidFill>
                  <a:srgbClr val="00B050"/>
                </a:solidFill>
                <a:latin typeface="Times New Roman" panose="02020603050405020304" pitchFamily="18" charset="0"/>
                <a:cs typeface="Times New Roman" panose="02020603050405020304" pitchFamily="18" charset="0"/>
              </a:rPr>
              <a:t>onsideration…… (High Court Jud.)</a:t>
            </a:r>
          </a:p>
        </p:txBody>
      </p:sp>
      <p:sp>
        <p:nvSpPr>
          <p:cNvPr id="3" name="Content Placeholder 2">
            <a:extLst>
              <a:ext uri="{FF2B5EF4-FFF2-40B4-BE49-F238E27FC236}">
                <a16:creationId xmlns:a16="http://schemas.microsoft.com/office/drawing/2014/main" id="{3879E9C3-7C1A-5934-5B73-E39F21963526}"/>
              </a:ext>
            </a:extLst>
          </p:cNvPr>
          <p:cNvSpPr>
            <a:spLocks noGrp="1"/>
          </p:cNvSpPr>
          <p:nvPr>
            <p:ph idx="1"/>
          </p:nvPr>
        </p:nvSpPr>
        <p:spPr>
          <a:xfrm>
            <a:off x="421105" y="1143000"/>
            <a:ext cx="8229600" cy="5287963"/>
          </a:xfrm>
        </p:spPr>
        <p:txBody>
          <a:bodyPr>
            <a:normAutofit/>
          </a:bodyPr>
          <a:lstStyle/>
          <a:p>
            <a:pPr marL="0" indent="0" algn="just">
              <a:lnSpc>
                <a:spcPct val="100000"/>
              </a:lnSpc>
              <a:buNone/>
            </a:pPr>
            <a:r>
              <a:rPr lang="en-GB" sz="3000" dirty="0">
                <a:latin typeface="Times New Roman" panose="02020603050405020304" pitchFamily="18" charset="0"/>
                <a:cs typeface="Times New Roman" panose="02020603050405020304" pitchFamily="18" charset="0"/>
              </a:rPr>
              <a:t>“… having proved it's case beyond reasonable doubt independent of Exhibits 1, 7 and 8 in that the issue is </a:t>
            </a:r>
            <a:r>
              <a:rPr lang="en-GB" sz="3000" b="1" u="sng" dirty="0">
                <a:solidFill>
                  <a:srgbClr val="FF0000"/>
                </a:solidFill>
                <a:latin typeface="Times New Roman" panose="02020603050405020304" pitchFamily="18" charset="0"/>
                <a:cs typeface="Times New Roman" panose="02020603050405020304" pitchFamily="18" charset="0"/>
              </a:rPr>
              <a:t>not so much the duping with sweets </a:t>
            </a:r>
            <a:r>
              <a:rPr lang="en-GB" sz="3000" dirty="0">
                <a:latin typeface="Times New Roman" panose="02020603050405020304" pitchFamily="18" charset="0"/>
                <a:cs typeface="Times New Roman" panose="02020603050405020304" pitchFamily="18" charset="0"/>
              </a:rPr>
              <a:t>to prove (sic) </a:t>
            </a:r>
            <a:r>
              <a:rPr lang="en-GB" sz="3000" b="1" u="sng" dirty="0">
                <a:solidFill>
                  <a:srgbClr val="FF0000"/>
                </a:solidFill>
                <a:latin typeface="Times New Roman" panose="02020603050405020304" pitchFamily="18" charset="0"/>
                <a:cs typeface="Times New Roman" panose="02020603050405020304" pitchFamily="18" charset="0"/>
              </a:rPr>
              <a:t>but the drowning of the deceased </a:t>
            </a:r>
            <a:r>
              <a:rPr lang="en-GB" sz="3000" dirty="0">
                <a:latin typeface="Times New Roman" panose="02020603050405020304" pitchFamily="18" charset="0"/>
                <a:cs typeface="Times New Roman" panose="02020603050405020304" pitchFamily="18" charset="0"/>
              </a:rPr>
              <a:t>which has been proved as well as the weak consciousness of the deceased before the drowning which was attested by PW6 Ado </a:t>
            </a:r>
            <a:r>
              <a:rPr lang="en-GB" sz="3000" dirty="0" err="1">
                <a:latin typeface="Times New Roman" panose="02020603050405020304" pitchFamily="18" charset="0"/>
                <a:cs typeface="Times New Roman" panose="02020603050405020304" pitchFamily="18" charset="0"/>
              </a:rPr>
              <a:t>Muhd</a:t>
            </a:r>
            <a:r>
              <a:rPr lang="en-GB" sz="3000" dirty="0">
                <a:latin typeface="Times New Roman" panose="02020603050405020304" pitchFamily="18" charset="0"/>
                <a:cs typeface="Times New Roman" panose="02020603050405020304" pitchFamily="18" charset="0"/>
              </a:rPr>
              <a:t> and tangentially alluded by the accused in her reference to deceased being a drunkard who bought Heineken Beer.”</a:t>
            </a:r>
          </a:p>
          <a:p>
            <a:pPr>
              <a:lnSpc>
                <a:spcPct val="100000"/>
              </a:lnSpc>
            </a:pPr>
            <a:endParaRPr lang="en-NG" sz="30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914400"/>
            <a:ext cx="8247529"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0138648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507DD-37DD-7B54-954D-B1F9F02AEC59}"/>
              </a:ext>
            </a:extLst>
          </p:cNvPr>
          <p:cNvSpPr>
            <a:spLocks noGrp="1"/>
          </p:cNvSpPr>
          <p:nvPr>
            <p:ph type="title"/>
          </p:nvPr>
        </p:nvSpPr>
        <p:spPr>
          <a:xfrm>
            <a:off x="457200" y="274638"/>
            <a:ext cx="8229600" cy="868362"/>
          </a:xfrm>
        </p:spPr>
        <p:txBody>
          <a:bodyPr>
            <a:normAutofit/>
          </a:bodyPr>
          <a:lstStyle/>
          <a:p>
            <a:pPr algn="just"/>
            <a:r>
              <a:rPr lang="en-GB" sz="3000" b="1" dirty="0">
                <a:solidFill>
                  <a:srgbClr val="00B050"/>
                </a:solidFill>
                <a:latin typeface="Times New Roman" panose="02020603050405020304" pitchFamily="18" charset="0"/>
                <a:cs typeface="Times New Roman" panose="02020603050405020304" pitchFamily="18" charset="0"/>
              </a:rPr>
              <a:t>C</a:t>
            </a:r>
            <a:r>
              <a:rPr lang="en-NG" sz="3000" b="1" dirty="0">
                <a:solidFill>
                  <a:srgbClr val="00B050"/>
                </a:solidFill>
                <a:latin typeface="Times New Roman" panose="02020603050405020304" pitchFamily="18" charset="0"/>
                <a:cs typeface="Times New Roman" panose="02020603050405020304" pitchFamily="18" charset="0"/>
              </a:rPr>
              <a:t>onsiderations…. (</a:t>
            </a:r>
            <a:r>
              <a:rPr lang="en-GB" sz="3000" b="1" dirty="0">
                <a:solidFill>
                  <a:srgbClr val="00B050"/>
                </a:solidFill>
                <a:latin typeface="Times New Roman" panose="02020603050405020304" pitchFamily="18" charset="0"/>
                <a:cs typeface="Times New Roman" panose="02020603050405020304" pitchFamily="18" charset="0"/>
              </a:rPr>
              <a:t>I</a:t>
            </a:r>
            <a:r>
              <a:rPr lang="en-NG" sz="3000" b="1" dirty="0">
                <a:solidFill>
                  <a:srgbClr val="00B050"/>
                </a:solidFill>
                <a:latin typeface="Times New Roman" panose="02020603050405020304" pitchFamily="18" charset="0"/>
                <a:cs typeface="Times New Roman" panose="02020603050405020304" pitchFamily="18" charset="0"/>
              </a:rPr>
              <a:t>ssue on Appeal)</a:t>
            </a:r>
          </a:p>
        </p:txBody>
      </p:sp>
      <p:sp>
        <p:nvSpPr>
          <p:cNvPr id="3" name="Content Placeholder 2">
            <a:extLst>
              <a:ext uri="{FF2B5EF4-FFF2-40B4-BE49-F238E27FC236}">
                <a16:creationId xmlns:a16="http://schemas.microsoft.com/office/drawing/2014/main" id="{95BB1DC9-E136-CB79-D52E-4C552735C5BF}"/>
              </a:ext>
            </a:extLst>
          </p:cNvPr>
          <p:cNvSpPr>
            <a:spLocks noGrp="1"/>
          </p:cNvSpPr>
          <p:nvPr>
            <p:ph idx="1"/>
          </p:nvPr>
        </p:nvSpPr>
        <p:spPr>
          <a:xfrm>
            <a:off x="457200" y="1143000"/>
            <a:ext cx="8229600" cy="5440362"/>
          </a:xfrm>
        </p:spPr>
        <p:txBody>
          <a:bodyPr>
            <a:normAutofit lnSpcReduction="10000"/>
          </a:bodyPr>
          <a:lstStyle/>
          <a:p>
            <a:pPr marL="457200" indent="-457200" algn="just">
              <a:buFont typeface="Wingdings" pitchFamily="2" charset="2"/>
              <a:buChar char="v"/>
            </a:pPr>
            <a:r>
              <a:rPr lang="en-GB" sz="3000" dirty="0">
                <a:solidFill>
                  <a:srgbClr val="FF0000"/>
                </a:solidFill>
                <a:latin typeface="Times New Roman" panose="02020603050405020304" pitchFamily="18" charset="0"/>
                <a:cs typeface="Times New Roman" panose="02020603050405020304" pitchFamily="18" charset="0"/>
              </a:rPr>
              <a:t>Defence counsel Noticed the pit:</a:t>
            </a:r>
          </a:p>
          <a:p>
            <a:pPr marL="0" indent="0" algn="just">
              <a:buNone/>
            </a:pPr>
            <a:r>
              <a:rPr lang="en-GB" sz="3000" dirty="0">
                <a:solidFill>
                  <a:srgbClr val="FF0000"/>
                </a:solidFill>
                <a:latin typeface="Times New Roman" panose="02020603050405020304" pitchFamily="18" charset="0"/>
                <a:cs typeface="Times New Roman" panose="02020603050405020304" pitchFamily="18" charset="0"/>
              </a:rPr>
              <a:t>        </a:t>
            </a:r>
            <a:r>
              <a:rPr lang="en-GB" sz="3000" dirty="0">
                <a:latin typeface="Times New Roman" panose="02020603050405020304" pitchFamily="18" charset="0"/>
                <a:cs typeface="Times New Roman" panose="02020603050405020304" pitchFamily="18" charset="0"/>
              </a:rPr>
              <a:t>GROUND 3 OF THE APPEAL</a:t>
            </a:r>
          </a:p>
          <a:p>
            <a:pPr marL="457200" indent="-457200" algn="just">
              <a:buFont typeface="Wingdings" pitchFamily="2" charset="2"/>
              <a:buChar char="v"/>
            </a:pPr>
            <a:r>
              <a:rPr lang="en-GB" sz="3000" dirty="0">
                <a:latin typeface="Times New Roman" panose="02020603050405020304" pitchFamily="18" charset="0"/>
                <a:cs typeface="Times New Roman" panose="02020603050405020304" pitchFamily="18" charset="0"/>
              </a:rPr>
              <a:t>The trial judge erred in law by holding that the case against the Appellant was not that of drugging but drowning the Deceased.</a:t>
            </a:r>
          </a:p>
          <a:p>
            <a:pPr marL="0" indent="0" algn="just">
              <a:buNone/>
            </a:pPr>
            <a:r>
              <a:rPr lang="en-GB" sz="3000" dirty="0">
                <a:solidFill>
                  <a:srgbClr val="FF0000"/>
                </a:solidFill>
                <a:latin typeface="Times New Roman" panose="02020603050405020304" pitchFamily="18" charset="0"/>
                <a:cs typeface="Times New Roman" panose="02020603050405020304" pitchFamily="18" charset="0"/>
              </a:rPr>
              <a:t>      </a:t>
            </a:r>
            <a:r>
              <a:rPr lang="en-GB" sz="3000" dirty="0">
                <a:latin typeface="Times New Roman" panose="02020603050405020304" pitchFamily="18" charset="0"/>
                <a:cs typeface="Times New Roman" panose="02020603050405020304" pitchFamily="18" charset="0"/>
              </a:rPr>
              <a:t>GROUND 3 OF THE APPEAL</a:t>
            </a:r>
          </a:p>
          <a:p>
            <a:pPr marL="457200" indent="-457200" algn="just">
              <a:buFont typeface="Wingdings" pitchFamily="2" charset="2"/>
              <a:buChar char="v"/>
            </a:pPr>
            <a:r>
              <a:rPr lang="en-GB" sz="3000" dirty="0">
                <a:latin typeface="Times New Roman" panose="02020603050405020304" pitchFamily="18" charset="0"/>
                <a:cs typeface="Times New Roman" panose="02020603050405020304" pitchFamily="18" charset="0"/>
              </a:rPr>
              <a:t>Whether the trial court has the power to make a new case for the prosecution when the facts adduced was against the weight of evidence at the trial.</a:t>
            </a:r>
          </a:p>
          <a:p>
            <a:pPr marL="0" indent="0" algn="just">
              <a:buNone/>
            </a:pPr>
            <a:r>
              <a:rPr lang="en-NG" sz="3000" dirty="0">
                <a:latin typeface="Times New Roman" panose="02020603050405020304" pitchFamily="18" charset="0"/>
                <a:cs typeface="Times New Roman" panose="02020603050405020304" pitchFamily="18" charset="0"/>
              </a:rPr>
              <a:t>CAUSE</a:t>
            </a:r>
            <a:r>
              <a:rPr lang="en-NG" sz="3000" b="1" dirty="0">
                <a:latin typeface="Times New Roman" panose="02020603050405020304" pitchFamily="18" charset="0"/>
                <a:cs typeface="Times New Roman" panose="02020603050405020304" pitchFamily="18" charset="0"/>
              </a:rPr>
              <a:t>:</a:t>
            </a:r>
            <a:r>
              <a:rPr lang="en-US" sz="3000" b="1" dirty="0">
                <a:latin typeface="Times New Roman" panose="02020603050405020304" pitchFamily="18" charset="0"/>
                <a:cs typeface="Times New Roman" panose="02020603050405020304" pitchFamily="18" charset="0"/>
              </a:rPr>
              <a:t> </a:t>
            </a:r>
            <a:r>
              <a:rPr lang="en-NG" sz="3000" b="1" dirty="0">
                <a:solidFill>
                  <a:srgbClr val="FF0000"/>
                </a:solidFill>
                <a:latin typeface="Times New Roman" panose="02020603050405020304" pitchFamily="18" charset="0"/>
                <a:cs typeface="Times New Roman" panose="02020603050405020304" pitchFamily="18" charset="0"/>
              </a:rPr>
              <a:t>CONSIDERATION WHILE DRAFTING CHARGE</a:t>
            </a: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914400"/>
            <a:ext cx="8247529"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2274523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08297-8E19-D298-D795-B31BBC258168}"/>
              </a:ext>
            </a:extLst>
          </p:cNvPr>
          <p:cNvSpPr>
            <a:spLocks noGrp="1"/>
          </p:cNvSpPr>
          <p:nvPr>
            <p:ph type="title"/>
          </p:nvPr>
        </p:nvSpPr>
        <p:spPr>
          <a:xfrm>
            <a:off x="457200" y="274638"/>
            <a:ext cx="8229600" cy="715962"/>
          </a:xfrm>
        </p:spPr>
        <p:txBody>
          <a:bodyPr>
            <a:normAutofit/>
          </a:bodyPr>
          <a:lstStyle/>
          <a:p>
            <a:r>
              <a:rPr lang="en-NG" sz="3000" b="1" dirty="0">
                <a:solidFill>
                  <a:srgbClr val="00B050"/>
                </a:solidFill>
                <a:latin typeface="Times New Roman" panose="02020603050405020304" pitchFamily="18" charset="0"/>
                <a:cs typeface="Times New Roman" panose="02020603050405020304" pitchFamily="18" charset="0"/>
              </a:rPr>
              <a:t>Consideration…. (Supreme Court0</a:t>
            </a:r>
          </a:p>
        </p:txBody>
      </p:sp>
      <p:sp>
        <p:nvSpPr>
          <p:cNvPr id="3" name="Content Placeholder 2">
            <a:extLst>
              <a:ext uri="{FF2B5EF4-FFF2-40B4-BE49-F238E27FC236}">
                <a16:creationId xmlns:a16="http://schemas.microsoft.com/office/drawing/2014/main" id="{3F537350-2E85-46A2-B61D-6D6215709D0F}"/>
              </a:ext>
            </a:extLst>
          </p:cNvPr>
          <p:cNvSpPr>
            <a:spLocks noGrp="1"/>
          </p:cNvSpPr>
          <p:nvPr>
            <p:ph idx="1"/>
          </p:nvPr>
        </p:nvSpPr>
        <p:spPr>
          <a:xfrm>
            <a:off x="457200" y="1066800"/>
            <a:ext cx="8229600" cy="5516562"/>
          </a:xfrm>
        </p:spPr>
        <p:txBody>
          <a:bodyPr>
            <a:normAutofit/>
          </a:bodyPr>
          <a:lstStyle/>
          <a:p>
            <a:pPr>
              <a:buFont typeface="Wingdings" pitchFamily="2" charset="2"/>
              <a:buChar char="v"/>
            </a:pPr>
            <a:r>
              <a:rPr lang="en-NG" sz="2800" b="1" dirty="0">
                <a:solidFill>
                  <a:srgbClr val="FF0000"/>
                </a:solidFill>
                <a:latin typeface="Times New Roman" panose="02020603050405020304" pitchFamily="18" charset="0"/>
                <a:cs typeface="Times New Roman" panose="02020603050405020304" pitchFamily="18" charset="0"/>
              </a:rPr>
              <a:t>SAVING GRACE OF THE PROSECUTION;</a:t>
            </a:r>
          </a:p>
          <a:p>
            <a:pPr marL="0" indent="0" algn="just">
              <a:buNone/>
            </a:pPr>
            <a:r>
              <a:rPr lang="en-GB" sz="2800" b="1" dirty="0">
                <a:latin typeface="Times New Roman" panose="02020603050405020304" pitchFamily="18" charset="0"/>
                <a:cs typeface="Times New Roman" panose="02020603050405020304" pitchFamily="18" charset="0"/>
              </a:rPr>
              <a:t>Per TABAI, J.S.C. at page ….para….:</a:t>
            </a:r>
          </a:p>
          <a:p>
            <a:pPr marL="457200" indent="0" algn="just">
              <a:buNone/>
            </a:pPr>
            <a:r>
              <a:rPr lang="en-GB" sz="2600" b="1" dirty="0">
                <a:latin typeface="Times New Roman" panose="02020603050405020304" pitchFamily="18" charset="0"/>
                <a:cs typeface="Times New Roman" panose="02020603050405020304" pitchFamily="18" charset="0"/>
              </a:rPr>
              <a:t>“ … having regard to the </a:t>
            </a:r>
            <a:r>
              <a:rPr lang="en-GB" sz="2600" b="1" u="sng" dirty="0">
                <a:solidFill>
                  <a:srgbClr val="FF0000"/>
                </a:solidFill>
                <a:latin typeface="Times New Roman" panose="02020603050405020304" pitchFamily="18" charset="0"/>
                <a:cs typeface="Times New Roman" panose="02020603050405020304" pitchFamily="18" charset="0"/>
              </a:rPr>
              <a:t>confessions and/or admissions </a:t>
            </a:r>
            <a:r>
              <a:rPr lang="en-GB" sz="2600" b="1" dirty="0">
                <a:latin typeface="Times New Roman" panose="02020603050405020304" pitchFamily="18" charset="0"/>
                <a:cs typeface="Times New Roman" panose="02020603050405020304" pitchFamily="18" charset="0"/>
              </a:rPr>
              <a:t>in Exhibits 1 and 7 corroboration was not strictly required to sustain the appellant’s conviction. That situation notwithstanding the prosecution still availed </a:t>
            </a:r>
            <a:r>
              <a:rPr lang="en-GB" sz="2600" b="1" dirty="0">
                <a:effectLst/>
                <a:latin typeface="Times New Roman" panose="02020603050405020304" pitchFamily="18" charset="0"/>
                <a:cs typeface="Times New Roman" panose="02020603050405020304" pitchFamily="18" charset="0"/>
              </a:rPr>
              <a:t>the court of several other </a:t>
            </a:r>
            <a:r>
              <a:rPr lang="en-GB" sz="2600" b="1" u="sng" dirty="0">
                <a:solidFill>
                  <a:srgbClr val="FF0000"/>
                </a:solidFill>
                <a:effectLst/>
                <a:latin typeface="Times New Roman" panose="02020603050405020304" pitchFamily="18" charset="0"/>
                <a:cs typeface="Times New Roman" panose="02020603050405020304" pitchFamily="18" charset="0"/>
              </a:rPr>
              <a:t>pieces of evidence that further corroborated the confessions and/or admissions</a:t>
            </a:r>
            <a:r>
              <a:rPr lang="en-GB" sz="2600" b="1" dirty="0">
                <a:effectLst/>
                <a:latin typeface="Times New Roman" panose="02020603050405020304" pitchFamily="18" charset="0"/>
                <a:cs typeface="Times New Roman" panose="02020603050405020304" pitchFamily="18" charset="0"/>
              </a:rPr>
              <a:t>. Such corroborative pieces of evidence include the deceased’s I.D Card, his room key and his Nokia hand set all found in the appellant’s possession.” @ PAGES 609 – 620 </a:t>
            </a:r>
            <a:endParaRPr lang="en-GB" sz="2600" dirty="0">
              <a:latin typeface="Times New Roman" panose="02020603050405020304" pitchFamily="18" charset="0"/>
              <a:cs typeface="Times New Roman" panose="02020603050405020304" pitchFamily="18" charset="0"/>
            </a:endParaRPr>
          </a:p>
          <a:p>
            <a:pPr marL="0" indent="0" algn="just">
              <a:buNone/>
            </a:pPr>
            <a:endParaRPr lang="en-GB" sz="2800" b="1" dirty="0">
              <a:latin typeface="Times New Roman" panose="02020603050405020304" pitchFamily="18" charset="0"/>
              <a:cs typeface="Times New Roman" panose="02020603050405020304" pitchFamily="18" charset="0"/>
            </a:endParaRPr>
          </a:p>
          <a:p>
            <a:pPr marL="0" indent="0">
              <a:buNone/>
            </a:pPr>
            <a:endParaRPr lang="en-NG" sz="2800" b="1" dirty="0">
              <a:solidFill>
                <a:srgbClr val="FF0000"/>
              </a:solidFill>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914400"/>
            <a:ext cx="8247529"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2577746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65127"/>
            <a:ext cx="8610600" cy="549274"/>
          </a:xfrm>
        </p:spPr>
        <p:txBody>
          <a:bodyPr>
            <a:normAutofit/>
          </a:bodyPr>
          <a:lstStyle/>
          <a:p>
            <a:r>
              <a:rPr lang="en-GB" sz="2600" b="1" dirty="0">
                <a:solidFill>
                  <a:srgbClr val="00B050"/>
                </a:solidFill>
                <a:latin typeface="Times New Roman" panose="02020603050405020304" pitchFamily="18" charset="0"/>
                <a:cs typeface="Times New Roman" panose="02020603050405020304" pitchFamily="18" charset="0"/>
              </a:rPr>
              <a:t>THE PROOF OF EVIDENCE – MATERIAL CONTENTS</a:t>
            </a:r>
            <a:endParaRPr lang="en-US" sz="2600" b="1"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14400"/>
            <a:ext cx="8229600" cy="5638800"/>
          </a:xfrm>
        </p:spPr>
        <p:txBody>
          <a:bodyPr>
            <a:noAutofit/>
          </a:bodyPr>
          <a:lstStyle/>
          <a:p>
            <a:pPr algn="just"/>
            <a:r>
              <a:rPr lang="en-GB" sz="3000" dirty="0">
                <a:latin typeface="Times New Roman" panose="02020603050405020304" pitchFamily="18" charset="0"/>
                <a:cs typeface="Times New Roman" panose="02020603050405020304" pitchFamily="18" charset="0"/>
              </a:rPr>
              <a:t>The essence of the proof of evidence is to give the defendant sufficient notice of the materials/ evidence intended to be relied upon by the prosecution at the trial of the case against him. </a:t>
            </a:r>
            <a:r>
              <a:rPr lang="en-GB" sz="3000" b="1" dirty="0">
                <a:latin typeface="Times New Roman" panose="02020603050405020304" pitchFamily="18" charset="0"/>
                <a:cs typeface="Times New Roman" panose="02020603050405020304" pitchFamily="18" charset="0"/>
              </a:rPr>
              <a:t>FRN V. WABARA &amp; ORS (2013) LPELR-20083 (SC)</a:t>
            </a:r>
            <a:r>
              <a:rPr lang="en-GB" sz="3000" dirty="0">
                <a:latin typeface="Times New Roman" panose="02020603050405020304" pitchFamily="18" charset="0"/>
                <a:cs typeface="Times New Roman" panose="02020603050405020304" pitchFamily="18" charset="0"/>
              </a:rPr>
              <a:t> </a:t>
            </a:r>
          </a:p>
          <a:p>
            <a:pPr algn="just"/>
            <a:r>
              <a:rPr lang="en-GB" sz="3000" dirty="0">
                <a:latin typeface="Times New Roman" panose="02020603050405020304" pitchFamily="18" charset="0"/>
                <a:cs typeface="Times New Roman" panose="02020603050405020304" pitchFamily="18" charset="0"/>
              </a:rPr>
              <a:t>Thus, proof of evidence shall contain the following:</a:t>
            </a:r>
          </a:p>
          <a:p>
            <a:pPr marL="514350" indent="-514350" algn="just">
              <a:buAutoNum type="arabicPeriod"/>
            </a:pPr>
            <a:r>
              <a:rPr lang="en-GB" sz="3000" dirty="0">
                <a:latin typeface="Times New Roman" panose="02020603050405020304" pitchFamily="18" charset="0"/>
                <a:cs typeface="Times New Roman" panose="02020603050405020304" pitchFamily="18" charset="0"/>
              </a:rPr>
              <a:t>List of witnesses</a:t>
            </a:r>
          </a:p>
          <a:p>
            <a:pPr marL="514350" indent="-514350" algn="just">
              <a:buAutoNum type="arabicPeriod"/>
            </a:pPr>
            <a:r>
              <a:rPr lang="en-GB" sz="3000" dirty="0">
                <a:latin typeface="Times New Roman" panose="02020603050405020304" pitchFamily="18" charset="0"/>
                <a:cs typeface="Times New Roman" panose="02020603050405020304" pitchFamily="18" charset="0"/>
              </a:rPr>
              <a:t>The list of exhibits to be tendered</a:t>
            </a:r>
          </a:p>
          <a:p>
            <a:pPr marL="514350" indent="-514350" algn="just">
              <a:buAutoNum type="arabicPeriod"/>
            </a:pPr>
            <a:r>
              <a:rPr lang="en-GB" sz="3000" dirty="0">
                <a:latin typeface="Times New Roman" panose="02020603050405020304" pitchFamily="18" charset="0"/>
                <a:cs typeface="Times New Roman" panose="02020603050405020304" pitchFamily="18" charset="0"/>
              </a:rPr>
              <a:t>Summary of the Statements of witnesses</a:t>
            </a:r>
            <a:endParaRPr lang="en-US" sz="30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914400"/>
            <a:ext cx="8247529"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000" b="1" dirty="0">
                <a:solidFill>
                  <a:srgbClr val="00B050"/>
                </a:solidFill>
                <a:latin typeface="Times New Roman" panose="02020603050405020304" pitchFamily="18" charset="0"/>
                <a:cs typeface="Times New Roman" panose="02020603050405020304" pitchFamily="18" charset="0"/>
              </a:rPr>
              <a:t>Proof of Evidence Contents…..</a:t>
            </a:r>
          </a:p>
        </p:txBody>
      </p:sp>
      <p:sp>
        <p:nvSpPr>
          <p:cNvPr id="3" name="Content Placeholder 2"/>
          <p:cNvSpPr>
            <a:spLocks noGrp="1"/>
          </p:cNvSpPr>
          <p:nvPr>
            <p:ph idx="1"/>
          </p:nvPr>
        </p:nvSpPr>
        <p:spPr>
          <a:xfrm>
            <a:off x="457200" y="838200"/>
            <a:ext cx="8458200" cy="5486400"/>
          </a:xfrm>
        </p:spPr>
        <p:txBody>
          <a:bodyPr>
            <a:noAutofit/>
          </a:bodyPr>
          <a:lstStyle/>
          <a:p>
            <a:pPr marL="0" indent="0" algn="just">
              <a:buNone/>
            </a:pPr>
            <a:endParaRPr lang="en-GB" sz="3000" dirty="0">
              <a:latin typeface="Times New Roman" panose="02020603050405020304" pitchFamily="18" charset="0"/>
              <a:cs typeface="Times New Roman" panose="02020603050405020304" pitchFamily="18" charset="0"/>
            </a:endParaRPr>
          </a:p>
          <a:p>
            <a:pPr marL="0" indent="0" algn="just">
              <a:buNone/>
            </a:pPr>
            <a:r>
              <a:rPr lang="en-GB" sz="3000" dirty="0">
                <a:latin typeface="Times New Roman" panose="02020603050405020304" pitchFamily="18" charset="0"/>
                <a:cs typeface="Times New Roman" panose="02020603050405020304" pitchFamily="18" charset="0"/>
              </a:rPr>
              <a:t>4.	Copies of the statement of the defendant</a:t>
            </a:r>
          </a:p>
          <a:p>
            <a:pPr marL="0" indent="0" algn="just">
              <a:buNone/>
            </a:pPr>
            <a:r>
              <a:rPr lang="en-GB" sz="3000" dirty="0">
                <a:latin typeface="Times New Roman" panose="02020603050405020304" pitchFamily="18" charset="0"/>
                <a:cs typeface="Times New Roman" panose="02020603050405020304" pitchFamily="18" charset="0"/>
              </a:rPr>
              <a:t>5.	Any document intended to be relied upon   in the 	prosecution of the accused</a:t>
            </a:r>
          </a:p>
          <a:p>
            <a:pPr marL="0" indent="0" algn="just">
              <a:buNone/>
            </a:pPr>
            <a:r>
              <a:rPr lang="en-GB" sz="3000" dirty="0">
                <a:latin typeface="Times New Roman" panose="02020603050405020304" pitchFamily="18" charset="0"/>
                <a:cs typeface="Times New Roman" panose="02020603050405020304" pitchFamily="18" charset="0"/>
              </a:rPr>
              <a:t>6.	Any other document, report, or material that the 	prosecution intends to use in support of the case 	at the trial where available. </a:t>
            </a:r>
            <a:endParaRPr lang="en-US" sz="30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914400"/>
            <a:ext cx="8247529"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093678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838199"/>
          </a:xfrm>
        </p:spPr>
        <p:txBody>
          <a:bodyPr/>
          <a:lstStyle/>
          <a:p>
            <a:r>
              <a:rPr lang="en-GB" b="1" dirty="0">
                <a:solidFill>
                  <a:srgbClr val="00B050"/>
                </a:solidFill>
                <a:latin typeface="Times New Roman" panose="02020603050405020304" pitchFamily="18" charset="0"/>
                <a:cs typeface="Times New Roman" panose="02020603050405020304" pitchFamily="18" charset="0"/>
              </a:rPr>
              <a:t>THE CHARGE</a:t>
            </a:r>
            <a:endParaRPr lang="en-US" b="1" dirty="0">
              <a:solidFill>
                <a:srgbClr val="00B05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685800" y="1120538"/>
            <a:ext cx="7772400" cy="5002268"/>
          </a:xfrm>
        </p:spPr>
        <p:txBody>
          <a:bodyPr>
            <a:normAutofit/>
          </a:bodyPr>
          <a:lstStyle/>
          <a:p>
            <a:pPr marL="457200" indent="-457200" algn="just">
              <a:buFont typeface="Wingdings" pitchFamily="2" charset="2"/>
              <a:buChar char="v"/>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DRAFTING OF CHARGES			          </a:t>
            </a:r>
            <a:endParaRPr lang="en-NG" sz="1800" b="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buFont typeface="Wingdings" pitchFamily="2" charset="2"/>
              <a:buChar char="v"/>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THE PROOF OF EVIDENCE; </a:t>
            </a:r>
            <a:endParaRPr lang="en-NG" sz="1800" b="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	MATERIAL CONTENTS THEREOF </a:t>
            </a:r>
          </a:p>
          <a:p>
            <a:pPr marL="457200" indent="-457200" algn="just">
              <a:buFont typeface="Wingdings" pitchFamily="2" charset="2"/>
              <a:buChar char="v"/>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ARRAIGNMENT</a:t>
            </a:r>
            <a:endParaRPr lang="en-NG" sz="1800" b="1" kern="100" dirty="0">
              <a:latin typeface="Times New Roman" panose="02020603050405020304" pitchFamily="18" charset="0"/>
              <a:ea typeface="Calibri" panose="020F0502020204030204" pitchFamily="34" charset="0"/>
              <a:cs typeface="Times New Roman" panose="02020603050405020304" pitchFamily="18" charset="0"/>
            </a:endParaRPr>
          </a:p>
          <a:p>
            <a:pPr marL="800100" lvl="1" indent="-457200" algn="just"/>
            <a:r>
              <a:rPr lang="en-US" b="1" kern="100" dirty="0">
                <a:effectLst/>
                <a:latin typeface="Times New Roman" panose="02020603050405020304" pitchFamily="18" charset="0"/>
                <a:ea typeface="Calibri" panose="020F0502020204030204" pitchFamily="34" charset="0"/>
                <a:cs typeface="Times New Roman" panose="02020603050405020304" pitchFamily="18" charset="0"/>
              </a:rPr>
              <a:t>     - INCIDENTAL APPLICATIONS </a:t>
            </a:r>
            <a:endParaRPr lang="en-NG" b="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800100" lvl="1" indent="-457200" algn="just"/>
            <a:r>
              <a:rPr lang="en-US" b="1" kern="100" dirty="0">
                <a:effectLst/>
                <a:latin typeface="Times New Roman" panose="02020603050405020304" pitchFamily="18" charset="0"/>
                <a:ea typeface="Calibri" panose="020F0502020204030204" pitchFamily="34" charset="0"/>
                <a:cs typeface="Times New Roman" panose="02020603050405020304" pitchFamily="18" charset="0"/>
              </a:rPr>
              <a:t>     - (SUMMONS &amp; MOTION FOR BAIL)</a:t>
            </a:r>
            <a:endParaRPr lang="en-NG" b="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800100" lvl="1" indent="-457200" algn="just"/>
            <a:r>
              <a:rPr lang="en-US" b="1" kern="100" dirty="0">
                <a:effectLst/>
                <a:latin typeface="Times New Roman" panose="02020603050405020304" pitchFamily="18" charset="0"/>
                <a:ea typeface="Calibri" panose="020F0502020204030204" pitchFamily="34" charset="0"/>
                <a:cs typeface="Times New Roman" panose="02020603050405020304" pitchFamily="18" charset="0"/>
              </a:rPr>
              <a:t>     - (OBJECTIONS TO THE CHARGE)</a:t>
            </a:r>
          </a:p>
          <a:p>
            <a:pPr marL="457200" indent="-457200" algn="just">
              <a:buFont typeface="Wingdings" pitchFamily="2" charset="2"/>
              <a:buChar char="v"/>
            </a:pPr>
            <a:r>
              <a:rPr lang="en-US" sz="18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CHALLENGE(S);</a:t>
            </a:r>
          </a:p>
          <a:p>
            <a:pPr marL="457200" lvl="1" indent="-457200" algn="just"/>
            <a:r>
              <a:rPr lang="en-US"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OBJECTION(S) AS TO THE COMPETENCE OF; </a:t>
            </a:r>
            <a:endParaRPr lang="en-NG" b="1" kern="1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buFont typeface="Wingdings" pitchFamily="2" charset="2"/>
              <a:buChar char="v"/>
            </a:pPr>
            <a:r>
              <a:rPr lang="en-US" sz="18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CHARGES;</a:t>
            </a:r>
          </a:p>
          <a:p>
            <a:pPr marL="800100" lvl="1" indent="-457200" algn="just"/>
            <a:r>
              <a:rPr lang="en-US"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-ABUSE OF COURT </a:t>
            </a:r>
            <a:r>
              <a:rPr lang="en-US" b="1"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PROCESS, </a:t>
            </a:r>
          </a:p>
          <a:p>
            <a:pPr marL="800100" lvl="1" indent="-457200" algn="just"/>
            <a:r>
              <a:rPr lang="en-US" b="1"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-CONTEMPT OF COURT </a:t>
            </a:r>
            <a:endParaRPr lang="en-US"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800100" lvl="1" indent="-457200" algn="just"/>
            <a:r>
              <a:rPr lang="en-US" b="1"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-JURISDICTION</a:t>
            </a:r>
            <a:endParaRPr lang="en-NG" b="1" kern="1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buFont typeface="Wingdings" pitchFamily="2" charset="2"/>
              <a:buChar char="v"/>
            </a:pPr>
            <a:r>
              <a:rPr lang="en-US" sz="18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CHALLENGE POSED BY S. 396 (2) ACJA, 2015</a:t>
            </a:r>
            <a:endParaRPr lang="en-NG" sz="1800" b="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buAutoNum type="arabicPeriod"/>
            </a:pPr>
            <a:endParaRPr lang="en-US"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9" name="Straight Connector 8"/>
          <p:cNvCxnSpPr/>
          <p:nvPr/>
        </p:nvCxnSpPr>
        <p:spPr>
          <a:xfrm>
            <a:off x="457200" y="914400"/>
            <a:ext cx="8247529"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000" b="1" dirty="0">
                <a:solidFill>
                  <a:srgbClr val="00B050"/>
                </a:solidFill>
                <a:latin typeface="Times New Roman" panose="02020603050405020304" pitchFamily="18" charset="0"/>
                <a:cs typeface="Times New Roman" panose="02020603050405020304" pitchFamily="18" charset="0"/>
              </a:rPr>
              <a:t>Proof of Evidence Contents…..</a:t>
            </a:r>
          </a:p>
        </p:txBody>
      </p:sp>
      <p:sp>
        <p:nvSpPr>
          <p:cNvPr id="3" name="Content Placeholder 2"/>
          <p:cNvSpPr>
            <a:spLocks noGrp="1"/>
          </p:cNvSpPr>
          <p:nvPr>
            <p:ph idx="1"/>
          </p:nvPr>
        </p:nvSpPr>
        <p:spPr>
          <a:xfrm>
            <a:off x="457200" y="914400"/>
            <a:ext cx="8458200" cy="5410200"/>
          </a:xfrm>
        </p:spPr>
        <p:txBody>
          <a:bodyPr>
            <a:noAutofit/>
          </a:bodyPr>
          <a:lstStyle/>
          <a:p>
            <a:pPr algn="just"/>
            <a:r>
              <a:rPr lang="en-GB" sz="3000" b="1" dirty="0">
                <a:latin typeface="Times New Roman" panose="02020603050405020304" pitchFamily="18" charset="0"/>
                <a:cs typeface="Times New Roman" panose="02020603050405020304" pitchFamily="18" charset="0"/>
              </a:rPr>
              <a:t>Note:</a:t>
            </a:r>
            <a:r>
              <a:rPr lang="en-GB" sz="3000" dirty="0">
                <a:latin typeface="Times New Roman" panose="02020603050405020304" pitchFamily="18" charset="0"/>
                <a:cs typeface="Times New Roman" panose="02020603050405020304" pitchFamily="18" charset="0"/>
              </a:rPr>
              <a:t> S. 379(1) ACJA, S.204 ACJL, KN. </a:t>
            </a:r>
          </a:p>
          <a:p>
            <a:pPr marL="342900" lvl="1" indent="0" algn="just">
              <a:buNone/>
            </a:pPr>
            <a:r>
              <a:rPr lang="en-GB" sz="3000" dirty="0">
                <a:latin typeface="Times New Roman" panose="02020603050405020304" pitchFamily="18" charset="0"/>
                <a:cs typeface="Times New Roman" panose="02020603050405020304" pitchFamily="18" charset="0"/>
              </a:rPr>
              <a:t>-  Accompany the charge, (DOCUMENTS).</a:t>
            </a:r>
          </a:p>
          <a:p>
            <a:pPr marL="342900" lvl="1" indent="0" algn="just">
              <a:buNone/>
            </a:pPr>
            <a:r>
              <a:rPr lang="en-GB" sz="3000" dirty="0">
                <a:latin typeface="Times New Roman" panose="02020603050405020304" pitchFamily="18" charset="0"/>
                <a:cs typeface="Times New Roman" panose="02020603050405020304" pitchFamily="18" charset="0"/>
              </a:rPr>
              <a:t>- some other jurisdictions, </a:t>
            </a:r>
          </a:p>
          <a:p>
            <a:pPr marL="342900" lvl="1" indent="0" algn="just">
              <a:buNone/>
            </a:pPr>
            <a:r>
              <a:rPr lang="en-GB" sz="3000" dirty="0">
                <a:latin typeface="Times New Roman" panose="02020603050405020304" pitchFamily="18" charset="0"/>
                <a:cs typeface="Times New Roman" panose="02020603050405020304" pitchFamily="18" charset="0"/>
              </a:rPr>
              <a:t>- Defendant shall apply.</a:t>
            </a:r>
          </a:p>
          <a:p>
            <a:pPr marL="0" indent="0" algn="just">
              <a:buNone/>
            </a:pPr>
            <a:endParaRPr lang="en-GB" sz="3000" dirty="0">
              <a:latin typeface="Times New Roman" panose="02020603050405020304" pitchFamily="18" charset="0"/>
              <a:cs typeface="Times New Roman" panose="02020603050405020304" pitchFamily="18" charset="0"/>
            </a:endParaRPr>
          </a:p>
          <a:p>
            <a:pPr marL="0" indent="0" algn="just">
              <a:buNone/>
            </a:pPr>
            <a:r>
              <a:rPr lang="en-GB" sz="3000" dirty="0">
                <a:latin typeface="Times New Roman" panose="02020603050405020304" pitchFamily="18" charset="0"/>
                <a:cs typeface="Times New Roman" panose="02020603050405020304" pitchFamily="18" charset="0"/>
              </a:rPr>
              <a:t>Failure to apply defendant  will not be heard to challenge the competence of the charge where the documents were not attached.</a:t>
            </a:r>
          </a:p>
          <a:p>
            <a:pPr marL="628650" algn="just"/>
            <a:r>
              <a:rPr lang="en-GB" sz="3000" dirty="0">
                <a:latin typeface="Times New Roman" panose="02020603050405020304" pitchFamily="18" charset="0"/>
                <a:cs typeface="Times New Roman" panose="02020603050405020304" pitchFamily="18" charset="0"/>
              </a:rPr>
              <a:t> NO PLEA SHOULD BE TAKEN IF NO PROOF (S. 36 (6) (b), CFRN, 1999.</a:t>
            </a:r>
            <a:endParaRPr lang="en-US" sz="30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914400"/>
            <a:ext cx="8247529"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549274"/>
          </a:xfrm>
        </p:spPr>
        <p:txBody>
          <a:bodyPr>
            <a:normAutofit/>
          </a:bodyPr>
          <a:lstStyle/>
          <a:p>
            <a:r>
              <a:rPr lang="en-GB" sz="3000" b="1" dirty="0">
                <a:solidFill>
                  <a:srgbClr val="00B050"/>
                </a:solidFill>
                <a:latin typeface="Times New Roman" panose="02020603050405020304" pitchFamily="18" charset="0"/>
                <a:cs typeface="Times New Roman" panose="02020603050405020304" pitchFamily="18" charset="0"/>
              </a:rPr>
              <a:t>ARRAIGNMENT</a:t>
            </a:r>
            <a:endParaRPr lang="en-US" sz="3000" b="1"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8229600" cy="4953000"/>
          </a:xfrm>
        </p:spPr>
        <p:txBody>
          <a:bodyPr>
            <a:normAutofit/>
          </a:bodyPr>
          <a:lstStyle/>
          <a:p>
            <a:pPr marL="342900" indent="-342900" algn="just">
              <a:buFont typeface="Wingdings" pitchFamily="2" charset="2"/>
              <a:buChar char="v"/>
              <a:defRPr/>
            </a:pPr>
            <a:r>
              <a:rPr lang="en-US" altLang="en-US" sz="3000" b="1" dirty="0">
                <a:latin typeface="Times New Roman" panose="02020603050405020304" pitchFamily="18" charset="0"/>
                <a:cs typeface="Times New Roman" panose="02020603050405020304" pitchFamily="18" charset="0"/>
              </a:rPr>
              <a:t> P</a:t>
            </a:r>
            <a:r>
              <a:rPr lang="en-US" altLang="en-US" sz="3000" dirty="0">
                <a:latin typeface="Times New Roman" panose="02020603050405020304" pitchFamily="18" charset="0"/>
                <a:cs typeface="Times New Roman" panose="02020603050405020304" pitchFamily="18" charset="0"/>
              </a:rPr>
              <a:t>rocess of taking the plea of an accused to the charge before the court. GRANGE V. FRN ; FAWEHINMI V. IGP</a:t>
            </a:r>
          </a:p>
          <a:p>
            <a:pPr marL="342900" indent="-342900" algn="just">
              <a:buFont typeface="Wingdings" pitchFamily="2" charset="2"/>
              <a:buChar char="v"/>
              <a:defRPr/>
            </a:pPr>
            <a:endParaRPr lang="en-US" altLang="en-US" sz="3000" dirty="0">
              <a:latin typeface="Times New Roman" panose="02020603050405020304" pitchFamily="18" charset="0"/>
              <a:cs typeface="Times New Roman" panose="02020603050405020304" pitchFamily="18" charset="0"/>
            </a:endParaRPr>
          </a:p>
          <a:p>
            <a:pPr marL="342900" indent="-342900" algn="just">
              <a:buFont typeface="Wingdings" pitchFamily="2" charset="2"/>
              <a:buChar char="v"/>
              <a:defRPr/>
            </a:pPr>
            <a:r>
              <a:rPr lang="en-US" altLang="en-US" sz="3000" dirty="0">
                <a:latin typeface="Times New Roman" panose="02020603050405020304" pitchFamily="18" charset="0"/>
                <a:cs typeface="Times New Roman" panose="02020603050405020304" pitchFamily="18" charset="0"/>
              </a:rPr>
              <a:t> Without plea is a nullity.  </a:t>
            </a:r>
            <a:r>
              <a:rPr lang="en-US" altLang="en-US" sz="3000" b="1" dirty="0">
                <a:latin typeface="Times New Roman" panose="02020603050405020304" pitchFamily="18" charset="0"/>
                <a:cs typeface="Times New Roman" panose="02020603050405020304" pitchFamily="18" charset="0"/>
              </a:rPr>
              <a:t>Imam v FRN (2019) 8 NWLR (Pt. 1674) 197 SC</a:t>
            </a:r>
            <a:r>
              <a:rPr lang="en-US" altLang="en-US" sz="3000" dirty="0">
                <a:latin typeface="Times New Roman" panose="02020603050405020304" pitchFamily="18" charset="0"/>
                <a:cs typeface="Times New Roman" panose="02020603050405020304" pitchFamily="18" charset="0"/>
              </a:rPr>
              <a:t>.</a:t>
            </a:r>
          </a:p>
          <a:p>
            <a:pPr marL="342900" indent="-342900"/>
            <a:endParaRPr lang="en-US" sz="30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914400"/>
            <a:ext cx="8247529"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549274"/>
          </a:xfrm>
        </p:spPr>
        <p:txBody>
          <a:bodyPr>
            <a:normAutofit/>
          </a:bodyPr>
          <a:lstStyle/>
          <a:p>
            <a:r>
              <a:rPr lang="en-GB" sz="3000" b="1" dirty="0">
                <a:solidFill>
                  <a:srgbClr val="00B050"/>
                </a:solidFill>
                <a:latin typeface="Times New Roman" panose="02020603050405020304" pitchFamily="18" charset="0"/>
                <a:cs typeface="Times New Roman" panose="02020603050405020304" pitchFamily="18" charset="0"/>
              </a:rPr>
              <a:t>PROCEDURE FOR ARRAIGNMENT</a:t>
            </a:r>
            <a:endParaRPr lang="en-US" sz="3000" b="1"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371600"/>
            <a:ext cx="8229600" cy="4800600"/>
          </a:xfrm>
        </p:spPr>
        <p:txBody>
          <a:bodyPr>
            <a:normAutofit/>
          </a:bodyPr>
          <a:lstStyle/>
          <a:p>
            <a:pPr marL="228600" indent="-228600" algn="just">
              <a:buFont typeface="Wingdings" pitchFamily="2" charset="2"/>
              <a:buChar char="§"/>
              <a:defRPr/>
            </a:pPr>
            <a:r>
              <a:rPr lang="en-US" sz="3000" b="1" dirty="0">
                <a:latin typeface="Times New Roman" panose="02020603050405020304" pitchFamily="18" charset="0"/>
                <a:cs typeface="Times New Roman" panose="02020603050405020304" pitchFamily="18" charset="0"/>
              </a:rPr>
              <a:t>S. 269, 271 &amp; 356(8) ACJA; S.211 ACJL Lagos; S. 273 ACJL Kano 2019.</a:t>
            </a:r>
          </a:p>
          <a:p>
            <a:pPr marL="571500" indent="-342900" algn="just">
              <a:buFont typeface="+mj-lt"/>
              <a:buAutoNum type="arabicPeriod"/>
              <a:defRPr/>
            </a:pPr>
            <a:r>
              <a:rPr lang="en-US" sz="3000" dirty="0">
                <a:latin typeface="Times New Roman" panose="02020603050405020304" pitchFamily="18" charset="0"/>
                <a:cs typeface="Times New Roman" panose="02020603050405020304" pitchFamily="18" charset="0"/>
              </a:rPr>
              <a:t>The defendant must be placed before the court </a:t>
            </a:r>
            <a:r>
              <a:rPr lang="en-US" sz="3000" b="1" u="sng" dirty="0">
                <a:latin typeface="Times New Roman" panose="02020603050405020304" pitchFamily="18" charset="0"/>
                <a:cs typeface="Times New Roman" panose="02020603050405020304" pitchFamily="18" charset="0"/>
              </a:rPr>
              <a:t>unfettered</a:t>
            </a:r>
            <a:r>
              <a:rPr lang="en-US" sz="3000" dirty="0">
                <a:latin typeface="Times New Roman" panose="02020603050405020304" pitchFamily="18" charset="0"/>
                <a:cs typeface="Times New Roman" panose="02020603050405020304" pitchFamily="18" charset="0"/>
              </a:rPr>
              <a:t> in the dock.</a:t>
            </a:r>
          </a:p>
          <a:p>
            <a:pPr marL="228600" indent="0" algn="just">
              <a:buNone/>
              <a:defRPr/>
            </a:pPr>
            <a:endParaRPr lang="en-US" sz="3000" dirty="0">
              <a:latin typeface="Times New Roman" panose="02020603050405020304" pitchFamily="18" charset="0"/>
              <a:cs typeface="Times New Roman" panose="02020603050405020304" pitchFamily="18" charset="0"/>
            </a:endParaRPr>
          </a:p>
          <a:p>
            <a:pPr marL="571500" lvl="1" indent="-228600" algn="just">
              <a:buFont typeface="Wingdings" pitchFamily="2" charset="2"/>
              <a:buChar char="§"/>
              <a:defRPr/>
            </a:pPr>
            <a:r>
              <a:rPr lang="en-US" sz="2700" b="1" dirty="0">
                <a:latin typeface="Times New Roman" panose="02020603050405020304" pitchFamily="18" charset="0"/>
                <a:cs typeface="Times New Roman" panose="02020603050405020304" pitchFamily="18" charset="0"/>
              </a:rPr>
              <a:t>Question:</a:t>
            </a:r>
            <a:r>
              <a:rPr lang="en-US" sz="2700" dirty="0">
                <a:latin typeface="Times New Roman" panose="02020603050405020304" pitchFamily="18" charset="0"/>
                <a:cs typeface="Times New Roman" panose="02020603050405020304" pitchFamily="18" charset="0"/>
              </a:rPr>
              <a:t>  Can Defendant be arraigned in the witness box?</a:t>
            </a:r>
          </a:p>
          <a:p>
            <a:pPr marL="571500" indent="-342900" algn="just">
              <a:buNone/>
              <a:defRPr/>
            </a:pPr>
            <a:r>
              <a:rPr lang="en-US" sz="3000" dirty="0">
                <a:latin typeface="Times New Roman" panose="02020603050405020304" pitchFamily="18" charset="0"/>
                <a:cs typeface="Times New Roman" panose="02020603050405020304" pitchFamily="18" charset="0"/>
              </a:rPr>
              <a:t>2. The charge or information </a:t>
            </a:r>
            <a:r>
              <a:rPr lang="en-US" sz="3000" b="1" u="sng" dirty="0">
                <a:latin typeface="Times New Roman" panose="02020603050405020304" pitchFamily="18" charset="0"/>
                <a:cs typeface="Times New Roman" panose="02020603050405020304" pitchFamily="18" charset="0"/>
              </a:rPr>
              <a:t>read  over and explained</a:t>
            </a:r>
            <a:r>
              <a:rPr lang="en-US" sz="3000" dirty="0">
                <a:latin typeface="Times New Roman" panose="02020603050405020304" pitchFamily="18" charset="0"/>
                <a:cs typeface="Times New Roman" panose="02020603050405020304" pitchFamily="18" charset="0"/>
              </a:rPr>
              <a:t> to the defendant in the </a:t>
            </a:r>
            <a:r>
              <a:rPr lang="en-US" sz="3000" b="1" u="sng" dirty="0">
                <a:latin typeface="Times New Roman" panose="02020603050405020304" pitchFamily="18" charset="0"/>
                <a:cs typeface="Times New Roman" panose="02020603050405020304" pitchFamily="18" charset="0"/>
              </a:rPr>
              <a:t>language he understands</a:t>
            </a:r>
            <a:endParaRPr lang="en-US" sz="3000" dirty="0">
              <a:latin typeface="Times New Roman" panose="02020603050405020304" pitchFamily="18" charset="0"/>
              <a:cs typeface="Times New Roman" panose="02020603050405020304" pitchFamily="18" charset="0"/>
            </a:endParaRPr>
          </a:p>
          <a:p>
            <a:pPr marL="228600" indent="-228600"/>
            <a:endParaRPr lang="en-US" sz="30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914400"/>
            <a:ext cx="8247529"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0332"/>
            <a:ext cx="8229600" cy="484068"/>
          </a:xfrm>
        </p:spPr>
        <p:txBody>
          <a:bodyPr>
            <a:normAutofit fontScale="90000"/>
          </a:bodyPr>
          <a:lstStyle/>
          <a:p>
            <a:r>
              <a:rPr lang="en-US" sz="3000" b="1" dirty="0">
                <a:solidFill>
                  <a:srgbClr val="00B050"/>
                </a:solidFill>
                <a:latin typeface="Times New Roman" panose="02020603050405020304" pitchFamily="18" charset="0"/>
                <a:cs typeface="Times New Roman" panose="02020603050405020304" pitchFamily="18" charset="0"/>
              </a:rPr>
              <a:t>Procedure of Arraignment……</a:t>
            </a:r>
          </a:p>
        </p:txBody>
      </p:sp>
      <p:sp>
        <p:nvSpPr>
          <p:cNvPr id="3" name="Content Placeholder 2"/>
          <p:cNvSpPr>
            <a:spLocks noGrp="1"/>
          </p:cNvSpPr>
          <p:nvPr>
            <p:ph idx="1"/>
          </p:nvPr>
        </p:nvSpPr>
        <p:spPr>
          <a:xfrm>
            <a:off x="457200" y="1219200"/>
            <a:ext cx="8229600" cy="5105400"/>
          </a:xfrm>
        </p:spPr>
        <p:txBody>
          <a:bodyPr>
            <a:normAutofit/>
          </a:bodyPr>
          <a:lstStyle/>
          <a:p>
            <a:pPr marL="514350" indent="-514350" algn="just">
              <a:buFont typeface="Arial" charset="0"/>
              <a:buAutoNum type="arabicPeriod" startAt="3"/>
              <a:defRPr/>
            </a:pPr>
            <a:r>
              <a:rPr lang="en-US" sz="3000" dirty="0">
                <a:latin typeface="Times New Roman" panose="02020603050405020304" pitchFamily="18" charset="0"/>
                <a:cs typeface="Times New Roman" panose="02020603050405020304" pitchFamily="18" charset="0"/>
              </a:rPr>
              <a:t>The charge or information </a:t>
            </a:r>
            <a:r>
              <a:rPr lang="en-US" sz="3000" b="1" u="sng" dirty="0">
                <a:latin typeface="Times New Roman" panose="02020603050405020304" pitchFamily="18" charset="0"/>
                <a:cs typeface="Times New Roman" panose="02020603050405020304" pitchFamily="18" charset="0"/>
              </a:rPr>
              <a:t>read  over and explained</a:t>
            </a:r>
            <a:r>
              <a:rPr lang="en-US" sz="3000" dirty="0">
                <a:latin typeface="Times New Roman" panose="02020603050405020304" pitchFamily="18" charset="0"/>
                <a:cs typeface="Times New Roman" panose="02020603050405020304" pitchFamily="18" charset="0"/>
              </a:rPr>
              <a:t> to the defendant in the </a:t>
            </a:r>
            <a:r>
              <a:rPr lang="en-US" sz="3000" b="1" u="sng" dirty="0">
                <a:latin typeface="Times New Roman" panose="02020603050405020304" pitchFamily="18" charset="0"/>
                <a:cs typeface="Times New Roman" panose="02020603050405020304" pitchFamily="18" charset="0"/>
              </a:rPr>
              <a:t>language he understands</a:t>
            </a:r>
            <a:r>
              <a:rPr lang="en-US" sz="3000" dirty="0">
                <a:latin typeface="Times New Roman" panose="02020603050405020304" pitchFamily="18" charset="0"/>
                <a:cs typeface="Times New Roman" panose="02020603050405020304" pitchFamily="18" charset="0"/>
              </a:rPr>
              <a:t> to the satisfaction of the court by the </a:t>
            </a:r>
            <a:r>
              <a:rPr lang="en-US" sz="3000" b="1" u="sng" dirty="0">
                <a:latin typeface="Times New Roman" panose="02020603050405020304" pitchFamily="18" charset="0"/>
                <a:cs typeface="Times New Roman" panose="02020603050405020304" pitchFamily="18" charset="0"/>
              </a:rPr>
              <a:t>registrar</a:t>
            </a:r>
            <a:r>
              <a:rPr lang="en-US" sz="3000" dirty="0">
                <a:latin typeface="Times New Roman" panose="02020603050405020304" pitchFamily="18" charset="0"/>
                <a:cs typeface="Times New Roman" panose="02020603050405020304" pitchFamily="18" charset="0"/>
              </a:rPr>
              <a:t> of court or </a:t>
            </a:r>
            <a:r>
              <a:rPr lang="en-US" sz="3000" b="1" u="sng" dirty="0">
                <a:latin typeface="Times New Roman" panose="02020603050405020304" pitchFamily="18" charset="0"/>
                <a:cs typeface="Times New Roman" panose="02020603050405020304" pitchFamily="18" charset="0"/>
              </a:rPr>
              <a:t>other officer </a:t>
            </a:r>
            <a:r>
              <a:rPr lang="en-US" sz="3000" dirty="0">
                <a:latin typeface="Times New Roman" panose="02020603050405020304" pitchFamily="18" charset="0"/>
                <a:cs typeface="Times New Roman" panose="02020603050405020304" pitchFamily="18" charset="0"/>
              </a:rPr>
              <a:t>of court.</a:t>
            </a:r>
          </a:p>
          <a:p>
            <a:pPr marL="0" indent="0" algn="just">
              <a:buNone/>
              <a:defRPr/>
            </a:pPr>
            <a:endParaRPr lang="en-US" sz="3000" dirty="0">
              <a:latin typeface="Times New Roman" panose="02020603050405020304" pitchFamily="18" charset="0"/>
              <a:cs typeface="Times New Roman" panose="02020603050405020304" pitchFamily="18" charset="0"/>
            </a:endParaRPr>
          </a:p>
          <a:p>
            <a:pPr marL="514350" indent="-514350" algn="just">
              <a:buFont typeface="Arial" charset="0"/>
              <a:buAutoNum type="arabicPeriod" startAt="3"/>
              <a:defRPr/>
            </a:pPr>
            <a:r>
              <a:rPr lang="en-US" sz="3000" dirty="0">
                <a:latin typeface="Times New Roman" panose="02020603050405020304" pitchFamily="18" charset="0"/>
                <a:cs typeface="Times New Roman" panose="02020603050405020304" pitchFamily="18" charset="0"/>
              </a:rPr>
              <a:t>The defendant to be called upon to plead </a:t>
            </a:r>
            <a:r>
              <a:rPr lang="en-US" sz="3000" b="1" u="sng" dirty="0">
                <a:latin typeface="Times New Roman" panose="02020603050405020304" pitchFamily="18" charset="0"/>
                <a:cs typeface="Times New Roman" panose="02020603050405020304" pitchFamily="18" charset="0"/>
              </a:rPr>
              <a:t>instantly</a:t>
            </a:r>
            <a:r>
              <a:rPr lang="en-US" sz="3000" dirty="0">
                <a:latin typeface="Times New Roman" panose="02020603050405020304" pitchFamily="18" charset="0"/>
                <a:cs typeface="Times New Roman" panose="02020603050405020304" pitchFamily="18" charset="0"/>
              </a:rPr>
              <a:t> to the charge.</a:t>
            </a:r>
          </a:p>
          <a:p>
            <a:pPr marL="0" indent="0" algn="just">
              <a:buNone/>
              <a:defRPr/>
            </a:pPr>
            <a:endParaRPr lang="en-US" sz="3000" dirty="0">
              <a:latin typeface="Times New Roman" panose="02020603050405020304" pitchFamily="18" charset="0"/>
              <a:cs typeface="Times New Roman" panose="02020603050405020304" pitchFamily="18" charset="0"/>
            </a:endParaRPr>
          </a:p>
          <a:p>
            <a:pPr marL="514350" indent="-514350" algn="just">
              <a:buFont typeface="Arial" charset="0"/>
              <a:buAutoNum type="arabicPeriod" startAt="3"/>
              <a:defRPr/>
            </a:pPr>
            <a:r>
              <a:rPr lang="en-US" sz="3000" dirty="0">
                <a:latin typeface="Times New Roman" panose="02020603050405020304" pitchFamily="18" charset="0"/>
                <a:cs typeface="Times New Roman" panose="02020603050405020304" pitchFamily="18" charset="0"/>
              </a:rPr>
              <a:t>The plea of the </a:t>
            </a:r>
            <a:r>
              <a:rPr lang="en-US" sz="3000" b="1" u="sng" dirty="0">
                <a:latin typeface="Times New Roman" panose="02020603050405020304" pitchFamily="18" charset="0"/>
                <a:cs typeface="Times New Roman" panose="02020603050405020304" pitchFamily="18" charset="0"/>
              </a:rPr>
              <a:t>recorded as nearly as possible in the language </a:t>
            </a:r>
            <a:r>
              <a:rPr lang="en-US" sz="3000" dirty="0">
                <a:latin typeface="Times New Roman" panose="02020603050405020304" pitchFamily="18" charset="0"/>
                <a:cs typeface="Times New Roman" panose="02020603050405020304" pitchFamily="18" charset="0"/>
              </a:rPr>
              <a:t>to be used by the Defendant.</a:t>
            </a: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914400"/>
            <a:ext cx="8247529"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549274"/>
          </a:xfrm>
        </p:spPr>
        <p:txBody>
          <a:bodyPr>
            <a:normAutofit fontScale="90000"/>
          </a:bodyPr>
          <a:lstStyle/>
          <a:p>
            <a:pPr algn="ctr"/>
            <a:r>
              <a:rPr lang="en-GB" sz="2800" b="1" dirty="0">
                <a:solidFill>
                  <a:srgbClr val="00B050"/>
                </a:solidFill>
                <a:latin typeface="Times New Roman" panose="02020603050405020304" pitchFamily="18" charset="0"/>
                <a:cs typeface="Times New Roman" panose="02020603050405020304" pitchFamily="18" charset="0"/>
              </a:rPr>
              <a:t>EXCEPTION WHEN DEF. WILL NOT PLEAD INSTANTLY</a:t>
            </a:r>
            <a:endParaRPr lang="en-US" sz="2800" b="1"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914400" lvl="1" indent="-457200" algn="just">
              <a:buFont typeface="Wingdings" pitchFamily="2" charset="2"/>
              <a:buChar char="§"/>
              <a:defRPr/>
            </a:pPr>
            <a:r>
              <a:rPr lang="en-US" altLang="en-US" sz="2600" dirty="0">
                <a:latin typeface="Times New Roman" panose="02020603050405020304" pitchFamily="18" charset="0"/>
                <a:cs typeface="Times New Roman" panose="02020603050405020304" pitchFamily="18" charset="0"/>
              </a:rPr>
              <a:t>Absence of service. S. 273 (2) ACJL Kano; S. 211(2) ACJL Lagos; </a:t>
            </a:r>
            <a:r>
              <a:rPr lang="en-US" altLang="en-US" sz="2600" b="1" dirty="0">
                <a:latin typeface="Times New Roman" panose="02020603050405020304" pitchFamily="18" charset="0"/>
                <a:cs typeface="Times New Roman" panose="02020603050405020304" pitchFamily="18" charset="0"/>
              </a:rPr>
              <a:t>271(2)(b)ACJA.</a:t>
            </a:r>
          </a:p>
          <a:p>
            <a:pPr marL="457200" lvl="1" indent="0" algn="just">
              <a:buNone/>
              <a:defRPr/>
            </a:pPr>
            <a:endParaRPr lang="en-US" altLang="en-US" sz="2600" b="1" dirty="0">
              <a:latin typeface="Times New Roman" panose="02020603050405020304" pitchFamily="18" charset="0"/>
              <a:cs typeface="Times New Roman" panose="02020603050405020304" pitchFamily="18" charset="0"/>
            </a:endParaRPr>
          </a:p>
          <a:p>
            <a:pPr marL="914400" lvl="1" indent="-457200" algn="just">
              <a:buFont typeface="Wingdings" pitchFamily="2" charset="2"/>
              <a:buChar char="§"/>
              <a:defRPr/>
            </a:pPr>
            <a:r>
              <a:rPr lang="en-US" altLang="en-US" sz="2600" dirty="0">
                <a:latin typeface="Times New Roman" panose="02020603050405020304" pitchFamily="18" charset="0"/>
                <a:cs typeface="Times New Roman" panose="02020603050405020304" pitchFamily="18" charset="0"/>
              </a:rPr>
              <a:t>Other available objections such as lack of jurisdiction</a:t>
            </a:r>
          </a:p>
          <a:p>
            <a:pPr marL="457200" lvl="1" indent="0" algn="just">
              <a:buNone/>
              <a:defRPr/>
            </a:pPr>
            <a:endParaRPr lang="en-US" altLang="en-US" sz="2600" dirty="0">
              <a:latin typeface="Times New Roman" panose="02020603050405020304" pitchFamily="18" charset="0"/>
              <a:cs typeface="Times New Roman" panose="02020603050405020304" pitchFamily="18" charset="0"/>
            </a:endParaRPr>
          </a:p>
          <a:p>
            <a:pPr marL="457200" lvl="1" indent="0" algn="just">
              <a:buNone/>
              <a:defRPr/>
            </a:pPr>
            <a:r>
              <a:rPr lang="en-US" altLang="en-US" sz="2600" dirty="0">
                <a:latin typeface="Times New Roman" panose="02020603050405020304" pitchFamily="18" charset="0"/>
                <a:cs typeface="Times New Roman" panose="02020603050405020304" pitchFamily="18" charset="0"/>
              </a:rPr>
              <a:t>KAJUGBO V. STATE; KALU V. STATE; OGUNYE V. STATE.</a:t>
            </a:r>
          </a:p>
          <a:p>
            <a:pPr marL="914400" indent="-457200"/>
            <a:endParaRPr lang="en-US" sz="26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1066800"/>
            <a:ext cx="8247529"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143000"/>
            <a:ext cx="7886700" cy="4351338"/>
          </a:xfrm>
        </p:spPr>
        <p:txBody>
          <a:bodyPr>
            <a:normAutofit/>
          </a:bodyPr>
          <a:lstStyle/>
          <a:p>
            <a:pPr marL="0" lvl="1" indent="0" algn="just">
              <a:buNone/>
              <a:defRPr/>
            </a:pPr>
            <a:r>
              <a:rPr lang="en-US" altLang="en-US" sz="3000" dirty="0">
                <a:latin typeface="Times New Roman" panose="02020603050405020304" pitchFamily="18" charset="0"/>
                <a:cs typeface="Times New Roman" panose="02020603050405020304" pitchFamily="18" charset="0"/>
              </a:rPr>
              <a:t>When taking of plea is mandatory:</a:t>
            </a:r>
          </a:p>
          <a:p>
            <a:pPr marL="0" lvl="1" indent="0" algn="just">
              <a:buNone/>
              <a:defRPr/>
            </a:pPr>
            <a:r>
              <a:rPr lang="en-US" altLang="en-US" sz="3000" dirty="0">
                <a:latin typeface="Times New Roman" panose="02020603050405020304" pitchFamily="18" charset="0"/>
                <a:cs typeface="Times New Roman" panose="02020603050405020304" pitchFamily="18" charset="0"/>
              </a:rPr>
              <a:t>If Accused submits to jurisdiction of court-OKEGBU V. STATE</a:t>
            </a:r>
          </a:p>
          <a:p>
            <a:pPr marL="0" lvl="1" indent="0" algn="just">
              <a:buNone/>
              <a:defRPr/>
            </a:pPr>
            <a:endParaRPr lang="en-US" altLang="en-US" sz="3000" dirty="0">
              <a:latin typeface="Times New Roman" panose="02020603050405020304" pitchFamily="18" charset="0"/>
              <a:cs typeface="Times New Roman" panose="02020603050405020304" pitchFamily="18" charset="0"/>
            </a:endParaRPr>
          </a:p>
          <a:p>
            <a:pPr marL="0" lvl="1" indent="0" algn="just">
              <a:buFont typeface="Wingdings" panose="05000000000000000000" pitchFamily="2" charset="2"/>
              <a:buChar char="ü"/>
              <a:defRPr/>
            </a:pPr>
            <a:r>
              <a:rPr lang="en-US" altLang="en-US" sz="3000" dirty="0">
                <a:latin typeface="Times New Roman" panose="02020603050405020304" pitchFamily="18" charset="0"/>
                <a:cs typeface="Times New Roman" panose="02020603050405020304" pitchFamily="18" charset="0"/>
              </a:rPr>
              <a:t>Note that all the conditions must apply.</a:t>
            </a:r>
            <a:endParaRPr lang="yo-NG" altLang="en-US" sz="3000" dirty="0">
              <a:latin typeface="Times New Roman" panose="02020603050405020304" pitchFamily="18" charset="0"/>
              <a:cs typeface="Times New Roman" panose="02020603050405020304" pitchFamily="18" charset="0"/>
            </a:endParaRPr>
          </a:p>
          <a:p>
            <a:pPr marL="0" indent="0" algn="just">
              <a:defRPr/>
            </a:pPr>
            <a:endParaRPr lang="en-GB" sz="30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549274"/>
          </a:xfrm>
        </p:spPr>
        <p:txBody>
          <a:bodyPr>
            <a:normAutofit/>
          </a:bodyPr>
          <a:lstStyle/>
          <a:p>
            <a:r>
              <a:rPr lang="en-GB" sz="3000" b="1" dirty="0">
                <a:solidFill>
                  <a:srgbClr val="00B050"/>
                </a:solidFill>
                <a:latin typeface="Times New Roman" panose="02020603050405020304" pitchFamily="18" charset="0"/>
                <a:cs typeface="Times New Roman" panose="02020603050405020304" pitchFamily="18" charset="0"/>
              </a:rPr>
              <a:t>TAKING OF PLEA</a:t>
            </a:r>
            <a:endParaRPr lang="en-US" sz="3000" b="1"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28650" y="1225578"/>
            <a:ext cx="7886700" cy="4897228"/>
          </a:xfrm>
        </p:spPr>
        <p:txBody>
          <a:bodyPr>
            <a:normAutofit/>
          </a:bodyPr>
          <a:lstStyle/>
          <a:p>
            <a:pPr marL="400050" indent="-400050" algn="just">
              <a:buFont typeface="Wingdings" pitchFamily="2" charset="2"/>
              <a:buChar char="v"/>
              <a:defRPr/>
            </a:pPr>
            <a:r>
              <a:rPr lang="en-US" sz="2600" dirty="0">
                <a:latin typeface="Times New Roman" panose="02020603050405020304" pitchFamily="18" charset="0"/>
                <a:cs typeface="Times New Roman" panose="02020603050405020304" pitchFamily="18" charset="0"/>
              </a:rPr>
              <a:t> All pleas must be taken in person by the Defendant. </a:t>
            </a:r>
          </a:p>
          <a:p>
            <a:pPr marL="400050" indent="-400050" algn="just">
              <a:buFont typeface="Wingdings" pitchFamily="2" charset="2"/>
              <a:buChar char="v"/>
              <a:defRPr/>
            </a:pPr>
            <a:r>
              <a:rPr lang="en-US" sz="2600" dirty="0">
                <a:latin typeface="Times New Roman" panose="02020603050405020304" pitchFamily="18" charset="0"/>
                <a:cs typeface="Times New Roman" panose="02020603050405020304" pitchFamily="18" charset="0"/>
              </a:rPr>
              <a:t>Several defendant, each must take plea individually-ADAMU V. STATE.</a:t>
            </a:r>
          </a:p>
          <a:p>
            <a:pPr marL="400050" indent="-400050" algn="just">
              <a:buFont typeface="Wingdings" pitchFamily="2" charset="2"/>
              <a:buChar char="v"/>
              <a:defRPr/>
            </a:pPr>
            <a:r>
              <a:rPr lang="en-US" sz="2600" dirty="0">
                <a:latin typeface="Times New Roman" panose="02020603050405020304" pitchFamily="18" charset="0"/>
                <a:cs typeface="Times New Roman" panose="02020603050405020304" pitchFamily="18" charset="0"/>
              </a:rPr>
              <a:t>No ‘proxy’ plea. See </a:t>
            </a:r>
            <a:r>
              <a:rPr lang="en-US" sz="2600" b="1" dirty="0">
                <a:latin typeface="Times New Roman" panose="02020603050405020304" pitchFamily="18" charset="0"/>
                <a:cs typeface="Times New Roman" panose="02020603050405020304" pitchFamily="18" charset="0"/>
              </a:rPr>
              <a:t>Lucky v State (2016) 13 NWLR (Pt.1528)128 S.C</a:t>
            </a:r>
          </a:p>
          <a:p>
            <a:pPr marL="400050" indent="-400050" algn="just">
              <a:buFont typeface="Wingdings" pitchFamily="2" charset="2"/>
              <a:buChar char="v"/>
              <a:defRPr/>
            </a:pPr>
            <a:r>
              <a:rPr lang="en-US" sz="2600" dirty="0">
                <a:latin typeface="Times New Roman" panose="02020603050405020304" pitchFamily="18" charset="0"/>
                <a:cs typeface="Times New Roman" panose="02020603050405020304" pitchFamily="18" charset="0"/>
              </a:rPr>
              <a:t>counsel cannot plead for the  defendant.</a:t>
            </a:r>
          </a:p>
          <a:p>
            <a:pPr marL="0" indent="0" algn="just">
              <a:buNone/>
              <a:defRPr/>
            </a:pPr>
            <a:r>
              <a:rPr lang="en-US" sz="2600" b="1" dirty="0">
                <a:latin typeface="Times New Roman" panose="02020603050405020304" pitchFamily="18" charset="0"/>
                <a:cs typeface="Times New Roman" panose="02020603050405020304" pitchFamily="18" charset="0"/>
              </a:rPr>
              <a:t>R.V. PEPPLE.</a:t>
            </a:r>
          </a:p>
          <a:p>
            <a:pPr marL="457200" indent="-457200" algn="just">
              <a:buFont typeface="Wingdings" pitchFamily="2" charset="2"/>
              <a:buChar char="v"/>
              <a:defRPr/>
            </a:pPr>
            <a:r>
              <a:rPr lang="en-US" sz="2600" dirty="0">
                <a:latin typeface="Times New Roman" panose="02020603050405020304" pitchFamily="18" charset="0"/>
                <a:cs typeface="Times New Roman" panose="02020603050405020304" pitchFamily="18" charset="0"/>
              </a:rPr>
              <a:t>No BLOCK plea where there are several counts- AYINDE V. STATE</a:t>
            </a:r>
          </a:p>
          <a:p>
            <a:pPr marL="457200" indent="-457200" algn="just">
              <a:buFont typeface="Wingdings" pitchFamily="2" charset="2"/>
              <a:buChar char="v"/>
              <a:defRPr/>
            </a:pPr>
            <a:r>
              <a:rPr lang="en-US" sz="2600" dirty="0">
                <a:latin typeface="Times New Roman" panose="02020603050405020304" pitchFamily="18" charset="0"/>
                <a:cs typeface="Times New Roman" panose="02020603050405020304" pitchFamily="18" charset="0"/>
              </a:rPr>
              <a:t>Charge of several counts can be READ TO ALL JOINTLY BUT plea  shall be taken separately.  </a:t>
            </a:r>
            <a:endParaRPr lang="yo-NG" sz="2600" dirty="0">
              <a:latin typeface="Times New Roman" panose="02020603050405020304" pitchFamily="18" charset="0"/>
              <a:cs typeface="Times New Roman" panose="02020603050405020304" pitchFamily="18" charset="0"/>
            </a:endParaRPr>
          </a:p>
          <a:p>
            <a:endParaRPr lang="en-US" sz="2600" dirty="0">
              <a:latin typeface="Times New Roman" panose="02020603050405020304" pitchFamily="18" charset="0"/>
              <a:cs typeface="Times New Roman" panose="02020603050405020304" pitchFamily="18" charset="0"/>
            </a:endParaRPr>
          </a:p>
          <a:p>
            <a:pPr marL="0" indent="0" algn="just">
              <a:buNone/>
              <a:defRPr/>
            </a:pPr>
            <a:endParaRPr lang="en-US" sz="2600" b="1" dirty="0">
              <a:latin typeface="Times New Roman" panose="02020603050405020304" pitchFamily="18" charset="0"/>
              <a:cs typeface="Times New Roman" panose="02020603050405020304" pitchFamily="18" charset="0"/>
            </a:endParaRPr>
          </a:p>
          <a:p>
            <a:pPr marL="400050" indent="-400050" algn="just"/>
            <a:endParaRPr lang="en-US" sz="26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914400"/>
            <a:ext cx="8247529"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549274"/>
          </a:xfrm>
        </p:spPr>
        <p:txBody>
          <a:bodyPr>
            <a:normAutofit fontScale="90000"/>
          </a:bodyPr>
          <a:lstStyle/>
          <a:p>
            <a:pPr algn="ctr"/>
            <a:r>
              <a:rPr lang="en-US" sz="3000" b="1" dirty="0">
                <a:solidFill>
                  <a:srgbClr val="00B050"/>
                </a:solidFill>
                <a:latin typeface="Times New Roman" panose="02020603050405020304" pitchFamily="18" charset="0"/>
                <a:cs typeface="Times New Roman" panose="02020603050405020304" pitchFamily="18" charset="0"/>
              </a:rPr>
              <a:t>OPTIONS OPEN TO A DEFENDANT UPON ARRAIGNMENT</a:t>
            </a:r>
            <a:endParaRPr lang="en-US" sz="3000"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457200" indent="-457200" algn="just">
              <a:lnSpc>
                <a:spcPct val="80000"/>
              </a:lnSpc>
              <a:buFont typeface="Wingdings" pitchFamily="2" charset="2"/>
              <a:buChar char="v"/>
              <a:defRPr/>
            </a:pPr>
            <a:r>
              <a:rPr lang="en-US" altLang="en-US" sz="3000" dirty="0">
                <a:latin typeface="Times New Roman" panose="02020603050405020304" pitchFamily="18" charset="0"/>
                <a:cs typeface="Times New Roman" panose="02020603050405020304" pitchFamily="18" charset="0"/>
              </a:rPr>
              <a:t>Refers to the way a defendant will react upon hearing the charge against him in court:</a:t>
            </a:r>
          </a:p>
          <a:p>
            <a:pPr marL="457200" indent="-457200" algn="just">
              <a:lnSpc>
                <a:spcPct val="80000"/>
              </a:lnSpc>
              <a:buNone/>
              <a:defRPr/>
            </a:pPr>
            <a:endParaRPr lang="en-US" altLang="en-US" sz="3000" dirty="0">
              <a:solidFill>
                <a:schemeClr val="tx2"/>
              </a:solidFill>
              <a:latin typeface="Times New Roman" panose="02020603050405020304" pitchFamily="18" charset="0"/>
              <a:cs typeface="Times New Roman" panose="02020603050405020304" pitchFamily="18" charset="0"/>
            </a:endParaRPr>
          </a:p>
          <a:p>
            <a:pPr marL="514350" indent="-514350" algn="just">
              <a:lnSpc>
                <a:spcPct val="80000"/>
              </a:lnSpc>
              <a:buAutoNum type="arabicPeriod"/>
              <a:defRPr/>
            </a:pPr>
            <a:r>
              <a:rPr lang="en-US" altLang="en-US" sz="3000" dirty="0">
                <a:latin typeface="Times New Roman" panose="02020603050405020304" pitchFamily="18" charset="0"/>
                <a:cs typeface="Times New Roman" panose="02020603050405020304" pitchFamily="18" charset="0"/>
              </a:rPr>
              <a:t>preliminary objection.</a:t>
            </a:r>
          </a:p>
          <a:p>
            <a:pPr marL="514350" indent="-514350" algn="just">
              <a:lnSpc>
                <a:spcPct val="80000"/>
              </a:lnSpc>
              <a:buAutoNum type="arabicPeriod"/>
              <a:defRPr/>
            </a:pPr>
            <a:r>
              <a:rPr lang="en-US" altLang="en-US" sz="3000" dirty="0">
                <a:solidFill>
                  <a:schemeClr val="tx2"/>
                </a:solidFill>
                <a:latin typeface="Times New Roman" panose="02020603050405020304" pitchFamily="18" charset="0"/>
                <a:cs typeface="Times New Roman" panose="02020603050405020304" pitchFamily="18" charset="0"/>
              </a:rPr>
              <a:t>Lack of jurisdiction- </a:t>
            </a:r>
            <a:r>
              <a:rPr lang="en-US" altLang="en-US" sz="3000" dirty="0">
                <a:latin typeface="Times New Roman" panose="02020603050405020304" pitchFamily="18" charset="0"/>
                <a:cs typeface="Times New Roman" panose="02020603050405020304" pitchFamily="18" charset="0"/>
              </a:rPr>
              <a:t>AG FED V. ABUBAKAR</a:t>
            </a:r>
          </a:p>
          <a:p>
            <a:pPr marL="457200" lvl="1" indent="-457200" algn="just">
              <a:lnSpc>
                <a:spcPct val="80000"/>
              </a:lnSpc>
              <a:buNone/>
              <a:defRPr/>
            </a:pPr>
            <a:endParaRPr lang="en-US" altLang="en-US" sz="3000" dirty="0">
              <a:latin typeface="Times New Roman" panose="02020603050405020304" pitchFamily="18" charset="0"/>
              <a:cs typeface="Times New Roman" panose="02020603050405020304" pitchFamily="18" charset="0"/>
            </a:endParaRPr>
          </a:p>
          <a:p>
            <a:pPr marL="457200" lvl="1" indent="-457200" algn="just">
              <a:lnSpc>
                <a:spcPct val="80000"/>
              </a:lnSpc>
              <a:buNone/>
              <a:defRPr/>
            </a:pPr>
            <a:r>
              <a:rPr lang="en-US" altLang="en-US" sz="3000" dirty="0">
                <a:latin typeface="Times New Roman" panose="02020603050405020304" pitchFamily="18" charset="0"/>
                <a:cs typeface="Times New Roman" panose="02020603050405020304" pitchFamily="18" charset="0"/>
              </a:rPr>
              <a:t>	Effect of defect/error in  the charge. S.158 ACJL; S.220 ACJA, S.227 ACJL Kano.</a:t>
            </a: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1066800"/>
            <a:ext cx="8247529"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GB" sz="3000" b="1" dirty="0">
                <a:solidFill>
                  <a:srgbClr val="00B050"/>
                </a:solidFill>
                <a:latin typeface="Times New Roman" panose="02020603050405020304" pitchFamily="18" charset="0"/>
                <a:cs typeface="Times New Roman" panose="02020603050405020304" pitchFamily="18" charset="0"/>
              </a:rPr>
              <a:t>TIME TO RAISE OBJECTION</a:t>
            </a:r>
            <a:endParaRPr lang="en-US" sz="3000" b="1"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95400"/>
            <a:ext cx="8229600" cy="4830763"/>
          </a:xfrm>
        </p:spPr>
        <p:txBody>
          <a:bodyPr>
            <a:normAutofit/>
          </a:bodyPr>
          <a:lstStyle/>
          <a:p>
            <a:pPr marL="342900" indent="-342900" algn="just">
              <a:buFont typeface="Wingdings" pitchFamily="2" charset="2"/>
              <a:buChar char="v"/>
            </a:pPr>
            <a:r>
              <a:rPr lang="en-US" sz="3000" dirty="0">
                <a:latin typeface="Times New Roman" panose="02020603050405020304" pitchFamily="18" charset="0"/>
                <a:cs typeface="Times New Roman" panose="02020603050405020304" pitchFamily="18" charset="0"/>
              </a:rPr>
              <a:t>After the plea has been taken, the defendant may raise any objection to the validity</a:t>
            </a:r>
            <a:br>
              <a:rPr lang="en-US" sz="3000" dirty="0">
                <a:latin typeface="Times New Roman" panose="02020603050405020304" pitchFamily="18" charset="0"/>
                <a:cs typeface="Times New Roman" panose="02020603050405020304" pitchFamily="18" charset="0"/>
              </a:rPr>
            </a:br>
            <a:r>
              <a:rPr lang="en-US" sz="3000" dirty="0">
                <a:latin typeface="Times New Roman" panose="02020603050405020304" pitchFamily="18" charset="0"/>
                <a:cs typeface="Times New Roman" panose="02020603050405020304" pitchFamily="18" charset="0"/>
              </a:rPr>
              <a:t>of the charge or the information, but ruling to be delivered with the substantive matter.</a:t>
            </a:r>
          </a:p>
          <a:p>
            <a:pPr marL="0" indent="0" algn="just">
              <a:buNone/>
            </a:pPr>
            <a:endParaRPr lang="en-US" sz="3000" dirty="0">
              <a:latin typeface="Times New Roman" panose="02020603050405020304" pitchFamily="18" charset="0"/>
              <a:cs typeface="Times New Roman" panose="02020603050405020304" pitchFamily="18" charset="0"/>
            </a:endParaRPr>
          </a:p>
          <a:p>
            <a:pPr marL="685800" indent="-342900" algn="just"/>
            <a:r>
              <a:rPr lang="en-GB" sz="3000" dirty="0">
                <a:latin typeface="Times New Roman" panose="02020603050405020304" pitchFamily="18" charset="0"/>
                <a:cs typeface="Times New Roman" panose="02020603050405020304" pitchFamily="18" charset="0"/>
              </a:rPr>
              <a:t>Section 374 ACJL Lagos 2021 as amended.</a:t>
            </a:r>
          </a:p>
          <a:p>
            <a:pPr marL="685800" indent="-342900" algn="just">
              <a:defRPr/>
            </a:pPr>
            <a:r>
              <a:rPr lang="en-GB" sz="3000" dirty="0">
                <a:latin typeface="Times New Roman" panose="02020603050405020304" pitchFamily="18" charset="0"/>
                <a:cs typeface="Times New Roman" panose="02020603050405020304" pitchFamily="18" charset="0"/>
              </a:rPr>
              <a:t>Section 221 ACJA, 396 (2) 2015.</a:t>
            </a:r>
          </a:p>
          <a:p>
            <a:pPr marL="685800" indent="-342900" algn="just">
              <a:defRPr/>
            </a:pPr>
            <a:r>
              <a:rPr lang="en-GB" sz="3000" dirty="0">
                <a:latin typeface="Times New Roman" panose="02020603050405020304" pitchFamily="18" charset="0"/>
                <a:cs typeface="Times New Roman" panose="02020603050405020304" pitchFamily="18" charset="0"/>
              </a:rPr>
              <a:t>Section 228, 390 ACJL Kano 2019.</a:t>
            </a: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1066800"/>
            <a:ext cx="8247529"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549273"/>
          </a:xfrm>
        </p:spPr>
        <p:txBody>
          <a:bodyPr>
            <a:normAutofit/>
          </a:bodyPr>
          <a:lstStyle/>
          <a:p>
            <a:r>
              <a:rPr lang="en-GB" sz="3000" b="1" dirty="0">
                <a:solidFill>
                  <a:srgbClr val="00B050"/>
                </a:solidFill>
                <a:latin typeface="Times New Roman" panose="02020603050405020304" pitchFamily="18" charset="0"/>
                <a:cs typeface="Times New Roman" panose="02020603050405020304" pitchFamily="18" charset="0"/>
              </a:rPr>
              <a:t>OPTION OPEN TO A DEF.</a:t>
            </a:r>
            <a:endParaRPr lang="en-US" sz="3000" b="1"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57225" y="1317835"/>
            <a:ext cx="7886700" cy="4351338"/>
          </a:xfrm>
        </p:spPr>
        <p:txBody>
          <a:bodyPr>
            <a:normAutofit/>
          </a:bodyPr>
          <a:lstStyle/>
          <a:p>
            <a:pPr marL="457200" indent="-457200" algn="just">
              <a:buFont typeface="Wingdings" pitchFamily="2" charset="2"/>
              <a:buChar char="v"/>
              <a:defRPr/>
            </a:pPr>
            <a:r>
              <a:rPr lang="en-GB" sz="3000" dirty="0">
                <a:latin typeface="Times New Roman" panose="02020603050405020304" pitchFamily="18" charset="0"/>
                <a:cs typeface="Times New Roman" panose="02020603050405020304" pitchFamily="18" charset="0"/>
              </a:rPr>
              <a:t>The Bar Plea: s. 36 (9) Const.; S. 238, 277 ACJA; 216 (1)(a), 216, 173 ACJL Lagos; S. 279, 244 ACJL Kano.</a:t>
            </a:r>
          </a:p>
          <a:p>
            <a:pPr marL="457200" indent="-457200" algn="just">
              <a:buFont typeface="Wingdings" pitchFamily="2" charset="2"/>
              <a:buChar char="v"/>
              <a:defRPr/>
            </a:pPr>
            <a:r>
              <a:rPr lang="en-GB" sz="3000" dirty="0">
                <a:latin typeface="Times New Roman" panose="02020603050405020304" pitchFamily="18" charset="0"/>
                <a:cs typeface="Times New Roman" panose="02020603050405020304" pitchFamily="18" charset="0"/>
              </a:rPr>
              <a:t>Plea of Pardon: s. 277 (1)(b) ACJA; S.216 (1) (b) ACJL Lagos; S.279 (1) (b) ACJL Kano; S. 36 (10) const. </a:t>
            </a:r>
            <a:r>
              <a:rPr lang="en-GB" sz="3000" b="1" dirty="0">
                <a:latin typeface="Times New Roman" panose="02020603050405020304" pitchFamily="18" charset="0"/>
                <a:cs typeface="Times New Roman" panose="02020603050405020304" pitchFamily="18" charset="0"/>
              </a:rPr>
              <a:t>Nigerian Army v Aminu Kano.</a:t>
            </a:r>
          </a:p>
          <a:p>
            <a:pPr marL="457200" indent="-457200"/>
            <a:endParaRPr lang="en-US" sz="30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914400"/>
            <a:ext cx="8247529"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609600"/>
          </a:xfrm>
        </p:spPr>
        <p:txBody>
          <a:bodyPr>
            <a:normAutofit/>
          </a:bodyPr>
          <a:lstStyle/>
          <a:p>
            <a:r>
              <a:rPr lang="en-GB" sz="3600" b="1" dirty="0">
                <a:solidFill>
                  <a:srgbClr val="00B050"/>
                </a:solidFill>
                <a:latin typeface="Times New Roman" panose="02020603050405020304" pitchFamily="18" charset="0"/>
                <a:cs typeface="Times New Roman" panose="02020603050405020304" pitchFamily="18" charset="0"/>
              </a:rPr>
              <a:t>THE CHARGE</a:t>
            </a:r>
            <a:endParaRPr lang="en-US" sz="3600" b="1" dirty="0">
              <a:solidFill>
                <a:srgbClr val="00B05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419100" y="1066800"/>
            <a:ext cx="8305800" cy="5562600"/>
          </a:xfrm>
        </p:spPr>
        <p:txBody>
          <a:bodyPr>
            <a:noAutofit/>
          </a:bodyPr>
          <a:lstStyle/>
          <a:p>
            <a:r>
              <a:rPr lang="en-GB" sz="2800" b="1" dirty="0">
                <a:latin typeface="Times New Roman" panose="02020603050405020304" pitchFamily="18" charset="0"/>
                <a:cs typeface="Times New Roman" panose="02020603050405020304" pitchFamily="18" charset="0"/>
              </a:rPr>
              <a:t>CONSIDERATIONS IN DRAFTING A CHARGE: </a:t>
            </a:r>
          </a:p>
          <a:p>
            <a:r>
              <a:rPr lang="en-GB" sz="2800" b="1" dirty="0">
                <a:latin typeface="Times New Roman" panose="02020603050405020304" pitchFamily="18" charset="0"/>
                <a:cs typeface="Times New Roman" panose="02020603050405020304" pitchFamily="18" charset="0"/>
              </a:rPr>
              <a:t>S. 193 – S. 215 ACJA, 2015 </a:t>
            </a:r>
          </a:p>
          <a:p>
            <a:pPr marL="514350" indent="-514350" algn="just">
              <a:buAutoNum type="arabicPeriod"/>
            </a:pPr>
            <a:r>
              <a:rPr lang="en-GB" sz="3000" dirty="0">
                <a:latin typeface="Times New Roman" panose="02020603050405020304" pitchFamily="18" charset="0"/>
                <a:cs typeface="Times New Roman" panose="02020603050405020304" pitchFamily="18" charset="0"/>
              </a:rPr>
              <a:t>Master the facts of the case by thorough reading/review of the case diary to have full understanding of the case.</a:t>
            </a:r>
          </a:p>
          <a:p>
            <a:pPr marL="514350" indent="-514350" algn="just">
              <a:buAutoNum type="arabicPeriod"/>
            </a:pPr>
            <a:r>
              <a:rPr lang="en-GB" sz="3000" dirty="0">
                <a:latin typeface="Times New Roman" panose="02020603050405020304" pitchFamily="18" charset="0"/>
                <a:cs typeface="Times New Roman" panose="02020603050405020304" pitchFamily="18" charset="0"/>
              </a:rPr>
              <a:t>Employ Principle of Isolation and identification with a view to identify;</a:t>
            </a:r>
          </a:p>
          <a:p>
            <a:pPr marL="914400" lvl="1" indent="-457200" algn="just">
              <a:buAutoNum type="alphaLcPeriod"/>
            </a:pPr>
            <a:r>
              <a:rPr lang="en-GB" sz="2800" dirty="0">
                <a:latin typeface="Times New Roman" panose="02020603050405020304" pitchFamily="18" charset="0"/>
                <a:cs typeface="Times New Roman" panose="02020603050405020304" pitchFamily="18" charset="0"/>
              </a:rPr>
              <a:t>actual person to be charged</a:t>
            </a:r>
          </a:p>
          <a:p>
            <a:pPr marL="914400" lvl="1" indent="-457200" algn="just">
              <a:buAutoNum type="alphaLcPeriod"/>
            </a:pPr>
            <a:r>
              <a:rPr lang="en-GB" sz="2800" dirty="0">
                <a:latin typeface="Times New Roman" panose="02020603050405020304" pitchFamily="18" charset="0"/>
                <a:cs typeface="Times New Roman" panose="02020603050405020304" pitchFamily="18" charset="0"/>
              </a:rPr>
              <a:t>the offence(s) committed </a:t>
            </a:r>
          </a:p>
          <a:p>
            <a:pPr marL="914400" lvl="1" indent="-457200" algn="just">
              <a:buAutoNum type="alphaLcPeriod"/>
            </a:pPr>
            <a:r>
              <a:rPr lang="en-GB" sz="2800" dirty="0">
                <a:latin typeface="Times New Roman" panose="02020603050405020304" pitchFamily="18" charset="0"/>
                <a:cs typeface="Times New Roman" panose="02020603050405020304" pitchFamily="18" charset="0"/>
              </a:rPr>
              <a:t>date and place of the commission of the crime d. the person against whom the  offence was committed/object or weapon</a:t>
            </a:r>
          </a:p>
          <a:p>
            <a:pPr algn="just"/>
            <a:endParaRPr lang="en-GB" sz="2800" dirty="0">
              <a:latin typeface="Times New Roman" panose="02020603050405020304" pitchFamily="18" charset="0"/>
              <a:cs typeface="Times New Roman" panose="02020603050405020304" pitchFamily="18" charset="0"/>
            </a:endParaRPr>
          </a:p>
          <a:p>
            <a:pPr marL="514350" indent="-514350" algn="just">
              <a:buAutoNum type="arabicPeriod"/>
            </a:pPr>
            <a:endParaRPr lang="en-US" sz="30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914400"/>
            <a:ext cx="8247529"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6106121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01674"/>
          </a:xfrm>
        </p:spPr>
        <p:txBody>
          <a:bodyPr>
            <a:normAutofit/>
          </a:bodyPr>
          <a:lstStyle/>
          <a:p>
            <a:r>
              <a:rPr lang="en-US" altLang="en-US" sz="3000" b="1" dirty="0">
                <a:solidFill>
                  <a:srgbClr val="00B050"/>
                </a:solidFill>
                <a:latin typeface="Times New Roman" panose="02020603050405020304" pitchFamily="18" charset="0"/>
                <a:cs typeface="Times New Roman" panose="02020603050405020304" pitchFamily="18" charset="0"/>
              </a:rPr>
              <a:t>STANDING MUTE</a:t>
            </a:r>
            <a:endParaRPr lang="en-US" sz="3000"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47700" y="1237831"/>
            <a:ext cx="7886700" cy="4351338"/>
          </a:xfrm>
        </p:spPr>
        <p:txBody>
          <a:bodyPr>
            <a:normAutofit/>
          </a:bodyPr>
          <a:lstStyle/>
          <a:p>
            <a:pPr marL="0" indent="0" algn="just">
              <a:lnSpc>
                <a:spcPct val="90000"/>
              </a:lnSpc>
              <a:buNone/>
              <a:defRPr/>
            </a:pPr>
            <a:r>
              <a:rPr lang="en-US" altLang="en-US" sz="3000" dirty="0"/>
              <a:t>Muteness, Refusal to talk;</a:t>
            </a:r>
          </a:p>
          <a:p>
            <a:pPr marL="457200" indent="-457200" algn="just">
              <a:lnSpc>
                <a:spcPct val="90000"/>
              </a:lnSpc>
              <a:defRPr/>
            </a:pPr>
            <a:r>
              <a:rPr lang="en-US" altLang="en-US" sz="3000" dirty="0"/>
              <a:t>Court to investigate the cause of muteness to determine if:</a:t>
            </a:r>
          </a:p>
          <a:p>
            <a:pPr marL="914400" indent="-457200" algn="just">
              <a:lnSpc>
                <a:spcPct val="90000"/>
              </a:lnSpc>
              <a:buFont typeface="+mj-lt"/>
              <a:buAutoNum type="alphaLcPeriod"/>
              <a:defRPr/>
            </a:pPr>
            <a:r>
              <a:rPr lang="en-US" altLang="en-US" sz="3000" dirty="0"/>
              <a:t>out of malice or </a:t>
            </a:r>
          </a:p>
          <a:p>
            <a:pPr marL="914400" indent="-457200" algn="just">
              <a:lnSpc>
                <a:spcPct val="90000"/>
              </a:lnSpc>
              <a:buFont typeface="+mj-lt"/>
              <a:buAutoNum type="alphaLcPeriod"/>
              <a:defRPr/>
            </a:pPr>
            <a:r>
              <a:rPr lang="en-US" altLang="en-US" sz="3000" dirty="0"/>
              <a:t>visitation of God-medical or other evidence to determine</a:t>
            </a:r>
          </a:p>
          <a:p>
            <a:pPr marL="457200" indent="-457200" algn="just">
              <a:lnSpc>
                <a:spcPct val="90000"/>
              </a:lnSpc>
              <a:defRPr/>
            </a:pPr>
            <a:r>
              <a:rPr lang="en-US" altLang="en-US" sz="3000" b="1" dirty="0"/>
              <a:t>S. 276 ACJA; S. 215, 217, 218 ACJL Lagos; S.278 ACJL Kano.</a:t>
            </a:r>
          </a:p>
          <a:p>
            <a:pPr algn="just"/>
            <a:endParaRPr lang="en-US" sz="3000" dirty="0"/>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990600"/>
            <a:ext cx="8247529"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791" y="1066800"/>
            <a:ext cx="7886700" cy="4351338"/>
          </a:xfrm>
        </p:spPr>
        <p:txBody>
          <a:bodyPr>
            <a:normAutofit/>
          </a:bodyPr>
          <a:lstStyle/>
          <a:p>
            <a:pPr marL="457200" indent="-457200" algn="just">
              <a:lnSpc>
                <a:spcPct val="90000"/>
              </a:lnSpc>
              <a:buFont typeface="Wingdings" panose="05000000000000000000" pitchFamily="2" charset="2"/>
              <a:buChar char="Ø"/>
              <a:defRPr/>
            </a:pPr>
            <a:r>
              <a:rPr lang="en-US" altLang="en-US" sz="3000" dirty="0">
                <a:latin typeface="Times New Roman" panose="02020603050405020304" pitchFamily="18" charset="0"/>
                <a:cs typeface="Times New Roman" panose="02020603050405020304" pitchFamily="18" charset="0"/>
              </a:rPr>
              <a:t>IF malice-not guilty plea; if act of God detained at Governor’s pleasure-YESUFU V. STATE.</a:t>
            </a:r>
          </a:p>
          <a:p>
            <a:pPr marL="0" indent="0" algn="just">
              <a:lnSpc>
                <a:spcPct val="90000"/>
              </a:lnSpc>
              <a:buNone/>
              <a:defRPr/>
            </a:pPr>
            <a:endParaRPr lang="en-US" altLang="en-US" sz="3000" dirty="0">
              <a:latin typeface="Times New Roman" panose="02020603050405020304" pitchFamily="18" charset="0"/>
              <a:cs typeface="Times New Roman" panose="02020603050405020304" pitchFamily="18" charset="0"/>
            </a:endParaRPr>
          </a:p>
          <a:p>
            <a:pPr marL="457200" indent="-457200" algn="just">
              <a:lnSpc>
                <a:spcPct val="90000"/>
              </a:lnSpc>
              <a:buFont typeface="Wingdings" panose="05000000000000000000" pitchFamily="2" charset="2"/>
              <a:buChar char="Ø"/>
              <a:defRPr/>
            </a:pPr>
            <a:r>
              <a:rPr lang="en-US" altLang="en-US" sz="3000" dirty="0">
                <a:latin typeface="Times New Roman" panose="02020603050405020304" pitchFamily="18" charset="0"/>
                <a:cs typeface="Times New Roman" panose="02020603050405020304" pitchFamily="18" charset="0"/>
              </a:rPr>
              <a:t>Enquiry into state of mind-S. 276(3)(4) ACJA; S. 280 ACJL Kano; S. 217 ACJL Lagos. </a:t>
            </a:r>
            <a:endParaRPr lang="yo-NG" altLang="en-US" sz="3000" dirty="0">
              <a:latin typeface="Times New Roman" panose="02020603050405020304" pitchFamily="18" charset="0"/>
              <a:cs typeface="Times New Roman" panose="02020603050405020304" pitchFamily="18" charset="0"/>
            </a:endParaRPr>
          </a:p>
          <a:p>
            <a:pPr marL="457200" indent="-457200" algn="just"/>
            <a:endParaRPr lang="en-US" sz="30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54074"/>
          </a:xfrm>
        </p:spPr>
        <p:txBody>
          <a:bodyPr>
            <a:normAutofit fontScale="90000"/>
          </a:bodyPr>
          <a:lstStyle/>
          <a:p>
            <a:pPr>
              <a:lnSpc>
                <a:spcPct val="90000"/>
              </a:lnSpc>
              <a:defRPr/>
            </a:pPr>
            <a:r>
              <a:rPr lang="en-US" altLang="en-US" sz="3000" b="1" dirty="0">
                <a:solidFill>
                  <a:srgbClr val="00B050"/>
                </a:solidFill>
                <a:latin typeface="Times New Roman" panose="02020603050405020304" pitchFamily="18" charset="0"/>
                <a:cs typeface="Times New Roman" panose="02020603050405020304" pitchFamily="18" charset="0"/>
              </a:rPr>
              <a:t>REFUSAL TO PLEAD</a:t>
            </a:r>
            <a:br>
              <a:rPr lang="yo-NG" altLang="en-US" sz="3000" b="1" dirty="0">
                <a:solidFill>
                  <a:srgbClr val="00B050"/>
                </a:solidFill>
                <a:latin typeface="Times New Roman" panose="02020603050405020304" pitchFamily="18" charset="0"/>
                <a:cs typeface="Times New Roman" panose="02020603050405020304" pitchFamily="18" charset="0"/>
              </a:rPr>
            </a:br>
            <a:endParaRPr lang="en-US" sz="3000" b="1"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86067" y="1360515"/>
            <a:ext cx="7886700" cy="4351338"/>
          </a:xfrm>
        </p:spPr>
        <p:txBody>
          <a:bodyPr>
            <a:normAutofit/>
          </a:bodyPr>
          <a:lstStyle/>
          <a:p>
            <a:pPr marL="457200" indent="-457200" algn="just">
              <a:buFont typeface="Wingdings" pitchFamily="2" charset="2"/>
              <a:buChar char="Ø"/>
              <a:defRPr/>
            </a:pPr>
            <a:r>
              <a:rPr lang="en-US" altLang="en-US" sz="3000" dirty="0">
                <a:latin typeface="Times New Roman" panose="02020603050405020304" pitchFamily="18" charset="0"/>
                <a:cs typeface="Times New Roman" panose="02020603050405020304" pitchFamily="18" charset="0"/>
              </a:rPr>
              <a:t>A deliberate withholding of plea.</a:t>
            </a:r>
          </a:p>
          <a:p>
            <a:pPr marL="457200" indent="-457200" algn="just">
              <a:buFont typeface="Wingdings" pitchFamily="2" charset="2"/>
              <a:buChar char="Ø"/>
              <a:defRPr/>
            </a:pPr>
            <a:r>
              <a:rPr lang="en-US" altLang="en-US" sz="3000" dirty="0">
                <a:latin typeface="Times New Roman" panose="02020603050405020304" pitchFamily="18" charset="0"/>
                <a:cs typeface="Times New Roman" panose="02020603050405020304" pitchFamily="18" charset="0"/>
              </a:rPr>
              <a:t> court to ask accused reasons for refusing to plead and examine the reasons</a:t>
            </a:r>
          </a:p>
          <a:p>
            <a:pPr marL="457200" indent="-457200" algn="just">
              <a:buFont typeface="Wingdings" pitchFamily="2" charset="2"/>
              <a:buChar char="Ø"/>
              <a:defRPr/>
            </a:pPr>
            <a:r>
              <a:rPr lang="en-US" altLang="en-US" sz="3000" dirty="0">
                <a:latin typeface="Times New Roman" panose="02020603050405020304" pitchFamily="18" charset="0"/>
                <a:cs typeface="Times New Roman" panose="02020603050405020304" pitchFamily="18" charset="0"/>
              </a:rPr>
              <a:t> If reasons invalid, accused asked to plead </a:t>
            </a:r>
          </a:p>
          <a:p>
            <a:pPr marL="457200" indent="-457200" algn="just">
              <a:buFont typeface="Wingdings" pitchFamily="2" charset="2"/>
              <a:buChar char="Ø"/>
              <a:defRPr/>
            </a:pPr>
            <a:r>
              <a:rPr lang="en-US" altLang="en-US" sz="3000" dirty="0">
                <a:latin typeface="Times New Roman" panose="02020603050405020304" pitchFamily="18" charset="0"/>
                <a:cs typeface="Times New Roman" panose="02020603050405020304" pitchFamily="18" charset="0"/>
              </a:rPr>
              <a:t>  if still refuses, plea of not guilty to be entered and trial to proceed-GAJI V. STATE; s. 215 ACJL; S. 276 ACJA; </a:t>
            </a:r>
            <a:r>
              <a:rPr lang="en-US" altLang="en-US" sz="3000" b="1" dirty="0">
                <a:latin typeface="Times New Roman" panose="02020603050405020304" pitchFamily="18" charset="0"/>
                <a:cs typeface="Times New Roman" panose="02020603050405020304" pitchFamily="18" charset="0"/>
              </a:rPr>
              <a:t>S.278 ACJL Kano.</a:t>
            </a:r>
            <a:endParaRPr lang="en-US" altLang="en-US" sz="3000" dirty="0">
              <a:latin typeface="Times New Roman" panose="02020603050405020304" pitchFamily="18" charset="0"/>
              <a:cs typeface="Times New Roman" panose="02020603050405020304" pitchFamily="18" charset="0"/>
            </a:endParaRPr>
          </a:p>
          <a:p>
            <a:pPr marL="457200" indent="-457200"/>
            <a:endParaRPr lang="en-US" sz="30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914400"/>
            <a:ext cx="8247529"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549273"/>
          </a:xfrm>
        </p:spPr>
        <p:txBody>
          <a:bodyPr>
            <a:normAutofit/>
          </a:bodyPr>
          <a:lstStyle/>
          <a:p>
            <a:r>
              <a:rPr lang="en-GB" sz="3000" b="1" dirty="0">
                <a:solidFill>
                  <a:srgbClr val="00B050"/>
                </a:solidFill>
                <a:latin typeface="Times New Roman" panose="02020603050405020304" pitchFamily="18" charset="0"/>
                <a:cs typeface="Times New Roman" panose="02020603050405020304" pitchFamily="18" charset="0"/>
              </a:rPr>
              <a:t>PLEA OF GUILTY</a:t>
            </a:r>
            <a:endParaRPr lang="en-US" sz="3000" b="1"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23887" y="1289260"/>
            <a:ext cx="7886700" cy="4351338"/>
          </a:xfrm>
        </p:spPr>
        <p:txBody>
          <a:bodyPr>
            <a:normAutofit/>
          </a:bodyPr>
          <a:lstStyle/>
          <a:p>
            <a:pPr marL="457200" indent="-457200" algn="just">
              <a:buNone/>
              <a:defRPr/>
            </a:pPr>
            <a:r>
              <a:rPr lang="en-US" sz="3000" dirty="0">
                <a:latin typeface="Times New Roman" panose="02020603050405020304" pitchFamily="18" charset="0"/>
                <a:cs typeface="Times New Roman" panose="02020603050405020304" pitchFamily="18" charset="0"/>
              </a:rPr>
              <a:t>S.274 ACJA; S. 213 ACJL Lagos; S.276 ACJL Kano. </a:t>
            </a:r>
          </a:p>
          <a:p>
            <a:pPr marL="457200" indent="-457200" algn="just">
              <a:buFont typeface="Wingdings" pitchFamily="2" charset="2"/>
              <a:buChar char="Ø"/>
              <a:defRPr/>
            </a:pPr>
            <a:r>
              <a:rPr lang="en-US" sz="3000" dirty="0">
                <a:latin typeface="Times New Roman" panose="02020603050405020304" pitchFamily="18" charset="0"/>
                <a:cs typeface="Times New Roman" panose="02020603050405020304" pitchFamily="18" charset="0"/>
              </a:rPr>
              <a:t>Court to record plea as nearly as possible in the words used by accused-OSUJI V. IGP</a:t>
            </a:r>
          </a:p>
          <a:p>
            <a:pPr marL="457200" indent="-457200" algn="just">
              <a:buFont typeface="Wingdings" pitchFamily="2" charset="2"/>
              <a:buChar char="Ø"/>
              <a:defRPr/>
            </a:pPr>
            <a:r>
              <a:rPr lang="en-US" sz="3000" dirty="0">
                <a:latin typeface="Times New Roman" panose="02020603050405020304" pitchFamily="18" charset="0"/>
                <a:cs typeface="Times New Roman" panose="02020603050405020304" pitchFamily="18" charset="0"/>
              </a:rPr>
              <a:t> Prosecution to state facts of the case. (Note scientific proof or expert evidence) STEVENSON V. POLICE; ESSIEN V KING</a:t>
            </a:r>
          </a:p>
          <a:p>
            <a:pPr marL="457200" indent="-457200" algn="just">
              <a:buNone/>
              <a:defRPr/>
            </a:pPr>
            <a:r>
              <a:rPr lang="en-US" sz="3000" dirty="0">
                <a:latin typeface="Times New Roman" panose="02020603050405020304" pitchFamily="18" charset="0"/>
                <a:cs typeface="Times New Roman" panose="02020603050405020304" pitchFamily="18" charset="0"/>
              </a:rPr>
              <a:t> </a:t>
            </a:r>
            <a:endParaRPr lang="yo-NG" sz="3000" dirty="0">
              <a:latin typeface="Times New Roman" panose="02020603050405020304" pitchFamily="18" charset="0"/>
              <a:cs typeface="Times New Roman" panose="02020603050405020304" pitchFamily="18" charset="0"/>
            </a:endParaRPr>
          </a:p>
          <a:p>
            <a:pPr marL="457200" indent="-457200" algn="just"/>
            <a:endParaRPr lang="en-US" sz="30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914400"/>
            <a:ext cx="8247529"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14400"/>
            <a:ext cx="7886700" cy="4351338"/>
          </a:xfrm>
        </p:spPr>
        <p:txBody>
          <a:bodyPr>
            <a:normAutofit/>
          </a:bodyPr>
          <a:lstStyle/>
          <a:p>
            <a:pPr marL="457200" indent="-457200" algn="just">
              <a:buFont typeface="Wingdings" pitchFamily="2" charset="2"/>
              <a:buChar char="Ø"/>
              <a:defRPr/>
            </a:pPr>
            <a:r>
              <a:rPr lang="en-US" sz="3000" dirty="0">
                <a:latin typeface="Times New Roman" panose="02020603050405020304" pitchFamily="18" charset="0"/>
                <a:cs typeface="Times New Roman" panose="02020603050405020304" pitchFamily="18" charset="0"/>
              </a:rPr>
              <a:t>The court to enquire from defendant whether the plea of guilty is to the facts stated by the prosecution</a:t>
            </a:r>
          </a:p>
          <a:p>
            <a:pPr marL="457200" indent="-457200" algn="just">
              <a:buFont typeface="Wingdings" pitchFamily="2" charset="2"/>
              <a:buChar char="Ø"/>
              <a:defRPr/>
            </a:pPr>
            <a:r>
              <a:rPr lang="en-US" sz="3000" dirty="0">
                <a:latin typeface="Times New Roman" panose="02020603050405020304" pitchFamily="18" charset="0"/>
                <a:cs typeface="Times New Roman" panose="02020603050405020304" pitchFamily="18" charset="0"/>
              </a:rPr>
              <a:t>Court to be satisfied that accused intended to admit essential ingredients/ elements of offence for which he has pleaded guilty-AREMU V. COP</a:t>
            </a:r>
          </a:p>
          <a:p>
            <a:pPr marL="457200" indent="-457200" algn="just">
              <a:buFont typeface="Wingdings" pitchFamily="2" charset="2"/>
              <a:buChar char="Ø"/>
              <a:defRPr/>
            </a:pPr>
            <a:r>
              <a:rPr lang="en-US" sz="3000" dirty="0">
                <a:latin typeface="Times New Roman" panose="02020603050405020304" pitchFamily="18" charset="0"/>
                <a:cs typeface="Times New Roman" panose="02020603050405020304" pitchFamily="18" charset="0"/>
              </a:rPr>
              <a:t>Convict and sentence Defendant.</a:t>
            </a:r>
            <a:endParaRPr lang="yo-NG" sz="3000" dirty="0">
              <a:latin typeface="Times New Roman" panose="02020603050405020304" pitchFamily="18" charset="0"/>
              <a:cs typeface="Times New Roman" panose="02020603050405020304" pitchFamily="18" charset="0"/>
            </a:endParaRPr>
          </a:p>
          <a:p>
            <a:pPr marL="457200" indent="-457200"/>
            <a:endParaRPr lang="en-US" sz="30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533400"/>
            <a:ext cx="7886700" cy="5643563"/>
          </a:xfrm>
        </p:spPr>
        <p:txBody>
          <a:bodyPr>
            <a:normAutofit/>
          </a:bodyPr>
          <a:lstStyle/>
          <a:p>
            <a:pPr marL="457200" indent="-457200" algn="just">
              <a:buFont typeface="Wingdings" pitchFamily="2" charset="2"/>
              <a:buChar char="Ø"/>
              <a:defRPr/>
            </a:pPr>
            <a:r>
              <a:rPr lang="en-US" sz="3000" b="1" dirty="0">
                <a:solidFill>
                  <a:srgbClr val="00B050"/>
                </a:solidFill>
                <a:latin typeface="Times New Roman" panose="02020603050405020304" pitchFamily="18" charset="0"/>
                <a:cs typeface="Times New Roman" panose="02020603050405020304" pitchFamily="18" charset="0"/>
              </a:rPr>
              <a:t>NOTE:</a:t>
            </a:r>
            <a:r>
              <a:rPr lang="en-US" sz="3000" dirty="0">
                <a:solidFill>
                  <a:srgbClr val="00B050"/>
                </a:solidFill>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the plea of guilty to be made by the def. himself not through counsel-R V. PEPPLE</a:t>
            </a:r>
          </a:p>
          <a:p>
            <a:pPr marL="457200" indent="-457200" algn="just">
              <a:buFont typeface="Wingdings" pitchFamily="2" charset="2"/>
              <a:buChar char="Ø"/>
              <a:defRPr/>
            </a:pPr>
            <a:r>
              <a:rPr lang="en-US" sz="3000" dirty="0">
                <a:latin typeface="Times New Roman" panose="02020603050405020304" pitchFamily="18" charset="0"/>
                <a:cs typeface="Times New Roman" panose="02020603050405020304" pitchFamily="18" charset="0"/>
              </a:rPr>
              <a:t> The plea must not be ambiguous e.g. ‘guilty with reason’-AREMU V. COP</a:t>
            </a:r>
          </a:p>
          <a:p>
            <a:pPr marL="457200" indent="-457200" algn="just">
              <a:buFont typeface="Wingdings" pitchFamily="2" charset="2"/>
              <a:buChar char="Ø"/>
              <a:defRPr/>
            </a:pPr>
            <a:r>
              <a:rPr lang="en-US" sz="3000" dirty="0">
                <a:latin typeface="Times New Roman" panose="02020603050405020304" pitchFamily="18" charset="0"/>
                <a:cs typeface="Times New Roman" panose="02020603050405020304" pitchFamily="18" charset="0"/>
              </a:rPr>
              <a:t> The def to admit the facts stated by prosecution-ABELE V. TIV NA</a:t>
            </a:r>
          </a:p>
          <a:p>
            <a:pPr marL="457200" indent="-457200">
              <a:buFont typeface="Wingdings" pitchFamily="2" charset="2"/>
              <a:buChar char="Ø"/>
              <a:defRPr/>
            </a:pPr>
            <a:r>
              <a:rPr lang="en-US" sz="3000" dirty="0">
                <a:latin typeface="Times New Roman" panose="02020603050405020304" pitchFamily="18" charset="0"/>
                <a:cs typeface="Times New Roman" panose="02020603050405020304" pitchFamily="18" charset="0"/>
              </a:rPr>
              <a:t> Plea to be consistent with earlier statement made to the police or in court-AKPAN V. STATE.</a:t>
            </a:r>
            <a:endParaRPr lang="yo-NG" sz="30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57200" indent="-457200" algn="just"/>
            <a:r>
              <a:rPr lang="en-US" altLang="en-US" sz="3000" dirty="0">
                <a:latin typeface="Times New Roman" panose="02020603050405020304" pitchFamily="18" charset="0"/>
                <a:cs typeface="Times New Roman" panose="02020603050405020304" pitchFamily="18" charset="0"/>
              </a:rPr>
              <a:t>where evidence can only be proved by scientific evidence to be tendered </a:t>
            </a:r>
            <a:r>
              <a:rPr lang="en-US" altLang="en-US" sz="3000" dirty="0" err="1">
                <a:latin typeface="Times New Roman" panose="02020603050405020304" pitchFamily="18" charset="0"/>
                <a:cs typeface="Times New Roman" panose="02020603050405020304" pitchFamily="18" charset="0"/>
              </a:rPr>
              <a:t>e.g</a:t>
            </a:r>
            <a:r>
              <a:rPr lang="en-US" altLang="en-US" sz="3000" dirty="0">
                <a:latin typeface="Times New Roman" panose="02020603050405020304" pitchFamily="18" charset="0"/>
                <a:cs typeface="Times New Roman" panose="02020603050405020304" pitchFamily="18" charset="0"/>
              </a:rPr>
              <a:t> hard drugs, fake currency –STEVENSON V POLICE; ESSIEN V. KING</a:t>
            </a:r>
          </a:p>
          <a:p>
            <a:pPr marL="457200" indent="-457200" algn="just"/>
            <a:endParaRPr lang="en-US" sz="30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549274"/>
          </a:xfrm>
        </p:spPr>
        <p:txBody>
          <a:bodyPr>
            <a:normAutofit/>
          </a:bodyPr>
          <a:lstStyle/>
          <a:p>
            <a:r>
              <a:rPr lang="en-GB" sz="3000" b="1" dirty="0">
                <a:solidFill>
                  <a:srgbClr val="00B050"/>
                </a:solidFill>
                <a:latin typeface="Times New Roman" panose="02020603050405020304" pitchFamily="18" charset="0"/>
                <a:cs typeface="Times New Roman" panose="02020603050405020304" pitchFamily="18" charset="0"/>
              </a:rPr>
              <a:t>PLEA OF GUILTY IN CAPTIAL OFFENCES</a:t>
            </a:r>
            <a:endParaRPr lang="en-US" sz="3000" b="1"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342900" indent="-342900" algn="just">
              <a:buFont typeface="Wingdings" pitchFamily="2" charset="2"/>
              <a:buChar char="ü"/>
              <a:defRPr/>
            </a:pPr>
            <a:r>
              <a:rPr lang="en-US" altLang="en-US" sz="3000" dirty="0">
                <a:latin typeface="Times New Roman" panose="02020603050405020304" pitchFamily="18" charset="0"/>
                <a:cs typeface="Times New Roman" panose="02020603050405020304" pitchFamily="18" charset="0"/>
              </a:rPr>
              <a:t>Plea of not guilty to be recorded notwithstanding the plea.</a:t>
            </a:r>
          </a:p>
          <a:p>
            <a:pPr marL="342900" indent="-342900" algn="just">
              <a:buFont typeface="Wingdings" pitchFamily="2" charset="2"/>
              <a:buChar char="ü"/>
              <a:defRPr/>
            </a:pPr>
            <a:r>
              <a:rPr lang="en-US" altLang="en-US" sz="3000" dirty="0">
                <a:latin typeface="Times New Roman" panose="02020603050405020304" pitchFamily="18" charset="0"/>
                <a:cs typeface="Times New Roman" panose="02020603050405020304" pitchFamily="18" charset="0"/>
              </a:rPr>
              <a:t> S. 274(3) ACJA; s. 213(3) ACJL Lagos; S.276 (3) ACJL Kano; OLABODE V. STATE; R V. KOFI MANSU; CHUKWU V. STATE </a:t>
            </a:r>
          </a:p>
          <a:p>
            <a:pPr marL="342900" indent="-342900" algn="just">
              <a:buFont typeface="Wingdings" pitchFamily="2" charset="2"/>
              <a:buChar char="ü"/>
              <a:defRPr/>
            </a:pPr>
            <a:r>
              <a:rPr lang="en-US" altLang="en-US" sz="3000" dirty="0">
                <a:latin typeface="Times New Roman" panose="02020603050405020304" pitchFamily="18" charset="0"/>
                <a:cs typeface="Times New Roman" panose="02020603050405020304" pitchFamily="18" charset="0"/>
              </a:rPr>
              <a:t>‘I murdered him by right’ amounts to not guilty plea. </a:t>
            </a:r>
            <a:r>
              <a:rPr lang="en-US" altLang="en-US" sz="3000" b="1" dirty="0" err="1">
                <a:latin typeface="Times New Roman" panose="02020603050405020304" pitchFamily="18" charset="0"/>
                <a:cs typeface="Times New Roman" panose="02020603050405020304" pitchFamily="18" charset="0"/>
              </a:rPr>
              <a:t>Chukwu</a:t>
            </a:r>
            <a:r>
              <a:rPr lang="en-US" altLang="en-US" sz="3000" b="1" dirty="0">
                <a:latin typeface="Times New Roman" panose="02020603050405020304" pitchFamily="18" charset="0"/>
                <a:cs typeface="Times New Roman" panose="02020603050405020304" pitchFamily="18" charset="0"/>
              </a:rPr>
              <a:t> State (1994) 3 NWLR (Pt.335) 640 S.C</a:t>
            </a:r>
            <a:endParaRPr lang="yo-NG" altLang="en-US" sz="3000" b="1" dirty="0">
              <a:latin typeface="Times New Roman" panose="02020603050405020304" pitchFamily="18" charset="0"/>
              <a:cs typeface="Times New Roman" panose="02020603050405020304" pitchFamily="18" charset="0"/>
            </a:endParaRPr>
          </a:p>
          <a:p>
            <a:pPr marL="342900" indent="-342900" algn="just"/>
            <a:endParaRPr lang="en-US" sz="30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914400"/>
            <a:ext cx="8247529"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473074"/>
          </a:xfrm>
        </p:spPr>
        <p:txBody>
          <a:bodyPr>
            <a:normAutofit fontScale="90000"/>
          </a:bodyPr>
          <a:lstStyle/>
          <a:p>
            <a:pPr algn="ctr"/>
            <a:r>
              <a:rPr lang="en-GB" sz="3000" b="1" dirty="0">
                <a:solidFill>
                  <a:srgbClr val="00B050"/>
                </a:solidFill>
                <a:latin typeface="Times New Roman" panose="02020603050405020304" pitchFamily="18" charset="0"/>
                <a:cs typeface="Times New Roman" panose="02020603050405020304" pitchFamily="18" charset="0"/>
              </a:rPr>
              <a:t>PLEA OF GUILTY TO ANOTHER OFFENCE NOT CHARGED IN LAGOS</a:t>
            </a:r>
            <a:endParaRPr lang="en-US" sz="3000" b="1"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457200" indent="-457200" algn="just">
              <a:lnSpc>
                <a:spcPct val="90000"/>
              </a:lnSpc>
              <a:buFont typeface="Wingdings" panose="05000000000000000000" pitchFamily="2" charset="2"/>
              <a:buChar char="§"/>
              <a:defRPr/>
            </a:pPr>
            <a:r>
              <a:rPr lang="en-US" altLang="en-US" sz="3000" dirty="0">
                <a:latin typeface="Times New Roman" panose="02020603050405020304" pitchFamily="18" charset="0"/>
                <a:cs typeface="Times New Roman" panose="02020603050405020304" pitchFamily="18" charset="0"/>
              </a:rPr>
              <a:t>The court can convict subject to :</a:t>
            </a:r>
          </a:p>
          <a:p>
            <a:pPr marL="1028700" indent="-514350" algn="just">
              <a:lnSpc>
                <a:spcPct val="90000"/>
              </a:lnSpc>
              <a:buAutoNum type="alphaUcPeriod"/>
              <a:defRPr/>
            </a:pPr>
            <a:r>
              <a:rPr lang="en-US" altLang="en-US" sz="3000" dirty="0">
                <a:latin typeface="Times New Roman" panose="02020603050405020304" pitchFamily="18" charset="0"/>
                <a:cs typeface="Times New Roman" panose="02020603050405020304" pitchFamily="18" charset="0"/>
              </a:rPr>
              <a:t>jurisdiction over the offence</a:t>
            </a:r>
          </a:p>
          <a:p>
            <a:pPr marL="1028700" indent="-514350" algn="just">
              <a:lnSpc>
                <a:spcPct val="90000"/>
              </a:lnSpc>
              <a:buAutoNum type="alphaUcPeriod"/>
              <a:defRPr/>
            </a:pPr>
            <a:r>
              <a:rPr lang="en-US" altLang="en-US" sz="3000" dirty="0">
                <a:latin typeface="Times New Roman" panose="02020603050405020304" pitchFamily="18" charset="0"/>
                <a:cs typeface="Times New Roman" panose="02020603050405020304" pitchFamily="18" charset="0"/>
              </a:rPr>
              <a:t>consent of the prosecutor</a:t>
            </a:r>
          </a:p>
          <a:p>
            <a:pPr marL="1028700" indent="-514350" algn="just">
              <a:lnSpc>
                <a:spcPct val="90000"/>
              </a:lnSpc>
              <a:buAutoNum type="alphaUcPeriod"/>
              <a:defRPr/>
            </a:pPr>
            <a:r>
              <a:rPr lang="en-US" altLang="en-US" sz="3000" dirty="0">
                <a:latin typeface="Times New Roman" panose="02020603050405020304" pitchFamily="18" charset="0"/>
                <a:cs typeface="Times New Roman" panose="02020603050405020304" pitchFamily="18" charset="0"/>
              </a:rPr>
              <a:t>court accepts plea.</a:t>
            </a:r>
          </a:p>
          <a:p>
            <a:pPr marL="457200" indent="-457200" algn="just">
              <a:lnSpc>
                <a:spcPct val="90000"/>
              </a:lnSpc>
              <a:buNone/>
              <a:defRPr/>
            </a:pPr>
            <a:endParaRPr lang="en-US" altLang="en-US" sz="3000" dirty="0">
              <a:latin typeface="Times New Roman" panose="02020603050405020304" pitchFamily="18" charset="0"/>
              <a:cs typeface="Times New Roman" panose="02020603050405020304" pitchFamily="18" charset="0"/>
            </a:endParaRPr>
          </a:p>
          <a:p>
            <a:pPr marL="457200" indent="-457200" algn="just">
              <a:lnSpc>
                <a:spcPct val="90000"/>
              </a:lnSpc>
              <a:buNone/>
              <a:defRPr/>
            </a:pPr>
            <a:r>
              <a:rPr lang="en-US" altLang="en-US" sz="3000" dirty="0">
                <a:latin typeface="Times New Roman" panose="02020603050405020304" pitchFamily="18" charset="0"/>
                <a:cs typeface="Times New Roman" panose="02020603050405020304" pitchFamily="18" charset="0"/>
              </a:rPr>
              <a:t>See </a:t>
            </a:r>
            <a:r>
              <a:rPr lang="en-US" altLang="en-US" sz="3000" b="1" u="sng" dirty="0">
                <a:latin typeface="Times New Roman" panose="02020603050405020304" pitchFamily="18" charset="0"/>
                <a:cs typeface="Times New Roman" panose="02020603050405020304" pitchFamily="18" charset="0"/>
              </a:rPr>
              <a:t>S. 214 ACJL Lagos</a:t>
            </a:r>
            <a:r>
              <a:rPr lang="en-US" altLang="en-US" sz="3000" b="1" dirty="0">
                <a:latin typeface="Times New Roman" panose="02020603050405020304" pitchFamily="18" charset="0"/>
                <a:cs typeface="Times New Roman" panose="02020603050405020304" pitchFamily="18" charset="0"/>
              </a:rPr>
              <a:t>; </a:t>
            </a:r>
            <a:r>
              <a:rPr lang="en-US" altLang="en-US" sz="3000" dirty="0">
                <a:latin typeface="Times New Roman" panose="02020603050405020304" pitchFamily="18" charset="0"/>
                <a:cs typeface="Times New Roman" panose="02020603050405020304" pitchFamily="18" charset="0"/>
              </a:rPr>
              <a:t>S.277 ACJL Kano; S.275 ACJA.</a:t>
            </a:r>
            <a:r>
              <a:rPr lang="en-US" altLang="en-US" sz="3000" b="1" dirty="0">
                <a:latin typeface="Times New Roman" panose="02020603050405020304" pitchFamily="18" charset="0"/>
                <a:cs typeface="Times New Roman" panose="02020603050405020304" pitchFamily="18" charset="0"/>
              </a:rPr>
              <a:t> </a:t>
            </a:r>
          </a:p>
          <a:p>
            <a:pPr marL="457200" indent="-457200" algn="just"/>
            <a:endParaRPr lang="en-US" sz="30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1066800"/>
            <a:ext cx="8247529"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143000"/>
            <a:ext cx="7886700" cy="4351338"/>
          </a:xfrm>
        </p:spPr>
        <p:txBody>
          <a:bodyPr>
            <a:normAutofit/>
          </a:bodyPr>
          <a:lstStyle/>
          <a:p>
            <a:pPr marL="342900" indent="-342900" algn="just">
              <a:lnSpc>
                <a:spcPct val="90000"/>
              </a:lnSpc>
              <a:buFont typeface="Wingdings" panose="05000000000000000000" pitchFamily="2" charset="2"/>
              <a:buChar char="§"/>
              <a:defRPr/>
            </a:pPr>
            <a:r>
              <a:rPr lang="en-US" altLang="en-US" sz="3000" dirty="0">
                <a:latin typeface="Times New Roman" panose="02020603050405020304" pitchFamily="18" charset="0"/>
                <a:cs typeface="Times New Roman" panose="02020603050405020304" pitchFamily="18" charset="0"/>
              </a:rPr>
              <a:t>If the court rejects the plea for the new offence  and proceeds to trial for the earlier offence, it cannot go back to convicting for the new offence admitted.</a:t>
            </a:r>
          </a:p>
          <a:p>
            <a:pPr marL="0" indent="0" algn="just">
              <a:lnSpc>
                <a:spcPct val="90000"/>
              </a:lnSpc>
              <a:buNone/>
              <a:defRPr/>
            </a:pPr>
            <a:endParaRPr lang="en-US" altLang="en-US" sz="3000" dirty="0">
              <a:latin typeface="Times New Roman" panose="02020603050405020304" pitchFamily="18" charset="0"/>
              <a:cs typeface="Times New Roman" panose="02020603050405020304" pitchFamily="18" charset="0"/>
            </a:endParaRPr>
          </a:p>
          <a:p>
            <a:pPr marL="342900" indent="-342900" algn="just">
              <a:lnSpc>
                <a:spcPct val="90000"/>
              </a:lnSpc>
              <a:buFont typeface="Wingdings" panose="05000000000000000000" pitchFamily="2" charset="2"/>
              <a:buChar char="§"/>
              <a:defRPr/>
            </a:pPr>
            <a:r>
              <a:rPr lang="en-US" altLang="en-US" sz="3000" dirty="0">
                <a:latin typeface="Times New Roman" panose="02020603050405020304" pitchFamily="18" charset="0"/>
                <a:cs typeface="Times New Roman" panose="02020603050405020304" pitchFamily="18" charset="0"/>
              </a:rPr>
              <a:t> If prosecution agrees and court satisfied of guilt, to convict on the offence admitted. </a:t>
            </a:r>
            <a:r>
              <a:rPr lang="en-US" altLang="en-US" sz="3000" b="1" dirty="0">
                <a:latin typeface="Times New Roman" panose="02020603050405020304" pitchFamily="18" charset="0"/>
                <a:cs typeface="Times New Roman" panose="02020603050405020304" pitchFamily="18" charset="0"/>
              </a:rPr>
              <a:t>See 214 ACJL Lagos; R V. KELLY.</a:t>
            </a:r>
            <a:endParaRPr lang="yo-NG" altLang="en-US" sz="3000" b="1" dirty="0">
              <a:latin typeface="Times New Roman" panose="02020603050405020304" pitchFamily="18" charset="0"/>
              <a:cs typeface="Times New Roman" panose="02020603050405020304" pitchFamily="18" charset="0"/>
            </a:endParaRPr>
          </a:p>
          <a:p>
            <a:pPr marL="342900" indent="-342900"/>
            <a:endParaRPr lang="en-US" sz="30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a:solidFill>
                  <a:srgbClr val="00B050"/>
                </a:solidFill>
                <a:latin typeface="Times New Roman" panose="02020603050405020304" pitchFamily="18" charset="0"/>
                <a:cs typeface="Times New Roman" panose="02020603050405020304" pitchFamily="18" charset="0"/>
              </a:rPr>
              <a:t>Considerations ….</a:t>
            </a:r>
          </a:p>
        </p:txBody>
      </p:sp>
      <p:sp>
        <p:nvSpPr>
          <p:cNvPr id="3" name="Content Placeholder 2"/>
          <p:cNvSpPr>
            <a:spLocks noGrp="1"/>
          </p:cNvSpPr>
          <p:nvPr>
            <p:ph idx="1"/>
          </p:nvPr>
        </p:nvSpPr>
        <p:spPr>
          <a:xfrm>
            <a:off x="457200" y="990600"/>
            <a:ext cx="8229600" cy="5562600"/>
          </a:xfrm>
        </p:spPr>
        <p:txBody>
          <a:bodyPr>
            <a:normAutofit lnSpcReduction="10000"/>
          </a:bodyPr>
          <a:lstStyle/>
          <a:p>
            <a:pPr marL="514350" indent="-514350" algn="just">
              <a:buAutoNum type="arabicPeriod" startAt="3"/>
            </a:pPr>
            <a:r>
              <a:rPr lang="en-GB" sz="3000" dirty="0">
                <a:latin typeface="Times New Roman" panose="02020603050405020304" pitchFamily="18" charset="0"/>
                <a:cs typeface="Times New Roman" panose="02020603050405020304" pitchFamily="18" charset="0"/>
              </a:rPr>
              <a:t>Whether Facts as contained in the Case Diary Linked a Suspect With the Alleged Offence.  </a:t>
            </a:r>
            <a:r>
              <a:rPr lang="en-GB" sz="3000" b="1" dirty="0">
                <a:latin typeface="Times New Roman" panose="02020603050405020304" pitchFamily="18" charset="0"/>
                <a:cs typeface="Times New Roman" panose="02020603050405020304" pitchFamily="18" charset="0"/>
              </a:rPr>
              <a:t>Abacha vs The State</a:t>
            </a:r>
            <a:endParaRPr lang="en-GB" sz="3000" dirty="0">
              <a:latin typeface="Times New Roman" panose="02020603050405020304" pitchFamily="18" charset="0"/>
              <a:cs typeface="Times New Roman" panose="02020603050405020304" pitchFamily="18" charset="0"/>
            </a:endParaRPr>
          </a:p>
          <a:p>
            <a:pPr marL="514350" indent="-514350" algn="just">
              <a:buAutoNum type="arabicPeriod" startAt="3"/>
            </a:pPr>
            <a:r>
              <a:rPr lang="en-GB" sz="3000" dirty="0">
                <a:latin typeface="Times New Roman" panose="02020603050405020304" pitchFamily="18" charset="0"/>
                <a:cs typeface="Times New Roman" panose="02020603050405020304" pitchFamily="18" charset="0"/>
              </a:rPr>
              <a:t>Whether Sufficient Evidence Exists for the    Prosecution of the Suspect.</a:t>
            </a:r>
          </a:p>
          <a:p>
            <a:pPr algn="just">
              <a:buFontTx/>
              <a:buChar char="-"/>
            </a:pPr>
            <a:r>
              <a:rPr lang="en-GB" sz="3000" dirty="0">
                <a:latin typeface="Times New Roman" panose="02020603050405020304" pitchFamily="18" charset="0"/>
                <a:cs typeface="Times New Roman" panose="02020603050405020304" pitchFamily="18" charset="0"/>
              </a:rPr>
              <a:t>Interview each member team involved in the   	investigation</a:t>
            </a:r>
          </a:p>
          <a:p>
            <a:pPr algn="just">
              <a:buFontTx/>
              <a:buChar char="-"/>
            </a:pPr>
            <a:r>
              <a:rPr lang="en-GB" sz="3000" dirty="0">
                <a:latin typeface="Times New Roman" panose="02020603050405020304" pitchFamily="18" charset="0"/>
                <a:cs typeface="Times New Roman" panose="02020603050405020304" pitchFamily="18" charset="0"/>
              </a:rPr>
              <a:t> who is capable or incapable of testifying on relevant  	issue(s)</a:t>
            </a:r>
          </a:p>
          <a:p>
            <a:pPr algn="just">
              <a:buFontTx/>
              <a:buChar char="-"/>
            </a:pPr>
            <a:r>
              <a:rPr lang="en-GB" sz="3000" dirty="0">
                <a:latin typeface="Times New Roman" panose="02020603050405020304" pitchFamily="18" charset="0"/>
                <a:cs typeface="Times New Roman" panose="02020603050405020304" pitchFamily="18" charset="0"/>
              </a:rPr>
              <a:t> interview each and every unofficial witnesses</a:t>
            </a:r>
          </a:p>
          <a:p>
            <a:pPr algn="just">
              <a:buFontTx/>
              <a:buChar char="-"/>
            </a:pPr>
            <a:r>
              <a:rPr lang="en-GB" sz="3000" dirty="0">
                <a:latin typeface="Times New Roman" panose="02020603050405020304" pitchFamily="18" charset="0"/>
                <a:cs typeface="Times New Roman" panose="02020603050405020304" pitchFamily="18" charset="0"/>
              </a:rPr>
              <a:t>Verify their statement</a:t>
            </a:r>
          </a:p>
          <a:p>
            <a:pPr algn="just">
              <a:buFontTx/>
              <a:buChar char="-"/>
            </a:pPr>
            <a:r>
              <a:rPr lang="en-GB" sz="3000" dirty="0">
                <a:latin typeface="Times New Roman" panose="02020603050405020304" pitchFamily="18" charset="0"/>
                <a:cs typeface="Times New Roman" panose="02020603050405020304" pitchFamily="18" charset="0"/>
              </a:rPr>
              <a:t>Identify official (repetitive witness) relies memory on mem</a:t>
            </a:r>
          </a:p>
        </p:txBody>
      </p:sp>
      <p:grpSp>
        <p:nvGrpSpPr>
          <p:cNvPr id="4" name="Group 3"/>
          <p:cNvGrpSpPr/>
          <p:nvPr/>
        </p:nvGrpSpPr>
        <p:grpSpPr>
          <a:xfrm>
            <a:off x="-76200" y="6221594"/>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32426" y="6172200"/>
            <a:ext cx="612962" cy="623094"/>
          </a:xfrm>
          <a:prstGeom prst="rect">
            <a:avLst/>
          </a:prstGeom>
        </p:spPr>
      </p:pic>
      <p:cxnSp>
        <p:nvCxnSpPr>
          <p:cNvPr id="8" name="Straight Connector 7"/>
          <p:cNvCxnSpPr/>
          <p:nvPr/>
        </p:nvCxnSpPr>
        <p:spPr>
          <a:xfrm>
            <a:off x="457200" y="914400"/>
            <a:ext cx="8247529"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1341" y="266701"/>
            <a:ext cx="8229600" cy="1046577"/>
          </a:xfrm>
        </p:spPr>
        <p:txBody>
          <a:bodyPr>
            <a:normAutofit/>
          </a:bodyPr>
          <a:lstStyle/>
          <a:p>
            <a:pPr algn="ctr"/>
            <a:r>
              <a:rPr lang="en-GB" sz="2300" b="1" dirty="0">
                <a:solidFill>
                  <a:srgbClr val="00B050"/>
                </a:solidFill>
                <a:latin typeface="Times New Roman" panose="02020603050405020304" pitchFamily="18" charset="0"/>
                <a:cs typeface="Times New Roman" panose="02020603050405020304" pitchFamily="18" charset="0"/>
              </a:rPr>
              <a:t>POSITION UNDER  ACJL KANO, 2019  &amp; ACJA 2015 ON PLEA OF GUILTY TO OFFENCES NOT CHARGED</a:t>
            </a:r>
            <a:endParaRPr lang="en-US" sz="2300" b="1"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752600"/>
            <a:ext cx="8229600" cy="4876800"/>
          </a:xfrm>
        </p:spPr>
        <p:txBody>
          <a:bodyPr>
            <a:normAutofit/>
          </a:bodyPr>
          <a:lstStyle/>
          <a:p>
            <a:pPr marL="457200" lvl="1" indent="-457200">
              <a:buFont typeface="Wingdings" panose="05000000000000000000" pitchFamily="2" charset="2"/>
              <a:buChar char="q"/>
              <a:defRPr/>
            </a:pPr>
            <a:r>
              <a:rPr lang="en-GB" sz="3000" dirty="0">
                <a:latin typeface="Times New Roman" panose="02020603050405020304" pitchFamily="18" charset="0"/>
                <a:cs typeface="Times New Roman" panose="02020603050405020304" pitchFamily="18" charset="0"/>
              </a:rPr>
              <a:t>See </a:t>
            </a:r>
            <a:r>
              <a:rPr lang="en-GB" sz="3000" b="1" dirty="0">
                <a:latin typeface="Times New Roman" panose="02020603050405020304" pitchFamily="18" charset="0"/>
                <a:cs typeface="Times New Roman" panose="02020603050405020304" pitchFamily="18" charset="0"/>
              </a:rPr>
              <a:t>s. 275 ACJA; S.277 ACJL Kano.</a:t>
            </a:r>
          </a:p>
          <a:p>
            <a:pPr marL="685800" lvl="1" indent="-342900" algn="just">
              <a:buFont typeface="Wingdings" pitchFamily="2" charset="2"/>
              <a:buChar char="§"/>
              <a:defRPr/>
            </a:pPr>
            <a:r>
              <a:rPr lang="en-GB" sz="3000" dirty="0">
                <a:latin typeface="Times New Roman" panose="02020603050405020304" pitchFamily="18" charset="0"/>
                <a:cs typeface="Times New Roman" panose="02020603050405020304" pitchFamily="18" charset="0"/>
              </a:rPr>
              <a:t> where the defendant pleads guilty to an offence not charged, court to direct the prosecution to amend the charge or information to include the admitted offence</a:t>
            </a:r>
          </a:p>
          <a:p>
            <a:pPr marL="685800" lvl="1" indent="-342900" algn="just">
              <a:buFont typeface="Wingdings" pitchFamily="2" charset="2"/>
              <a:buChar char="§"/>
              <a:defRPr/>
            </a:pPr>
            <a:r>
              <a:rPr lang="en-GB" sz="3000" dirty="0">
                <a:latin typeface="Times New Roman" panose="02020603050405020304" pitchFamily="18" charset="0"/>
                <a:cs typeface="Times New Roman" panose="02020603050405020304" pitchFamily="18" charset="0"/>
              </a:rPr>
              <a:t> fresh plea to be taken on amended charge or information</a:t>
            </a:r>
          </a:p>
          <a:p>
            <a:pPr marL="685800" lvl="1" indent="-342900" algn="just">
              <a:buFont typeface="Wingdings" pitchFamily="2" charset="2"/>
              <a:buChar char="§"/>
              <a:defRPr/>
            </a:pPr>
            <a:r>
              <a:rPr lang="en-GB" sz="3000" dirty="0">
                <a:latin typeface="Times New Roman" panose="02020603050405020304" pitchFamily="18" charset="0"/>
                <a:cs typeface="Times New Roman" panose="02020603050405020304" pitchFamily="18" charset="0"/>
              </a:rPr>
              <a:t> procedure in s. 274 ACJA; S.276 ACJL Kano to follow. </a:t>
            </a: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1371600"/>
            <a:ext cx="8247529"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54074"/>
          </a:xfrm>
        </p:spPr>
        <p:txBody>
          <a:bodyPr>
            <a:normAutofit/>
          </a:bodyPr>
          <a:lstStyle/>
          <a:p>
            <a:r>
              <a:rPr lang="en-GB" sz="3000" b="1" dirty="0">
                <a:solidFill>
                  <a:srgbClr val="00B050"/>
                </a:solidFill>
                <a:latin typeface="Times New Roman" panose="02020603050405020304" pitchFamily="18" charset="0"/>
                <a:cs typeface="Times New Roman" panose="02020603050405020304" pitchFamily="18" charset="0"/>
              </a:rPr>
              <a:t>PLEA OF NOT GUILTY</a:t>
            </a:r>
            <a:endParaRPr lang="en-US" sz="3000" b="1"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457200" indent="-457200" algn="just">
              <a:buFont typeface="Wingdings" pitchFamily="2" charset="2"/>
              <a:buChar char="q"/>
              <a:defRPr/>
            </a:pPr>
            <a:r>
              <a:rPr lang="en-US" altLang="en-US" sz="3000" dirty="0">
                <a:latin typeface="Times New Roman" panose="02020603050405020304" pitchFamily="18" charset="0"/>
                <a:cs typeface="Times New Roman" panose="02020603050405020304" pitchFamily="18" charset="0"/>
              </a:rPr>
              <a:t> Defendant deemed to have put himself on his trial.</a:t>
            </a:r>
          </a:p>
          <a:p>
            <a:pPr marL="457200" indent="-457200" algn="just">
              <a:buFont typeface="Wingdings" pitchFamily="2" charset="2"/>
              <a:buChar char="q"/>
              <a:defRPr/>
            </a:pPr>
            <a:r>
              <a:rPr lang="en-US" altLang="en-US" sz="3000" dirty="0">
                <a:latin typeface="Times New Roman" panose="02020603050405020304" pitchFamily="18" charset="0"/>
                <a:cs typeface="Times New Roman" panose="02020603050405020304" pitchFamily="18" charset="0"/>
              </a:rPr>
              <a:t>The prosecution to prove the guilt of the Defendant beyond reasonable doubt.</a:t>
            </a:r>
          </a:p>
          <a:p>
            <a:pPr marL="457200" indent="-457200" algn="just">
              <a:buFont typeface="Wingdings" pitchFamily="2" charset="2"/>
              <a:buChar char="q"/>
              <a:defRPr/>
            </a:pPr>
            <a:r>
              <a:rPr lang="en-US" altLang="en-US" sz="3000" dirty="0">
                <a:latin typeface="Times New Roman" panose="02020603050405020304" pitchFamily="18" charset="0"/>
                <a:cs typeface="Times New Roman" panose="02020603050405020304" pitchFamily="18" charset="0"/>
              </a:rPr>
              <a:t>S. 273 ACJA; S.275 ACJL Kano 2019; S. 212 ACJL Lagos.</a:t>
            </a:r>
            <a:endParaRPr lang="yo-NG" altLang="en-US" sz="3000" dirty="0">
              <a:latin typeface="Times New Roman" panose="02020603050405020304" pitchFamily="18" charset="0"/>
              <a:cs typeface="Times New Roman" panose="02020603050405020304" pitchFamily="18" charset="0"/>
            </a:endParaRPr>
          </a:p>
          <a:p>
            <a:pPr marL="457200" indent="-457200"/>
            <a:endParaRPr lang="en-US" sz="30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1143000"/>
            <a:ext cx="8247529"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54074"/>
          </a:xfrm>
        </p:spPr>
        <p:txBody>
          <a:bodyPr>
            <a:normAutofit fontScale="90000"/>
          </a:bodyPr>
          <a:lstStyle/>
          <a:p>
            <a:pPr algn="ctr"/>
            <a:r>
              <a:rPr lang="en-GB" sz="3000" b="1" dirty="0">
                <a:solidFill>
                  <a:srgbClr val="00B050"/>
                </a:solidFill>
                <a:latin typeface="Times New Roman" panose="02020603050405020304" pitchFamily="18" charset="0"/>
                <a:cs typeface="Times New Roman" panose="02020603050405020304" pitchFamily="18" charset="0"/>
              </a:rPr>
              <a:t>WHEN DEFENDANT PLEADS GUILTY WITH REASONS</a:t>
            </a:r>
            <a:endParaRPr lang="en-US" sz="3000"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ctr">
              <a:buNone/>
              <a:defRPr/>
            </a:pPr>
            <a:endParaRPr lang="en-GB" sz="3000" dirty="0">
              <a:latin typeface="Times New Roman" panose="02020603050405020304" pitchFamily="18" charset="0"/>
              <a:cs typeface="Times New Roman" panose="02020603050405020304" pitchFamily="18" charset="0"/>
            </a:endParaRPr>
          </a:p>
          <a:p>
            <a:pPr algn="ctr">
              <a:defRPr/>
            </a:pPr>
            <a:r>
              <a:rPr lang="en-GB" sz="3000" dirty="0">
                <a:latin typeface="Times New Roman" panose="02020603050405020304" pitchFamily="18" charset="0"/>
                <a:cs typeface="Times New Roman" panose="02020603050405020304" pitchFamily="18" charset="0"/>
              </a:rPr>
              <a:t>Plea of not guilty shall be entered.</a:t>
            </a:r>
          </a:p>
          <a:p>
            <a:pPr algn="ctr">
              <a:defRPr/>
            </a:pPr>
            <a:endParaRPr lang="en-GB" sz="3000" dirty="0">
              <a:latin typeface="Times New Roman" panose="02020603050405020304" pitchFamily="18" charset="0"/>
              <a:cs typeface="Times New Roman" panose="02020603050405020304" pitchFamily="18" charset="0"/>
            </a:endParaRPr>
          </a:p>
          <a:p>
            <a:pPr marL="0" indent="0" algn="ctr">
              <a:buFont typeface="Arial" charset="0"/>
              <a:buNone/>
              <a:defRPr/>
            </a:pPr>
            <a:r>
              <a:rPr lang="en-GB" sz="3000" dirty="0">
                <a:latin typeface="Times New Roman" panose="02020603050405020304" pitchFamily="18" charset="0"/>
                <a:cs typeface="Times New Roman" panose="02020603050405020304" pitchFamily="18" charset="0"/>
              </a:rPr>
              <a:t>See </a:t>
            </a:r>
            <a:r>
              <a:rPr lang="en-GB" sz="3000" b="1" dirty="0" err="1">
                <a:latin typeface="Times New Roman" panose="02020603050405020304" pitchFamily="18" charset="0"/>
                <a:cs typeface="Times New Roman" panose="02020603050405020304" pitchFamily="18" charset="0"/>
              </a:rPr>
              <a:t>Usman</a:t>
            </a:r>
            <a:r>
              <a:rPr lang="en-GB" sz="3000" b="1" dirty="0">
                <a:latin typeface="Times New Roman" panose="02020603050405020304" pitchFamily="18" charset="0"/>
                <a:cs typeface="Times New Roman" panose="02020603050405020304" pitchFamily="18" charset="0"/>
              </a:rPr>
              <a:t> v State (2018) 15 NWLR (Pt. 1642) 320.</a:t>
            </a:r>
          </a:p>
          <a:p>
            <a:pPr algn="ctr"/>
            <a:endParaRPr lang="en-US" sz="30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1219200"/>
            <a:ext cx="8247529"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54074"/>
          </a:xfrm>
        </p:spPr>
        <p:txBody>
          <a:bodyPr>
            <a:normAutofit/>
          </a:bodyPr>
          <a:lstStyle/>
          <a:p>
            <a:r>
              <a:rPr lang="en-GB" sz="3000" b="1" dirty="0">
                <a:solidFill>
                  <a:srgbClr val="00B050"/>
                </a:solidFill>
                <a:latin typeface="Times New Roman" panose="02020603050405020304" pitchFamily="18" charset="0"/>
                <a:cs typeface="Times New Roman" panose="02020603050405020304" pitchFamily="18" charset="0"/>
              </a:rPr>
              <a:t>INCIDENTAL APPLICATIONS:</a:t>
            </a:r>
            <a:endParaRPr lang="en-US" sz="3000" b="1"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8229600" cy="5029200"/>
          </a:xfrm>
        </p:spPr>
        <p:txBody>
          <a:bodyPr>
            <a:normAutofit/>
          </a:bodyPr>
          <a:lstStyle/>
          <a:p>
            <a:pPr marL="0" indent="0" algn="just">
              <a:buNone/>
            </a:pPr>
            <a:r>
              <a:rPr lang="en-GB" sz="3000" dirty="0">
                <a:latin typeface="Times New Roman" panose="02020603050405020304" pitchFamily="18" charset="0"/>
                <a:cs typeface="Times New Roman" panose="02020603050405020304" pitchFamily="18" charset="0"/>
              </a:rPr>
              <a:t>1.	Summons/Motion to Admit to Bail:</a:t>
            </a:r>
          </a:p>
          <a:p>
            <a:pPr marL="800100" lvl="2" indent="-457200" algn="just"/>
            <a:r>
              <a:rPr lang="en-GB" sz="2700" dirty="0">
                <a:latin typeface="Times New Roman" panose="02020603050405020304" pitchFamily="18" charset="0"/>
                <a:cs typeface="Times New Roman" panose="02020603050405020304" pitchFamily="18" charset="0"/>
              </a:rPr>
              <a:t>Essence and purpose of Bail in the Administration of criminal Justice Process</a:t>
            </a:r>
          </a:p>
          <a:p>
            <a:pPr marL="800100" lvl="2" indent="-457200" algn="just"/>
            <a:r>
              <a:rPr lang="en-GB" sz="2700" dirty="0">
                <a:latin typeface="Times New Roman" panose="02020603050405020304" pitchFamily="18" charset="0"/>
                <a:cs typeface="Times New Roman" panose="02020603050405020304" pitchFamily="18" charset="0"/>
              </a:rPr>
              <a:t>What the applicant’s affidavit for bail shall contain</a:t>
            </a:r>
          </a:p>
          <a:p>
            <a:pPr marL="800100" lvl="2" indent="-457200" algn="just"/>
            <a:r>
              <a:rPr lang="en-GB" sz="2700" dirty="0">
                <a:latin typeface="Times New Roman" panose="02020603050405020304" pitchFamily="18" charset="0"/>
                <a:cs typeface="Times New Roman" panose="02020603050405020304" pitchFamily="18" charset="0"/>
              </a:rPr>
              <a:t>Considerations/factors for the grant of bail</a:t>
            </a:r>
          </a:p>
          <a:p>
            <a:pPr marL="800100" lvl="2" indent="-457200" algn="just"/>
            <a:r>
              <a:rPr lang="en-GB" sz="2700" dirty="0">
                <a:latin typeface="Times New Roman" panose="02020603050405020304" pitchFamily="18" charset="0"/>
                <a:cs typeface="Times New Roman" panose="02020603050405020304" pitchFamily="18" charset="0"/>
              </a:rPr>
              <a:t>Conditions for bail shall not be excessive.</a:t>
            </a:r>
          </a:p>
          <a:p>
            <a:pPr marL="0" indent="0" algn="just">
              <a:buNone/>
            </a:pPr>
            <a:endParaRPr lang="en-GB" sz="3000" dirty="0">
              <a:latin typeface="Times New Roman" panose="02020603050405020304" pitchFamily="18" charset="0"/>
              <a:cs typeface="Times New Roman" panose="02020603050405020304" pitchFamily="18" charset="0"/>
            </a:endParaRPr>
          </a:p>
          <a:p>
            <a:pPr marL="0" indent="0" algn="just">
              <a:buNone/>
            </a:pPr>
            <a:r>
              <a:rPr lang="en-GB" sz="3000" dirty="0">
                <a:latin typeface="Times New Roman" panose="02020603050405020304" pitchFamily="18" charset="0"/>
                <a:cs typeface="Times New Roman" panose="02020603050405020304" pitchFamily="18" charset="0"/>
              </a:rPr>
              <a:t>2. 	Challenge to the Competence of a Charge.</a:t>
            </a:r>
          </a:p>
          <a:p>
            <a:pPr marL="0" indent="0" algn="just">
              <a:buNone/>
            </a:pPr>
            <a:r>
              <a:rPr lang="en-GB" sz="3000" dirty="0">
                <a:latin typeface="Times New Roman" panose="02020603050405020304" pitchFamily="18" charset="0"/>
                <a:cs typeface="Times New Roman" panose="02020603050405020304" pitchFamily="18" charset="0"/>
              </a:rPr>
              <a:t>	</a:t>
            </a:r>
            <a:r>
              <a:rPr lang="en-GB" sz="3000" b="1" dirty="0">
                <a:solidFill>
                  <a:srgbClr val="00B050"/>
                </a:solidFill>
                <a:latin typeface="Times New Roman" panose="02020603050405020304" pitchFamily="18" charset="0"/>
                <a:cs typeface="Times New Roman" panose="02020603050405020304" pitchFamily="18" charset="0"/>
              </a:rPr>
              <a:t>Note: </a:t>
            </a:r>
            <a:r>
              <a:rPr lang="en-GB" sz="3000" dirty="0">
                <a:latin typeface="Times New Roman" panose="02020603050405020304" pitchFamily="18" charset="0"/>
                <a:cs typeface="Times New Roman" panose="02020603050405020304" pitchFamily="18" charset="0"/>
              </a:rPr>
              <a:t>the implications of 	Section 221 &amp; 	392(2)(3) ACJA thereon.</a:t>
            </a:r>
          </a:p>
          <a:p>
            <a:pPr marL="457200" indent="-457200" algn="just">
              <a:buNone/>
            </a:pPr>
            <a:r>
              <a:rPr lang="en-GB" sz="3000" dirty="0">
                <a:latin typeface="Times New Roman" panose="02020603050405020304" pitchFamily="18" charset="0"/>
                <a:cs typeface="Times New Roman" panose="02020603050405020304" pitchFamily="18" charset="0"/>
              </a:rPr>
              <a:t> </a:t>
            </a:r>
            <a:endParaRPr lang="en-US" sz="30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1143000"/>
            <a:ext cx="8247529"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A8EF5-2309-2A1D-4A0C-C189D5B6D452}"/>
              </a:ext>
            </a:extLst>
          </p:cNvPr>
          <p:cNvSpPr>
            <a:spLocks noGrp="1"/>
          </p:cNvSpPr>
          <p:nvPr>
            <p:ph type="title"/>
          </p:nvPr>
        </p:nvSpPr>
        <p:spPr>
          <a:xfrm>
            <a:off x="457200" y="274638"/>
            <a:ext cx="8229600" cy="639762"/>
          </a:xfrm>
        </p:spPr>
        <p:txBody>
          <a:bodyPr>
            <a:normAutofit/>
          </a:bodyPr>
          <a:lstStyle/>
          <a:p>
            <a:r>
              <a:rPr lang="en-NG" sz="3000" b="1" dirty="0">
                <a:solidFill>
                  <a:srgbClr val="00B050"/>
                </a:solidFill>
                <a:latin typeface="Times New Roman" panose="02020603050405020304" pitchFamily="18" charset="0"/>
                <a:cs typeface="Times New Roman" panose="02020603050405020304" pitchFamily="18" charset="0"/>
              </a:rPr>
              <a:t>Challenges posed by S. 396(2) ACJA</a:t>
            </a:r>
          </a:p>
        </p:txBody>
      </p:sp>
      <p:sp>
        <p:nvSpPr>
          <p:cNvPr id="3" name="Content Placeholder 2">
            <a:extLst>
              <a:ext uri="{FF2B5EF4-FFF2-40B4-BE49-F238E27FC236}">
                <a16:creationId xmlns:a16="http://schemas.microsoft.com/office/drawing/2014/main" id="{FB17C016-9041-86CA-21C1-EC7F6D03EF26}"/>
              </a:ext>
            </a:extLst>
          </p:cNvPr>
          <p:cNvSpPr>
            <a:spLocks noGrp="1"/>
          </p:cNvSpPr>
          <p:nvPr>
            <p:ph idx="1"/>
          </p:nvPr>
        </p:nvSpPr>
        <p:spPr>
          <a:xfrm>
            <a:off x="457200" y="1219200"/>
            <a:ext cx="8229600" cy="5486400"/>
          </a:xfrm>
        </p:spPr>
        <p:txBody>
          <a:bodyPr>
            <a:normAutofit/>
          </a:bodyPr>
          <a:lstStyle/>
          <a:p>
            <a:pPr marL="457200" indent="-457200">
              <a:buFont typeface="Wingdings" pitchFamily="2" charset="2"/>
              <a:buChar char="v"/>
            </a:pPr>
            <a:r>
              <a:rPr lang="en-NG" sz="3000" dirty="0">
                <a:latin typeface="Times New Roman" panose="02020603050405020304" pitchFamily="18" charset="0"/>
                <a:cs typeface="Times New Roman" panose="02020603050405020304" pitchFamily="18" charset="0"/>
              </a:rPr>
              <a:t>OBJECTION TO CHARGE VIS-</a:t>
            </a:r>
            <a:r>
              <a:rPr lang="en-GB" sz="3000" dirty="0" err="1">
                <a:latin typeface="Times New Roman" panose="02020603050405020304" pitchFamily="18" charset="0"/>
                <a:cs typeface="Times New Roman" panose="02020603050405020304" pitchFamily="18" charset="0"/>
              </a:rPr>
              <a:t>À</a:t>
            </a:r>
            <a:r>
              <a:rPr lang="en-NG" sz="3000" dirty="0">
                <a:latin typeface="Times New Roman" panose="02020603050405020304" pitchFamily="18" charset="0"/>
                <a:cs typeface="Times New Roman" panose="02020603050405020304" pitchFamily="18" charset="0"/>
              </a:rPr>
              <a:t>-VIS S.396 (2);</a:t>
            </a:r>
          </a:p>
          <a:p>
            <a:pPr marL="457200" indent="-457200">
              <a:buFont typeface="Wingdings" pitchFamily="2" charset="2"/>
              <a:buChar char="v"/>
            </a:pPr>
            <a:r>
              <a:rPr lang="en-NG" sz="3000" dirty="0">
                <a:latin typeface="Times New Roman" panose="02020603050405020304" pitchFamily="18" charset="0"/>
                <a:cs typeface="Times New Roman" panose="02020603050405020304" pitchFamily="18" charset="0"/>
              </a:rPr>
              <a:t>Abuse of Court Process</a:t>
            </a:r>
          </a:p>
          <a:p>
            <a:pPr marL="457200" indent="-457200">
              <a:buFont typeface="Wingdings" pitchFamily="2" charset="2"/>
              <a:buChar char="v"/>
            </a:pPr>
            <a:r>
              <a:rPr lang="en-NG" sz="3000" dirty="0">
                <a:latin typeface="Times New Roman" panose="02020603050405020304" pitchFamily="18" charset="0"/>
                <a:cs typeface="Times New Roman" panose="02020603050405020304" pitchFamily="18" charset="0"/>
              </a:rPr>
              <a:t>Contempt of Court, </a:t>
            </a:r>
          </a:p>
          <a:p>
            <a:pPr marL="457200" indent="-457200">
              <a:buNone/>
            </a:pPr>
            <a:r>
              <a:rPr lang="en-US" sz="3000" dirty="0">
                <a:latin typeface="Times New Roman" panose="02020603050405020304" pitchFamily="18" charset="0"/>
                <a:cs typeface="Times New Roman" panose="02020603050405020304" pitchFamily="18" charset="0"/>
              </a:rPr>
              <a:t>	</a:t>
            </a:r>
            <a:r>
              <a:rPr lang="en-NG" sz="3000" dirty="0">
                <a:latin typeface="Times New Roman" panose="02020603050405020304" pitchFamily="18" charset="0"/>
                <a:cs typeface="Times New Roman" panose="02020603050405020304" pitchFamily="18" charset="0"/>
              </a:rPr>
              <a:t>Eg; Multiple of Charges Breach of Court Order </a:t>
            </a:r>
          </a:p>
          <a:p>
            <a:pPr marL="457200" indent="-457200">
              <a:buFont typeface="Wingdings" pitchFamily="2" charset="2"/>
              <a:buChar char="v"/>
            </a:pPr>
            <a:r>
              <a:rPr lang="en-NG" sz="3000" dirty="0">
                <a:latin typeface="Times New Roman" panose="02020603050405020304" pitchFamily="18" charset="0"/>
                <a:cs typeface="Times New Roman" panose="02020603050405020304" pitchFamily="18" charset="0"/>
              </a:rPr>
              <a:t>Jurisdiction/Competence of the Court</a:t>
            </a:r>
          </a:p>
          <a:p>
            <a:pPr marL="800100" lvl="1" indent="-457200"/>
            <a:r>
              <a:rPr lang="en-NG" sz="2700" dirty="0">
                <a:latin typeface="Times New Roman" panose="02020603050405020304" pitchFamily="18" charset="0"/>
                <a:cs typeface="Times New Roman" panose="02020603050405020304" pitchFamily="18" charset="0"/>
              </a:rPr>
              <a:t>POSER</a:t>
            </a:r>
          </a:p>
          <a:p>
            <a:pPr marL="457200" indent="-457200" algn="just">
              <a:buNone/>
            </a:pPr>
            <a:r>
              <a:rPr lang="en-US" sz="3000" dirty="0">
                <a:solidFill>
                  <a:srgbClr val="FF0000"/>
                </a:solidFill>
                <a:latin typeface="Times New Roman" panose="02020603050405020304" pitchFamily="18" charset="0"/>
                <a:cs typeface="Times New Roman" panose="02020603050405020304" pitchFamily="18" charset="0"/>
              </a:rPr>
              <a:t>	</a:t>
            </a:r>
            <a:r>
              <a:rPr lang="en-NG" sz="3000" dirty="0">
                <a:solidFill>
                  <a:srgbClr val="FF0000"/>
                </a:solidFill>
                <a:latin typeface="Times New Roman" panose="02020603050405020304" pitchFamily="18" charset="0"/>
                <a:cs typeface="Times New Roman" panose="02020603050405020304" pitchFamily="18" charset="0"/>
              </a:rPr>
              <a:t>Should a court wait for its processes to be abused, untill the substantive matter is determined as may be literally interpreation of   S. 396(2)  suggests?</a:t>
            </a:r>
          </a:p>
          <a:p>
            <a:pPr marL="457200" indent="-457200">
              <a:buNone/>
            </a:pPr>
            <a:endParaRPr lang="en-NG" sz="3000" dirty="0">
              <a:latin typeface="Times New Roman" panose="02020603050405020304" pitchFamily="18" charset="0"/>
              <a:cs typeface="Times New Roman" panose="02020603050405020304" pitchFamily="18" charset="0"/>
            </a:endParaRPr>
          </a:p>
          <a:p>
            <a:pPr marL="457200" indent="-457200">
              <a:buNone/>
            </a:pPr>
            <a:endParaRPr lang="en-NG" sz="30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2081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58706"/>
            <a:ext cx="612962" cy="623094"/>
          </a:xfrm>
          <a:prstGeom prst="rect">
            <a:avLst/>
          </a:prstGeom>
        </p:spPr>
      </p:pic>
      <p:cxnSp>
        <p:nvCxnSpPr>
          <p:cNvPr id="8" name="Straight Connector 7"/>
          <p:cNvCxnSpPr/>
          <p:nvPr/>
        </p:nvCxnSpPr>
        <p:spPr>
          <a:xfrm>
            <a:off x="457200" y="914400"/>
            <a:ext cx="8247529"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8038020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3208D-3689-8C9D-7F80-0BCB2CAEF580}"/>
              </a:ext>
            </a:extLst>
          </p:cNvPr>
          <p:cNvSpPr>
            <a:spLocks noGrp="1"/>
          </p:cNvSpPr>
          <p:nvPr>
            <p:ph type="title"/>
          </p:nvPr>
        </p:nvSpPr>
        <p:spPr>
          <a:xfrm>
            <a:off x="457200" y="274638"/>
            <a:ext cx="8229600" cy="639762"/>
          </a:xfrm>
        </p:spPr>
        <p:txBody>
          <a:bodyPr>
            <a:normAutofit/>
          </a:bodyPr>
          <a:lstStyle/>
          <a:p>
            <a:r>
              <a:rPr lang="en-NG" sz="3000" b="1" dirty="0">
                <a:solidFill>
                  <a:srgbClr val="00B050"/>
                </a:solidFill>
                <a:latin typeface="Times New Roman" panose="02020603050405020304" pitchFamily="18" charset="0"/>
                <a:cs typeface="Times New Roman" panose="02020603050405020304" pitchFamily="18" charset="0"/>
              </a:rPr>
              <a:t>Challenge poses by S.396</a:t>
            </a:r>
          </a:p>
        </p:txBody>
      </p:sp>
      <p:sp>
        <p:nvSpPr>
          <p:cNvPr id="3" name="Content Placeholder 2">
            <a:extLst>
              <a:ext uri="{FF2B5EF4-FFF2-40B4-BE49-F238E27FC236}">
                <a16:creationId xmlns:a16="http://schemas.microsoft.com/office/drawing/2014/main" id="{E475D4E8-F640-B5B2-07EF-103EB0A2FFFF}"/>
              </a:ext>
            </a:extLst>
          </p:cNvPr>
          <p:cNvSpPr>
            <a:spLocks noGrp="1"/>
          </p:cNvSpPr>
          <p:nvPr>
            <p:ph idx="1"/>
          </p:nvPr>
        </p:nvSpPr>
        <p:spPr>
          <a:xfrm>
            <a:off x="457200" y="1143000"/>
            <a:ext cx="8229600" cy="5440362"/>
          </a:xfrm>
        </p:spPr>
        <p:txBody>
          <a:bodyPr>
            <a:noAutofit/>
          </a:bodyPr>
          <a:lstStyle/>
          <a:p>
            <a:pPr marL="0" indent="0" algn="just">
              <a:buNone/>
            </a:pPr>
            <a:r>
              <a:rPr lang="en-GB" sz="2800" b="1" dirty="0">
                <a:solidFill>
                  <a:srgbClr val="00B050"/>
                </a:solidFill>
                <a:latin typeface="Times New Roman" panose="02020603050405020304" pitchFamily="18" charset="0"/>
                <a:cs typeface="Times New Roman" panose="02020603050405020304" pitchFamily="18" charset="0"/>
              </a:rPr>
              <a:t>Provides;</a:t>
            </a:r>
          </a:p>
          <a:p>
            <a:pPr marL="0" indent="0" algn="just">
              <a:buNone/>
            </a:pPr>
            <a:r>
              <a:rPr lang="en-GB" sz="2800" dirty="0">
                <a:latin typeface="Times New Roman" panose="02020603050405020304" pitchFamily="18" charset="0"/>
                <a:cs typeface="Times New Roman" panose="02020603050405020304" pitchFamily="18" charset="0"/>
              </a:rPr>
              <a:t>(1) The defendant to be tried on an information or charge shall be arraigned in accordance with the provisions of this Act relating to the taking of pleas and the procedure on it.</a:t>
            </a:r>
          </a:p>
          <a:p>
            <a:pPr marL="0" indent="0" algn="just">
              <a:buNone/>
            </a:pPr>
            <a:endParaRPr lang="en-GB" sz="2800" dirty="0">
              <a:latin typeface="Times New Roman" panose="02020603050405020304" pitchFamily="18" charset="0"/>
              <a:cs typeface="Times New Roman" panose="02020603050405020304" pitchFamily="18" charset="0"/>
            </a:endParaRPr>
          </a:p>
          <a:p>
            <a:pPr marL="0" indent="0" algn="just">
              <a:buNone/>
            </a:pPr>
            <a:r>
              <a:rPr lang="en-GB" sz="2800" dirty="0">
                <a:latin typeface="Times New Roman" panose="02020603050405020304" pitchFamily="18" charset="0"/>
                <a:cs typeface="Times New Roman" panose="02020603050405020304" pitchFamily="18" charset="0"/>
              </a:rPr>
              <a:t>(2) After the plea has been taken, the defendant may raise any objection to the validity of the charge or the information at any time before judgement provided that such objection shall only be considered along with the substantive issues and a ruling thereon made at the time of delivery of judgement</a:t>
            </a:r>
          </a:p>
          <a:p>
            <a:endParaRPr lang="en-NG" sz="28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914400"/>
            <a:ext cx="8247529"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9146219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1F407-53FA-C112-A809-2E21801A29A7}"/>
              </a:ext>
            </a:extLst>
          </p:cNvPr>
          <p:cNvSpPr>
            <a:spLocks noGrp="1"/>
          </p:cNvSpPr>
          <p:nvPr>
            <p:ph type="title"/>
          </p:nvPr>
        </p:nvSpPr>
        <p:spPr>
          <a:xfrm>
            <a:off x="445168" y="461211"/>
            <a:ext cx="8229600" cy="762000"/>
          </a:xfrm>
        </p:spPr>
        <p:txBody>
          <a:bodyPr>
            <a:normAutofit/>
          </a:bodyPr>
          <a:lstStyle/>
          <a:p>
            <a:r>
              <a:rPr lang="en-NG" sz="3000" b="1" dirty="0">
                <a:solidFill>
                  <a:srgbClr val="00B050"/>
                </a:solidFill>
                <a:latin typeface="Times New Roman" panose="02020603050405020304" pitchFamily="18" charset="0"/>
                <a:cs typeface="Times New Roman" panose="02020603050405020304" pitchFamily="18" charset="0"/>
              </a:rPr>
              <a:t>Abuse of Court Process</a:t>
            </a:r>
          </a:p>
        </p:txBody>
      </p:sp>
      <p:sp>
        <p:nvSpPr>
          <p:cNvPr id="3" name="Content Placeholder 2">
            <a:extLst>
              <a:ext uri="{FF2B5EF4-FFF2-40B4-BE49-F238E27FC236}">
                <a16:creationId xmlns:a16="http://schemas.microsoft.com/office/drawing/2014/main" id="{6F0F2DED-3D61-D2C4-09F3-C08E0BECC95A}"/>
              </a:ext>
            </a:extLst>
          </p:cNvPr>
          <p:cNvSpPr>
            <a:spLocks noGrp="1"/>
          </p:cNvSpPr>
          <p:nvPr>
            <p:ph idx="1"/>
          </p:nvPr>
        </p:nvSpPr>
        <p:spPr>
          <a:xfrm>
            <a:off x="457200" y="1295400"/>
            <a:ext cx="8229600" cy="5181600"/>
          </a:xfrm>
        </p:spPr>
        <p:txBody>
          <a:bodyPr>
            <a:noAutofit/>
          </a:bodyPr>
          <a:lstStyle/>
          <a:p>
            <a:pPr marL="0" indent="0">
              <a:buNone/>
            </a:pPr>
            <a:r>
              <a:rPr lang="en-GB" sz="2800" b="1" dirty="0" err="1">
                <a:latin typeface="Times New Roman" panose="02020603050405020304" pitchFamily="18" charset="0"/>
                <a:cs typeface="Times New Roman" panose="02020603050405020304" pitchFamily="18" charset="0"/>
              </a:rPr>
              <a:t>Amaefule</a:t>
            </a:r>
            <a:r>
              <a:rPr lang="en-GB" sz="2800" b="1" dirty="0">
                <a:latin typeface="Times New Roman" panose="02020603050405020304" pitchFamily="18" charset="0"/>
                <a:cs typeface="Times New Roman" panose="02020603050405020304" pitchFamily="18" charset="0"/>
              </a:rPr>
              <a:t> v State (1988) 2 NWLR (Part 75) page 156 at 177 C – F</a:t>
            </a:r>
            <a:r>
              <a:rPr lang="en-GB" sz="2800" dirty="0">
                <a:latin typeface="Times New Roman" panose="02020603050405020304" pitchFamily="18" charset="0"/>
                <a:cs typeface="Times New Roman" panose="02020603050405020304" pitchFamily="18" charset="0"/>
              </a:rPr>
              <a:t>, the Supreme Court per Oputa JSC stated thus:</a:t>
            </a:r>
          </a:p>
          <a:p>
            <a:pPr algn="just"/>
            <a:r>
              <a:rPr lang="en-GB" sz="2800" dirty="0">
                <a:latin typeface="Times New Roman" panose="02020603050405020304" pitchFamily="18" charset="0"/>
                <a:cs typeface="Times New Roman" panose="02020603050405020304" pitchFamily="18" charset="0"/>
              </a:rPr>
              <a:t>“Abuse of process of the Court is a term generally applied to a proceeding which is wanting in bona fides and is frivolous, vexatious or oppressive. Abuse of process can also mean abuse of legal procedure or improper use of legal process… The term abuse of process has an element of malice in it. It thus has to be a malicious perversion of a regularly issued process, civil or criminal, for a purpose, and to obtain a result not lawfully warranted or properly attainable thereby.”</a:t>
            </a:r>
          </a:p>
          <a:p>
            <a:endParaRPr lang="en-NG" sz="28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1143000"/>
            <a:ext cx="8247529"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2077328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AF475-03E8-C3C7-0EBF-BA4566836029}"/>
              </a:ext>
            </a:extLst>
          </p:cNvPr>
          <p:cNvSpPr>
            <a:spLocks noGrp="1"/>
          </p:cNvSpPr>
          <p:nvPr>
            <p:ph type="title"/>
          </p:nvPr>
        </p:nvSpPr>
        <p:spPr>
          <a:xfrm>
            <a:off x="457200" y="304800"/>
            <a:ext cx="8229600" cy="609600"/>
          </a:xfrm>
        </p:spPr>
        <p:txBody>
          <a:bodyPr>
            <a:normAutofit fontScale="90000"/>
          </a:bodyPr>
          <a:lstStyle/>
          <a:p>
            <a:br>
              <a:rPr lang="en-NG" b="1" dirty="0">
                <a:solidFill>
                  <a:srgbClr val="00B050"/>
                </a:solidFill>
                <a:latin typeface="Times New Roman" panose="02020603050405020304" pitchFamily="18" charset="0"/>
                <a:cs typeface="Times New Roman" panose="02020603050405020304" pitchFamily="18" charset="0"/>
              </a:rPr>
            </a:br>
            <a:r>
              <a:rPr lang="en-NG" b="1" dirty="0">
                <a:solidFill>
                  <a:srgbClr val="00B050"/>
                </a:solidFill>
                <a:latin typeface="Times New Roman" panose="02020603050405020304" pitchFamily="18" charset="0"/>
                <a:cs typeface="Times New Roman" panose="02020603050405020304" pitchFamily="18" charset="0"/>
              </a:rPr>
              <a:t>Contempt of Court, </a:t>
            </a:r>
            <a:br>
              <a:rPr lang="en-NG" b="1" dirty="0">
                <a:solidFill>
                  <a:srgbClr val="00B050"/>
                </a:solidFill>
                <a:latin typeface="Times New Roman" panose="02020603050405020304" pitchFamily="18" charset="0"/>
                <a:cs typeface="Times New Roman" panose="02020603050405020304" pitchFamily="18" charset="0"/>
              </a:rPr>
            </a:br>
            <a:endParaRPr lang="en-NG" b="1"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E273255-4010-CC54-C477-E5724F72EAA6}"/>
              </a:ext>
            </a:extLst>
          </p:cNvPr>
          <p:cNvSpPr>
            <a:spLocks noGrp="1"/>
          </p:cNvSpPr>
          <p:nvPr>
            <p:ph idx="1"/>
          </p:nvPr>
        </p:nvSpPr>
        <p:spPr>
          <a:xfrm>
            <a:off x="457200" y="1143000"/>
            <a:ext cx="8229600" cy="5181600"/>
          </a:xfrm>
        </p:spPr>
        <p:txBody>
          <a:bodyPr>
            <a:normAutofit/>
          </a:bodyPr>
          <a:lstStyle/>
          <a:p>
            <a:pPr marL="342900" indent="-342900">
              <a:buFont typeface="Wingdings" pitchFamily="2" charset="2"/>
              <a:buChar char="v"/>
            </a:pPr>
            <a:r>
              <a:rPr lang="en-GB" sz="3000" b="1" dirty="0">
                <a:latin typeface="Times New Roman" panose="02020603050405020304" pitchFamily="18" charset="0"/>
                <a:cs typeface="Times New Roman" panose="02020603050405020304" pitchFamily="18" charset="0"/>
              </a:rPr>
              <a:t>Governor Of Lagos State V. Ojukwu (1986) I NWLR (Part 18) page. 621 </a:t>
            </a:r>
            <a:r>
              <a:rPr lang="en-GB" sz="3000" dirty="0">
                <a:latin typeface="Times New Roman" panose="02020603050405020304" pitchFamily="18" charset="0"/>
                <a:cs typeface="Times New Roman" panose="02020603050405020304" pitchFamily="18" charset="0"/>
              </a:rPr>
              <a:t>particularly pages 642 – 644 Paras G – A where Oputa, J.S.C. put the law thus:</a:t>
            </a:r>
          </a:p>
          <a:p>
            <a:pPr lvl="1" algn="just"/>
            <a:r>
              <a:rPr lang="en-GB" sz="2700" dirty="0">
                <a:latin typeface="Times New Roman" panose="02020603050405020304" pitchFamily="18" charset="0"/>
                <a:cs typeface="Times New Roman" panose="02020603050405020304" pitchFamily="18" charset="0"/>
              </a:rPr>
              <a:t>“It is a very serious matter for anyone to flout a positive order of a court and proceed to taunt the court further by seeking a remedy in a higher court while still in contempt of the lower court. ….. It is a more serious contempt when the act of flouting the order of the court is by the Executive.”</a:t>
            </a:r>
          </a:p>
        </p:txBody>
      </p:sp>
      <p:grpSp>
        <p:nvGrpSpPr>
          <p:cNvPr id="4" name="Group 3"/>
          <p:cNvGrpSpPr/>
          <p:nvPr/>
        </p:nvGrpSpPr>
        <p:grpSpPr>
          <a:xfrm>
            <a:off x="-35859" y="62081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58706"/>
            <a:ext cx="612962" cy="623094"/>
          </a:xfrm>
          <a:prstGeom prst="rect">
            <a:avLst/>
          </a:prstGeom>
        </p:spPr>
      </p:pic>
      <p:cxnSp>
        <p:nvCxnSpPr>
          <p:cNvPr id="8" name="Straight Connector 7"/>
          <p:cNvCxnSpPr/>
          <p:nvPr/>
        </p:nvCxnSpPr>
        <p:spPr>
          <a:xfrm>
            <a:off x="457200" y="914400"/>
            <a:ext cx="8247529"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83607813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17419-D0EC-702E-5C67-8960EC7305D9}"/>
              </a:ext>
            </a:extLst>
          </p:cNvPr>
          <p:cNvSpPr>
            <a:spLocks noGrp="1"/>
          </p:cNvSpPr>
          <p:nvPr>
            <p:ph type="title"/>
          </p:nvPr>
        </p:nvSpPr>
        <p:spPr>
          <a:xfrm>
            <a:off x="457200" y="274638"/>
            <a:ext cx="8229600" cy="792162"/>
          </a:xfrm>
        </p:spPr>
        <p:txBody>
          <a:bodyPr>
            <a:noAutofit/>
          </a:bodyPr>
          <a:lstStyle/>
          <a:p>
            <a:r>
              <a:rPr lang="en-NG" sz="3000" b="1" dirty="0">
                <a:solidFill>
                  <a:srgbClr val="00B050"/>
                </a:solidFill>
                <a:latin typeface="Times New Roman" panose="02020603050405020304" pitchFamily="18" charset="0"/>
                <a:cs typeface="Times New Roman" panose="02020603050405020304" pitchFamily="18" charset="0"/>
              </a:rPr>
              <a:t> </a:t>
            </a:r>
            <a:br>
              <a:rPr lang="en-NG" sz="3000" b="1" dirty="0">
                <a:solidFill>
                  <a:srgbClr val="00B050"/>
                </a:solidFill>
                <a:latin typeface="Times New Roman" panose="02020603050405020304" pitchFamily="18" charset="0"/>
                <a:cs typeface="Times New Roman" panose="02020603050405020304" pitchFamily="18" charset="0"/>
              </a:rPr>
            </a:br>
            <a:r>
              <a:rPr lang="en-NG" sz="3000" b="1" dirty="0">
                <a:solidFill>
                  <a:srgbClr val="00B050"/>
                </a:solidFill>
                <a:latin typeface="Times New Roman" panose="02020603050405020304" pitchFamily="18" charset="0"/>
                <a:cs typeface="Times New Roman" panose="02020603050405020304" pitchFamily="18" charset="0"/>
              </a:rPr>
              <a:t>Jurisdiction/Competence of the Court</a:t>
            </a:r>
            <a:br>
              <a:rPr lang="en-NG" sz="3000" b="1" dirty="0">
                <a:solidFill>
                  <a:srgbClr val="00B050"/>
                </a:solidFill>
                <a:latin typeface="Times New Roman" panose="02020603050405020304" pitchFamily="18" charset="0"/>
                <a:cs typeface="Times New Roman" panose="02020603050405020304" pitchFamily="18" charset="0"/>
              </a:rPr>
            </a:br>
            <a:endParaRPr lang="en-NG" sz="3000" b="1"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65CA421-CED4-9DB2-E4D2-50713671B311}"/>
              </a:ext>
            </a:extLst>
          </p:cNvPr>
          <p:cNvSpPr>
            <a:spLocks noGrp="1"/>
          </p:cNvSpPr>
          <p:nvPr>
            <p:ph idx="1"/>
          </p:nvPr>
        </p:nvSpPr>
        <p:spPr>
          <a:xfrm>
            <a:off x="457200" y="1295400"/>
            <a:ext cx="8229600" cy="5287962"/>
          </a:xfrm>
        </p:spPr>
        <p:txBody>
          <a:bodyPr>
            <a:normAutofit/>
          </a:bodyPr>
          <a:lstStyle/>
          <a:p>
            <a:pPr marL="342900" indent="-342900" algn="just"/>
            <a:r>
              <a:rPr lang="en-NG" sz="3000" dirty="0">
                <a:latin typeface="Times New Roman" panose="02020603050405020304" pitchFamily="18" charset="0"/>
                <a:cs typeface="Times New Roman" panose="02020603050405020304" pitchFamily="18" charset="0"/>
              </a:rPr>
              <a:t>Where Court aparently, lacks jurisdiction (substantive), why should the court take pleas? </a:t>
            </a:r>
          </a:p>
          <a:p>
            <a:pPr marL="342900" indent="-342900" algn="just"/>
            <a:r>
              <a:rPr lang="en-NG" sz="3000" dirty="0">
                <a:latin typeface="Times New Roman" panose="02020603050405020304" pitchFamily="18" charset="0"/>
                <a:cs typeface="Times New Roman" panose="02020603050405020304" pitchFamily="18" charset="0"/>
              </a:rPr>
              <a:t>Does it serve the interest of justice?</a:t>
            </a:r>
          </a:p>
          <a:p>
            <a:pPr marL="342900" indent="-342900" algn="just"/>
            <a:r>
              <a:rPr lang="en-NG" sz="3000" dirty="0">
                <a:latin typeface="Times New Roman" panose="02020603050405020304" pitchFamily="18" charset="0"/>
                <a:cs typeface="Times New Roman" panose="02020603050405020304" pitchFamily="18" charset="0"/>
              </a:rPr>
              <a:t>Mindful of S. 293 - 299  ACJA on Remand Proceeding. </a:t>
            </a:r>
          </a:p>
          <a:p>
            <a:pPr marL="342900" indent="-342900" algn="just"/>
            <a:r>
              <a:rPr lang="en-NG" sz="3000" dirty="0">
                <a:latin typeface="Times New Roman" panose="02020603050405020304" pitchFamily="18" charset="0"/>
                <a:cs typeface="Times New Roman" panose="02020603050405020304" pitchFamily="18" charset="0"/>
              </a:rPr>
              <a:t>Should the court take plea of the Defendant and proceed to hear the charge and later ruled that it lacked jurisdiction</a:t>
            </a: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914400"/>
            <a:ext cx="8247529"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1136707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02100-D5F5-64DD-91D7-377A2EC73C4A}"/>
              </a:ext>
            </a:extLst>
          </p:cNvPr>
          <p:cNvSpPr>
            <a:spLocks noGrp="1"/>
          </p:cNvSpPr>
          <p:nvPr>
            <p:ph type="title"/>
          </p:nvPr>
        </p:nvSpPr>
        <p:spPr>
          <a:xfrm>
            <a:off x="457200" y="381000"/>
            <a:ext cx="8229600" cy="762000"/>
          </a:xfrm>
        </p:spPr>
        <p:txBody>
          <a:bodyPr>
            <a:normAutofit/>
          </a:bodyPr>
          <a:lstStyle/>
          <a:p>
            <a:r>
              <a:rPr lang="en-GB" sz="3000" b="1" dirty="0">
                <a:solidFill>
                  <a:srgbClr val="00B050"/>
                </a:solidFill>
                <a:latin typeface="Times New Roman" panose="02020603050405020304" pitchFamily="18" charset="0"/>
                <a:cs typeface="Times New Roman" panose="02020603050405020304" pitchFamily="18" charset="0"/>
              </a:rPr>
              <a:t>Filing charge against Interim Order etc;</a:t>
            </a:r>
            <a:endParaRPr lang="en-NG" sz="3000" b="1"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67CEF8A-75B1-E1C1-3211-B308E0ED4387}"/>
              </a:ext>
            </a:extLst>
          </p:cNvPr>
          <p:cNvSpPr>
            <a:spLocks noGrp="1"/>
          </p:cNvSpPr>
          <p:nvPr>
            <p:ph idx="1"/>
          </p:nvPr>
        </p:nvSpPr>
        <p:spPr>
          <a:xfrm>
            <a:off x="469232" y="1219200"/>
            <a:ext cx="8229600" cy="5257800"/>
          </a:xfrm>
        </p:spPr>
        <p:txBody>
          <a:bodyPr>
            <a:normAutofit/>
          </a:bodyPr>
          <a:lstStyle/>
          <a:p>
            <a:pPr marL="0" indent="0">
              <a:buNone/>
            </a:pPr>
            <a:r>
              <a:rPr lang="en-GB" sz="3000" dirty="0">
                <a:latin typeface="Times New Roman" panose="02020603050405020304" pitchFamily="18" charset="0"/>
                <a:cs typeface="Times New Roman" panose="02020603050405020304" pitchFamily="18" charset="0"/>
              </a:rPr>
              <a:t> </a:t>
            </a:r>
            <a:r>
              <a:rPr lang="en-GB" sz="3000" b="1" dirty="0" err="1">
                <a:latin typeface="Times New Roman" panose="02020603050405020304" pitchFamily="18" charset="0"/>
                <a:cs typeface="Times New Roman" panose="02020603050405020304" pitchFamily="18" charset="0"/>
              </a:rPr>
              <a:t>Ezim</a:t>
            </a:r>
            <a:r>
              <a:rPr lang="en-GB" sz="3000" b="1" dirty="0">
                <a:latin typeface="Times New Roman" panose="02020603050405020304" pitchFamily="18" charset="0"/>
                <a:cs typeface="Times New Roman" panose="02020603050405020304" pitchFamily="18" charset="0"/>
              </a:rPr>
              <a:t> V. </a:t>
            </a:r>
            <a:r>
              <a:rPr lang="en-GB" sz="3000" b="1" dirty="0" err="1">
                <a:latin typeface="Times New Roman" panose="02020603050405020304" pitchFamily="18" charset="0"/>
                <a:cs typeface="Times New Roman" panose="02020603050405020304" pitchFamily="18" charset="0"/>
              </a:rPr>
              <a:t>Menakaya</a:t>
            </a:r>
            <a:r>
              <a:rPr lang="en-GB" sz="3000" b="1" dirty="0">
                <a:latin typeface="Times New Roman" panose="02020603050405020304" pitchFamily="18" charset="0"/>
                <a:cs typeface="Times New Roman" panose="02020603050405020304" pitchFamily="18" charset="0"/>
              </a:rPr>
              <a:t> (2018) 9 NWLR Part 1623 Pg. 113 particularly Pg. 136 paras C – D.</a:t>
            </a:r>
          </a:p>
          <a:p>
            <a:pPr marL="0" indent="0">
              <a:buNone/>
            </a:pPr>
            <a:r>
              <a:rPr lang="en-GB" sz="3000" dirty="0">
                <a:latin typeface="Times New Roman" panose="02020603050405020304" pitchFamily="18" charset="0"/>
                <a:cs typeface="Times New Roman" panose="02020603050405020304" pitchFamily="18" charset="0"/>
              </a:rPr>
              <a:t> </a:t>
            </a:r>
          </a:p>
          <a:p>
            <a:pPr marL="0" indent="0" algn="just">
              <a:buNone/>
            </a:pPr>
            <a:r>
              <a:rPr lang="en-GB" sz="3000" dirty="0">
                <a:latin typeface="Times New Roman" panose="02020603050405020304" pitchFamily="18" charset="0"/>
                <a:cs typeface="Times New Roman" panose="02020603050405020304" pitchFamily="18" charset="0"/>
              </a:rPr>
              <a:t>“Subsisting orders of court, right or wrong are meant to be obeyed and carried out.  Until set aside, an order of court remains valid…………… any other person is at liberty to disregard or disobey such lawful order of court.”</a:t>
            </a:r>
          </a:p>
          <a:p>
            <a:pPr marL="0" indent="0" algn="just">
              <a:buNone/>
            </a:pPr>
            <a:r>
              <a:rPr lang="en-GB" sz="3000" dirty="0">
                <a:solidFill>
                  <a:srgbClr val="FF0000"/>
                </a:solidFill>
                <a:latin typeface="Times New Roman" panose="02020603050405020304" pitchFamily="18" charset="0"/>
                <a:cs typeface="Times New Roman" panose="02020603050405020304" pitchFamily="18" charset="0"/>
              </a:rPr>
              <a:t>E.g. During subsistence of Interim Order to enforce Fundamental Human Right.</a:t>
            </a:r>
          </a:p>
          <a:p>
            <a:pPr marL="0" indent="0">
              <a:buNone/>
            </a:pPr>
            <a:endParaRPr lang="en-NG" sz="30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1066800"/>
            <a:ext cx="8247529"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86205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A962A-49E8-2F3A-453E-DB050C107921}"/>
              </a:ext>
            </a:extLst>
          </p:cNvPr>
          <p:cNvSpPr>
            <a:spLocks noGrp="1"/>
          </p:cNvSpPr>
          <p:nvPr>
            <p:ph type="title"/>
          </p:nvPr>
        </p:nvSpPr>
        <p:spPr>
          <a:xfrm>
            <a:off x="628650" y="365127"/>
            <a:ext cx="7886700" cy="701674"/>
          </a:xfrm>
        </p:spPr>
        <p:txBody>
          <a:bodyPr/>
          <a:lstStyle/>
          <a:p>
            <a:endParaRPr lang="en-NG" dirty="0"/>
          </a:p>
        </p:txBody>
      </p:sp>
      <p:sp>
        <p:nvSpPr>
          <p:cNvPr id="3" name="Content Placeholder 2">
            <a:extLst>
              <a:ext uri="{FF2B5EF4-FFF2-40B4-BE49-F238E27FC236}">
                <a16:creationId xmlns:a16="http://schemas.microsoft.com/office/drawing/2014/main" id="{C1DBAB1C-B5A0-231D-104B-9870E89127C2}"/>
              </a:ext>
            </a:extLst>
          </p:cNvPr>
          <p:cNvSpPr>
            <a:spLocks noGrp="1"/>
          </p:cNvSpPr>
          <p:nvPr>
            <p:ph idx="1"/>
          </p:nvPr>
        </p:nvSpPr>
        <p:spPr>
          <a:xfrm>
            <a:off x="660734" y="1219200"/>
            <a:ext cx="7886700" cy="5105400"/>
          </a:xfrm>
        </p:spPr>
        <p:txBody>
          <a:bodyPr/>
          <a:lstStyle/>
          <a:p>
            <a:pPr marL="0" indent="0" algn="just">
              <a:buNone/>
            </a:pPr>
            <a:endParaRPr lang="en-GB" sz="2400" dirty="0">
              <a:latin typeface="Times New Roman" panose="02020603050405020304" pitchFamily="18" charset="0"/>
              <a:cs typeface="Times New Roman" panose="02020603050405020304" pitchFamily="18" charset="0"/>
            </a:endParaRPr>
          </a:p>
          <a:p>
            <a:pPr marL="0" indent="0" algn="just">
              <a:buNone/>
            </a:pPr>
            <a:r>
              <a:rPr lang="en-GB" sz="2400" dirty="0">
                <a:latin typeface="Times New Roman" panose="02020603050405020304" pitchFamily="18" charset="0"/>
                <a:cs typeface="Times New Roman" panose="02020603050405020304" pitchFamily="18" charset="0"/>
              </a:rPr>
              <a:t>Significance of the above; to avoid unnecessary amendment of charges and springing of surprises as well as embarrassment after charge has been filed.</a:t>
            </a:r>
          </a:p>
          <a:p>
            <a:pPr marL="514350" indent="-514350" algn="just">
              <a:buAutoNum type="arabicPeriod" startAt="3"/>
            </a:pPr>
            <a:r>
              <a:rPr lang="en-GB" sz="2400" dirty="0">
                <a:latin typeface="Times New Roman" panose="02020603050405020304" pitchFamily="18" charset="0"/>
                <a:cs typeface="Times New Roman" panose="02020603050405020304" pitchFamily="18" charset="0"/>
              </a:rPr>
              <a:t>Whether Public Interest, and the Interest of Justice Will be Served by the Prosecution of the Suspect in the Circumstance.  Section  174(3) &amp; 211(3).</a:t>
            </a:r>
          </a:p>
          <a:p>
            <a:pPr marL="514350" indent="-514350" algn="just">
              <a:buAutoNum type="arabicPeriod" startAt="3"/>
            </a:pPr>
            <a:r>
              <a:rPr lang="en-GB" sz="2400" dirty="0">
                <a:latin typeface="Times New Roman" panose="02020603050405020304" pitchFamily="18" charset="0"/>
                <a:cs typeface="Times New Roman" panose="02020603050405020304" pitchFamily="18" charset="0"/>
              </a:rPr>
              <a:t>The Law upon which the defendant could be charged</a:t>
            </a:r>
          </a:p>
          <a:p>
            <a:endParaRPr lang="en-NG" dirty="0"/>
          </a:p>
        </p:txBody>
      </p:sp>
    </p:spTree>
    <p:extLst>
      <p:ext uri="{BB962C8B-B14F-4D97-AF65-F5344CB8AC3E}">
        <p14:creationId xmlns:p14="http://schemas.microsoft.com/office/powerpoint/2010/main" val="144295830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C30DA-A061-2443-FC5E-830087503458}"/>
              </a:ext>
            </a:extLst>
          </p:cNvPr>
          <p:cNvSpPr>
            <a:spLocks noGrp="1"/>
          </p:cNvSpPr>
          <p:nvPr>
            <p:ph type="title"/>
          </p:nvPr>
        </p:nvSpPr>
        <p:spPr>
          <a:xfrm>
            <a:off x="544252" y="914400"/>
            <a:ext cx="3037148" cy="5045073"/>
          </a:xfrm>
          <a:solidFill>
            <a:schemeClr val="accent6">
              <a:lumMod val="75000"/>
            </a:schemeClr>
          </a:solidFill>
        </p:spPr>
        <p:txBody>
          <a:bodyPr>
            <a:normAutofit/>
          </a:bodyPr>
          <a:lstStyle/>
          <a:p>
            <a:pPr algn="ctr"/>
            <a:r>
              <a:rPr lang="en-GB" sz="4000" b="1" dirty="0">
                <a:solidFill>
                  <a:schemeClr val="bg1"/>
                </a:solidFill>
                <a:latin typeface="Times New Roman" panose="02020603050405020304" pitchFamily="18" charset="0"/>
                <a:cs typeface="Times New Roman" panose="02020603050405020304" pitchFamily="18" charset="0"/>
              </a:rPr>
              <a:t>C</a:t>
            </a:r>
            <a:r>
              <a:rPr lang="en-NG" sz="4000" b="1" dirty="0">
                <a:solidFill>
                  <a:schemeClr val="bg1"/>
                </a:solidFill>
                <a:latin typeface="Times New Roman" panose="02020603050405020304" pitchFamily="18" charset="0"/>
                <a:cs typeface="Times New Roman" panose="02020603050405020304" pitchFamily="18" charset="0"/>
              </a:rPr>
              <a:t>onclusion </a:t>
            </a:r>
          </a:p>
        </p:txBody>
      </p:sp>
      <p:sp>
        <p:nvSpPr>
          <p:cNvPr id="3" name="Content Placeholder 2">
            <a:extLst>
              <a:ext uri="{FF2B5EF4-FFF2-40B4-BE49-F238E27FC236}">
                <a16:creationId xmlns:a16="http://schemas.microsoft.com/office/drawing/2014/main" id="{008F1FC6-F1F7-0098-95DB-D7CD331F4C6A}"/>
              </a:ext>
            </a:extLst>
          </p:cNvPr>
          <p:cNvSpPr>
            <a:spLocks noGrp="1"/>
          </p:cNvSpPr>
          <p:nvPr>
            <p:ph idx="1"/>
          </p:nvPr>
        </p:nvSpPr>
        <p:spPr>
          <a:xfrm>
            <a:off x="3581400" y="914399"/>
            <a:ext cx="5207373" cy="5045074"/>
          </a:xfrm>
        </p:spPr>
        <p:txBody>
          <a:bodyPr>
            <a:normAutofit lnSpcReduction="10000"/>
          </a:bodyPr>
          <a:lstStyle/>
          <a:p>
            <a:pPr marL="0" indent="0" algn="ctr">
              <a:buNone/>
            </a:pPr>
            <a:endParaRPr lang="en-NG" sz="4800" b="1" dirty="0"/>
          </a:p>
          <a:p>
            <a:pPr marL="0" indent="0" algn="ctr">
              <a:buNone/>
            </a:pPr>
            <a:endParaRPr lang="en-NG" sz="4800" b="1" dirty="0"/>
          </a:p>
          <a:p>
            <a:pPr marL="0" indent="0" algn="ctr">
              <a:buNone/>
            </a:pPr>
            <a:r>
              <a:rPr lang="en-NG" sz="6600" b="1" dirty="0">
                <a:latin typeface="DejaVu Math TeX Gyre" panose="02000503000000000000" pitchFamily="2" charset="0"/>
                <a:ea typeface="DejaVu Math TeX Gyre" panose="02000503000000000000" pitchFamily="2" charset="0"/>
                <a:cs typeface="DejaVu Math TeX Gyre" panose="02000503000000000000" pitchFamily="2" charset="0"/>
              </a:rPr>
              <a:t>T</a:t>
            </a:r>
            <a:r>
              <a:rPr lang="en-NG" sz="4800" b="1" dirty="0">
                <a:latin typeface="DejaVu Math TeX Gyre" panose="02000503000000000000" pitchFamily="2" charset="0"/>
                <a:ea typeface="DejaVu Math TeX Gyre" panose="02000503000000000000" pitchFamily="2" charset="0"/>
                <a:cs typeface="DejaVu Math TeX Gyre" panose="02000503000000000000" pitchFamily="2" charset="0"/>
              </a:rPr>
              <a:t>HANK </a:t>
            </a:r>
            <a:endParaRPr lang="en-US" sz="4800" b="1" dirty="0">
              <a:latin typeface="DejaVu Math TeX Gyre" panose="02000503000000000000" pitchFamily="2" charset="0"/>
              <a:ea typeface="DejaVu Math TeX Gyre" panose="02000503000000000000" pitchFamily="2" charset="0"/>
              <a:cs typeface="DejaVu Math TeX Gyre" panose="02000503000000000000" pitchFamily="2" charset="0"/>
            </a:endParaRPr>
          </a:p>
          <a:p>
            <a:pPr marL="0" indent="0" algn="ctr">
              <a:buNone/>
            </a:pPr>
            <a:r>
              <a:rPr lang="en-NG" sz="6600" b="1" dirty="0">
                <a:latin typeface="DejaVu Math TeX Gyre" panose="02000503000000000000" pitchFamily="2" charset="0"/>
                <a:ea typeface="DejaVu Math TeX Gyre" panose="02000503000000000000" pitchFamily="2" charset="0"/>
                <a:cs typeface="DejaVu Math TeX Gyre" panose="02000503000000000000" pitchFamily="2" charset="0"/>
              </a:rPr>
              <a:t>Y</a:t>
            </a:r>
            <a:r>
              <a:rPr lang="en-NG" sz="4800" b="1" dirty="0">
                <a:latin typeface="DejaVu Math TeX Gyre" panose="02000503000000000000" pitchFamily="2" charset="0"/>
                <a:ea typeface="DejaVu Math TeX Gyre" panose="02000503000000000000" pitchFamily="2" charset="0"/>
                <a:cs typeface="DejaVu Math TeX Gyre" panose="02000503000000000000" pitchFamily="2" charset="0"/>
              </a:rPr>
              <a:t>OU </a:t>
            </a:r>
            <a:r>
              <a:rPr lang="en-NG" sz="6600" b="1" dirty="0">
                <a:latin typeface="DejaVu Math TeX Gyre" panose="02000503000000000000" pitchFamily="2" charset="0"/>
                <a:ea typeface="DejaVu Math TeX Gyre" panose="02000503000000000000" pitchFamily="2" charset="0"/>
                <a:cs typeface="DejaVu Math TeX Gyre" panose="02000503000000000000" pitchFamily="2" charset="0"/>
              </a:rPr>
              <a:t>F</a:t>
            </a:r>
            <a:r>
              <a:rPr lang="en-NG" sz="4800" b="1" dirty="0">
                <a:latin typeface="DejaVu Math TeX Gyre" panose="02000503000000000000" pitchFamily="2" charset="0"/>
                <a:ea typeface="DejaVu Math TeX Gyre" panose="02000503000000000000" pitchFamily="2" charset="0"/>
                <a:cs typeface="DejaVu Math TeX Gyre" panose="02000503000000000000" pitchFamily="2" charset="0"/>
              </a:rPr>
              <a:t>OR </a:t>
            </a:r>
            <a:r>
              <a:rPr lang="en-NG" sz="6600" b="1" dirty="0">
                <a:latin typeface="DejaVu Math TeX Gyre" panose="02000503000000000000" pitchFamily="2" charset="0"/>
                <a:ea typeface="DejaVu Math TeX Gyre" panose="02000503000000000000" pitchFamily="2" charset="0"/>
                <a:cs typeface="DejaVu Math TeX Gyre" panose="02000503000000000000" pitchFamily="2" charset="0"/>
              </a:rPr>
              <a:t>Y</a:t>
            </a:r>
            <a:r>
              <a:rPr lang="en-NG" sz="4800" b="1" dirty="0">
                <a:latin typeface="DejaVu Math TeX Gyre" panose="02000503000000000000" pitchFamily="2" charset="0"/>
                <a:ea typeface="DejaVu Math TeX Gyre" panose="02000503000000000000" pitchFamily="2" charset="0"/>
                <a:cs typeface="DejaVu Math TeX Gyre" panose="02000503000000000000" pitchFamily="2" charset="0"/>
              </a:rPr>
              <a:t>OUR </a:t>
            </a:r>
            <a:r>
              <a:rPr lang="en-NG" sz="6600" b="1" dirty="0">
                <a:latin typeface="DejaVu Math TeX Gyre" panose="02000503000000000000" pitchFamily="2" charset="0"/>
                <a:ea typeface="DejaVu Math TeX Gyre" panose="02000503000000000000" pitchFamily="2" charset="0"/>
                <a:cs typeface="DejaVu Math TeX Gyre" panose="02000503000000000000" pitchFamily="2" charset="0"/>
              </a:rPr>
              <a:t>A</a:t>
            </a:r>
            <a:r>
              <a:rPr lang="en-NG" sz="4800" b="1" dirty="0">
                <a:latin typeface="DejaVu Math TeX Gyre" panose="02000503000000000000" pitchFamily="2" charset="0"/>
                <a:ea typeface="DejaVu Math TeX Gyre" panose="02000503000000000000" pitchFamily="2" charset="0"/>
                <a:cs typeface="DejaVu Math TeX Gyre" panose="02000503000000000000" pitchFamily="2" charset="0"/>
              </a:rPr>
              <a:t>TTENTION </a:t>
            </a: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914400"/>
            <a:ext cx="8247529" cy="0"/>
          </a:xfrm>
          <a:prstGeom prst="line">
            <a:avLst/>
          </a:prstGeom>
        </p:spPr>
        <p:style>
          <a:lnRef idx="3">
            <a:schemeClr val="dk1"/>
          </a:lnRef>
          <a:fillRef idx="0">
            <a:schemeClr val="dk1"/>
          </a:fillRef>
          <a:effectRef idx="2">
            <a:schemeClr val="dk1"/>
          </a:effectRef>
          <a:fontRef idx="minor">
            <a:schemeClr val="tx1"/>
          </a:fontRef>
        </p:style>
      </p:cxnSp>
      <p:pic>
        <p:nvPicPr>
          <p:cNvPr id="9"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81400" y="972324"/>
            <a:ext cx="612962" cy="623094"/>
          </a:xfrm>
          <a:prstGeom prst="rect">
            <a:avLst/>
          </a:prstGeom>
        </p:spPr>
      </p:pic>
    </p:spTree>
    <p:extLst>
      <p:ext uri="{BB962C8B-B14F-4D97-AF65-F5344CB8AC3E}">
        <p14:creationId xmlns:p14="http://schemas.microsoft.com/office/powerpoint/2010/main" val="3090083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26088-B357-ED75-4E25-971ECDCDCF95}"/>
              </a:ext>
            </a:extLst>
          </p:cNvPr>
          <p:cNvSpPr>
            <a:spLocks noGrp="1"/>
          </p:cNvSpPr>
          <p:nvPr>
            <p:ph type="title"/>
          </p:nvPr>
        </p:nvSpPr>
        <p:spPr>
          <a:xfrm>
            <a:off x="445168" y="152400"/>
            <a:ext cx="8229600" cy="990600"/>
          </a:xfrm>
        </p:spPr>
        <p:txBody>
          <a:bodyPr>
            <a:normAutofit/>
          </a:bodyPr>
          <a:lstStyle/>
          <a:p>
            <a:r>
              <a:rPr lang="en-NG" sz="3000" b="1" dirty="0">
                <a:solidFill>
                  <a:srgbClr val="00B050"/>
                </a:solidFill>
                <a:latin typeface="Times New Roman" panose="02020603050405020304" pitchFamily="18" charset="0"/>
                <a:cs typeface="Times New Roman" panose="02020603050405020304" pitchFamily="18" charset="0"/>
              </a:rPr>
              <a:t>Consideration continues…. </a:t>
            </a:r>
          </a:p>
        </p:txBody>
      </p:sp>
      <p:sp>
        <p:nvSpPr>
          <p:cNvPr id="3" name="Content Placeholder 2">
            <a:extLst>
              <a:ext uri="{FF2B5EF4-FFF2-40B4-BE49-F238E27FC236}">
                <a16:creationId xmlns:a16="http://schemas.microsoft.com/office/drawing/2014/main" id="{EF3BEAC5-A12E-EB07-A680-01AADF24BFFD}"/>
              </a:ext>
            </a:extLst>
          </p:cNvPr>
          <p:cNvSpPr>
            <a:spLocks noGrp="1"/>
          </p:cNvSpPr>
          <p:nvPr>
            <p:ph idx="1"/>
          </p:nvPr>
        </p:nvSpPr>
        <p:spPr>
          <a:xfrm>
            <a:off x="609600" y="1524000"/>
            <a:ext cx="8229600" cy="5079415"/>
          </a:xfrm>
        </p:spPr>
        <p:txBody>
          <a:bodyPr>
            <a:normAutofit/>
          </a:bodyPr>
          <a:lstStyle/>
          <a:p>
            <a:pPr marL="514350" indent="-514350">
              <a:buAutoNum type="arabicPeriod" startAt="7"/>
            </a:pPr>
            <a:r>
              <a:rPr lang="en-NG" sz="3000" dirty="0">
                <a:latin typeface="Times New Roman" panose="02020603050405020304" pitchFamily="18" charset="0"/>
                <a:cs typeface="Times New Roman" panose="02020603050405020304" pitchFamily="18" charset="0"/>
              </a:rPr>
              <a:t>Knowing the court or jurisdiction in  which the charge is to be filed.</a:t>
            </a:r>
            <a:endParaRPr lang="en-US" sz="3000" dirty="0">
              <a:latin typeface="Times New Roman" panose="02020603050405020304" pitchFamily="18" charset="0"/>
              <a:cs typeface="Times New Roman" panose="02020603050405020304" pitchFamily="18" charset="0"/>
            </a:endParaRPr>
          </a:p>
          <a:p>
            <a:pPr marL="514350" indent="-514350">
              <a:buAutoNum type="arabicPeriod" startAt="7"/>
            </a:pPr>
            <a:r>
              <a:rPr lang="en-GB" sz="3000" dirty="0">
                <a:latin typeface="Times New Roman" panose="02020603050405020304" pitchFamily="18" charset="0"/>
                <a:cs typeface="Times New Roman" panose="02020603050405020304" pitchFamily="18" charset="0"/>
              </a:rPr>
              <a:t>The person who is to draft the chare shall also be taken in to account;</a:t>
            </a:r>
          </a:p>
          <a:p>
            <a:pPr marL="0" indent="0">
              <a:buNone/>
            </a:pPr>
            <a:r>
              <a:rPr lang="en-GB" sz="3000" dirty="0">
                <a:latin typeface="Times New Roman" panose="02020603050405020304" pitchFamily="18" charset="0"/>
                <a:cs typeface="Times New Roman" panose="02020603050405020304" pitchFamily="18" charset="0"/>
              </a:rPr>
              <a:t>	- Police officer</a:t>
            </a:r>
          </a:p>
          <a:p>
            <a:pPr marL="685800" lvl="2" indent="0">
              <a:buNone/>
            </a:pPr>
            <a:r>
              <a:rPr lang="en-GB" sz="3000" dirty="0">
                <a:latin typeface="Times New Roman" panose="02020603050405020304" pitchFamily="18" charset="0"/>
                <a:cs typeface="Times New Roman" panose="02020603050405020304" pitchFamily="18" charset="0"/>
              </a:rPr>
              <a:t>- Special prosecutor</a:t>
            </a:r>
          </a:p>
          <a:p>
            <a:pPr marL="342900" lvl="1" indent="0">
              <a:buNone/>
            </a:pPr>
            <a:r>
              <a:rPr lang="en-GB" sz="3000" dirty="0">
                <a:latin typeface="Times New Roman" panose="02020603050405020304" pitchFamily="18" charset="0"/>
                <a:cs typeface="Times New Roman" panose="02020603050405020304" pitchFamily="18" charset="0"/>
              </a:rPr>
              <a:t>	- Magistrate</a:t>
            </a:r>
          </a:p>
          <a:p>
            <a:pPr marL="0" indent="0">
              <a:buNone/>
            </a:pPr>
            <a:r>
              <a:rPr lang="en-GB" sz="3000" dirty="0">
                <a:latin typeface="Times New Roman" panose="02020603050405020304" pitchFamily="18" charset="0"/>
                <a:cs typeface="Times New Roman" panose="02020603050405020304" pitchFamily="18" charset="0"/>
              </a:rPr>
              <a:t>	-Attorney General</a:t>
            </a:r>
          </a:p>
          <a:p>
            <a:pPr marL="0" indent="0">
              <a:buNone/>
            </a:pPr>
            <a:r>
              <a:rPr lang="en-US" sz="3000" dirty="0">
                <a:latin typeface="Times New Roman" panose="02020603050405020304" pitchFamily="18" charset="0"/>
                <a:cs typeface="Times New Roman" panose="02020603050405020304" pitchFamily="18" charset="0"/>
              </a:rPr>
              <a:t>	</a:t>
            </a:r>
            <a:r>
              <a:rPr lang="en-NG" sz="3000" dirty="0">
                <a:latin typeface="Times New Roman" panose="02020603050405020304" pitchFamily="18" charset="0"/>
                <a:cs typeface="Times New Roman" panose="02020603050405020304" pitchFamily="18" charset="0"/>
              </a:rPr>
              <a:t>S. 104 – 109 ACJA, 2015</a:t>
            </a: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914400"/>
            <a:ext cx="8247529"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926567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000" b="1" dirty="0">
                <a:solidFill>
                  <a:srgbClr val="00B050"/>
                </a:solidFill>
                <a:latin typeface="Times New Roman" panose="02020603050405020304" pitchFamily="18" charset="0"/>
                <a:cs typeface="Times New Roman" panose="02020603050405020304" pitchFamily="18" charset="0"/>
              </a:rPr>
              <a:t>Considerations…</a:t>
            </a:r>
          </a:p>
        </p:txBody>
      </p:sp>
      <p:sp>
        <p:nvSpPr>
          <p:cNvPr id="3" name="Content Placeholder 2"/>
          <p:cNvSpPr>
            <a:spLocks noGrp="1"/>
          </p:cNvSpPr>
          <p:nvPr>
            <p:ph idx="1"/>
          </p:nvPr>
        </p:nvSpPr>
        <p:spPr>
          <a:xfrm>
            <a:off x="628650" y="1143000"/>
            <a:ext cx="7886700" cy="4351338"/>
          </a:xfrm>
        </p:spPr>
        <p:txBody>
          <a:bodyPr>
            <a:normAutofit/>
          </a:bodyPr>
          <a:lstStyle/>
          <a:p>
            <a:pPr marL="342900" indent="-342900" algn="just"/>
            <a:r>
              <a:rPr lang="en-US" sz="3000" dirty="0">
                <a:latin typeface="Times New Roman" panose="02020603050405020304" pitchFamily="18" charset="0"/>
                <a:cs typeface="Times New Roman" panose="02020603050405020304" pitchFamily="18" charset="0"/>
              </a:rPr>
              <a:t>Special note should be taken of the </a:t>
            </a:r>
            <a:r>
              <a:rPr lang="en-US" sz="3000" u="sng" dirty="0">
                <a:latin typeface="Times New Roman" panose="02020603050405020304" pitchFamily="18" charset="0"/>
                <a:cs typeface="Times New Roman" panose="02020603050405020304" pitchFamily="18" charset="0"/>
              </a:rPr>
              <a:t>danger in filing a frivolous charge and its serious consequences </a:t>
            </a:r>
            <a:r>
              <a:rPr lang="en-US" sz="3000" dirty="0">
                <a:latin typeface="Times New Roman" panose="02020603050405020304" pitchFamily="18" charset="0"/>
                <a:cs typeface="Times New Roman" panose="02020603050405020304" pitchFamily="18" charset="0"/>
              </a:rPr>
              <a:t>to the personal circumstances of the alleged offender and the machinery of justice in particular.  To avoid wastage of;</a:t>
            </a:r>
          </a:p>
          <a:p>
            <a:pPr marL="457200" indent="-228600" algn="just">
              <a:buNone/>
            </a:pPr>
            <a:r>
              <a:rPr lang="en-US" sz="3000" dirty="0">
                <a:latin typeface="Times New Roman" panose="02020603050405020304" pitchFamily="18" charset="0"/>
                <a:cs typeface="Times New Roman" panose="02020603050405020304" pitchFamily="18" charset="0"/>
              </a:rPr>
              <a:t>	- TIME OF THE STATE AND THE SUSPECT</a:t>
            </a:r>
          </a:p>
          <a:p>
            <a:pPr marL="457200" indent="-228600" algn="just">
              <a:buNone/>
            </a:pPr>
            <a:r>
              <a:rPr lang="en-US" sz="3000" dirty="0">
                <a:latin typeface="Times New Roman" panose="02020603050405020304" pitchFamily="18" charset="0"/>
                <a:cs typeface="Times New Roman" panose="02020603050405020304" pitchFamily="18" charset="0"/>
              </a:rPr>
              <a:t>	- RESOURCES</a:t>
            </a:r>
          </a:p>
          <a:p>
            <a:pPr marL="457200" indent="-228600" algn="just">
              <a:buNone/>
            </a:pPr>
            <a:r>
              <a:rPr lang="en-US" sz="3000" dirty="0">
                <a:latin typeface="Times New Roman" panose="02020603050405020304" pitchFamily="18" charset="0"/>
                <a:cs typeface="Times New Roman" panose="02020603050405020304" pitchFamily="18" charset="0"/>
              </a:rPr>
              <a:t>	- JUDICIAL TIME</a:t>
            </a:r>
          </a:p>
        </p:txBody>
      </p:sp>
      <p:grpSp>
        <p:nvGrpSpPr>
          <p:cNvPr id="4" name="Group 3"/>
          <p:cNvGrpSpPr/>
          <p:nvPr/>
        </p:nvGrpSpPr>
        <p:grpSpPr>
          <a:xfrm>
            <a:off x="-35859" y="6145394"/>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096000"/>
            <a:ext cx="612962" cy="623094"/>
          </a:xfrm>
          <a:prstGeom prst="rect">
            <a:avLst/>
          </a:prstGeom>
        </p:spPr>
      </p:pic>
      <p:cxnSp>
        <p:nvCxnSpPr>
          <p:cNvPr id="8" name="Straight Connector 7"/>
          <p:cNvCxnSpPr/>
          <p:nvPr/>
        </p:nvCxnSpPr>
        <p:spPr>
          <a:xfrm>
            <a:off x="457200" y="914400"/>
            <a:ext cx="8247529"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000" b="1" dirty="0">
                <a:solidFill>
                  <a:srgbClr val="00B050"/>
                </a:solidFill>
                <a:latin typeface="Times New Roman" panose="02020603050405020304" pitchFamily="18" charset="0"/>
                <a:cs typeface="Times New Roman" panose="02020603050405020304" pitchFamily="18" charset="0"/>
              </a:rPr>
              <a:t>Considerations….</a:t>
            </a:r>
          </a:p>
        </p:txBody>
      </p:sp>
      <p:sp>
        <p:nvSpPr>
          <p:cNvPr id="3" name="Content Placeholder 2"/>
          <p:cNvSpPr>
            <a:spLocks noGrp="1"/>
          </p:cNvSpPr>
          <p:nvPr>
            <p:ph idx="1"/>
          </p:nvPr>
        </p:nvSpPr>
        <p:spPr>
          <a:xfrm>
            <a:off x="628650" y="1554163"/>
            <a:ext cx="7886700" cy="4622800"/>
          </a:xfrm>
        </p:spPr>
        <p:txBody>
          <a:bodyPr>
            <a:normAutofit/>
          </a:bodyPr>
          <a:lstStyle/>
          <a:p>
            <a:pPr marL="400050" indent="-400050" algn="just"/>
            <a:r>
              <a:rPr lang="en-GB" sz="3000" dirty="0">
                <a:latin typeface="Times New Roman" panose="02020603050405020304" pitchFamily="18" charset="0"/>
                <a:cs typeface="Times New Roman" panose="02020603050405020304" pitchFamily="18" charset="0"/>
              </a:rPr>
              <a:t> Where decision to charge is made, the Charge Should be </a:t>
            </a:r>
            <a:r>
              <a:rPr lang="en-GB" sz="3000" u="sng" dirty="0">
                <a:latin typeface="Times New Roman" panose="02020603050405020304" pitchFamily="18" charset="0"/>
                <a:cs typeface="Times New Roman" panose="02020603050405020304" pitchFamily="18" charset="0"/>
              </a:rPr>
              <a:t>drafted Precisely in an Unambiguous Term Sufficient to Give Notice of the alleged offence to the Defendant/Accused/Suspect </a:t>
            </a:r>
            <a:r>
              <a:rPr lang="en-GB" sz="3000" dirty="0">
                <a:latin typeface="Times New Roman" panose="02020603050405020304" pitchFamily="18" charset="0"/>
                <a:cs typeface="Times New Roman" panose="02020603050405020304" pitchFamily="18" charset="0"/>
              </a:rPr>
              <a:t>as required by the Constitution.  To achieve this, rules of drafting charges shall be thoroughly studied, understood and complied with by the draftsman.</a:t>
            </a:r>
            <a:endParaRPr lang="en-US" sz="3000" dirty="0">
              <a:latin typeface="Times New Roman" panose="02020603050405020304" pitchFamily="18" charset="0"/>
              <a:cs typeface="Times New Roman" panose="02020603050405020304" pitchFamily="18" charset="0"/>
            </a:endParaRPr>
          </a:p>
          <a:p>
            <a:pPr marL="400050" indent="-400050"/>
            <a:endParaRPr lang="en-US" sz="30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914400"/>
            <a:ext cx="8247529"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0E69C-0E6F-62E1-BBFE-DC44BEDE35E9}"/>
              </a:ext>
            </a:extLst>
          </p:cNvPr>
          <p:cNvSpPr>
            <a:spLocks noGrp="1"/>
          </p:cNvSpPr>
          <p:nvPr>
            <p:ph type="title"/>
          </p:nvPr>
        </p:nvSpPr>
        <p:spPr>
          <a:xfrm>
            <a:off x="457200" y="274638"/>
            <a:ext cx="8229600" cy="715962"/>
          </a:xfrm>
        </p:spPr>
        <p:txBody>
          <a:bodyPr>
            <a:normAutofit/>
          </a:bodyPr>
          <a:lstStyle/>
          <a:p>
            <a:r>
              <a:rPr lang="en-GB" sz="3000" b="1" dirty="0">
                <a:solidFill>
                  <a:srgbClr val="00B050"/>
                </a:solidFill>
                <a:latin typeface="Times New Roman" panose="02020603050405020304" pitchFamily="18" charset="0"/>
                <a:cs typeface="Times New Roman" panose="02020603050405020304" pitchFamily="18" charset="0"/>
              </a:rPr>
              <a:t>C</a:t>
            </a:r>
            <a:r>
              <a:rPr lang="en-NG" sz="3000" b="1" dirty="0">
                <a:solidFill>
                  <a:srgbClr val="00B050"/>
                </a:solidFill>
                <a:latin typeface="Times New Roman" panose="02020603050405020304" pitchFamily="18" charset="0"/>
                <a:cs typeface="Times New Roman" panose="02020603050405020304" pitchFamily="18" charset="0"/>
              </a:rPr>
              <a:t>onsiderations ……</a:t>
            </a:r>
          </a:p>
        </p:txBody>
      </p:sp>
      <p:sp>
        <p:nvSpPr>
          <p:cNvPr id="3" name="Content Placeholder 2">
            <a:extLst>
              <a:ext uri="{FF2B5EF4-FFF2-40B4-BE49-F238E27FC236}">
                <a16:creationId xmlns:a16="http://schemas.microsoft.com/office/drawing/2014/main" id="{E2221277-09CC-C467-E1DE-B6ECA09B1C0E}"/>
              </a:ext>
            </a:extLst>
          </p:cNvPr>
          <p:cNvSpPr>
            <a:spLocks noGrp="1"/>
          </p:cNvSpPr>
          <p:nvPr>
            <p:ph idx="1"/>
          </p:nvPr>
        </p:nvSpPr>
        <p:spPr>
          <a:xfrm>
            <a:off x="457200" y="1143000"/>
            <a:ext cx="8229600" cy="5105400"/>
          </a:xfrm>
        </p:spPr>
        <p:txBody>
          <a:bodyPr>
            <a:normAutofit lnSpcReduction="10000"/>
          </a:bodyPr>
          <a:lstStyle/>
          <a:p>
            <a:pPr marL="342900" indent="-342900"/>
            <a:r>
              <a:rPr lang="en-NG" sz="3000" dirty="0">
                <a:latin typeface="Times New Roman" panose="02020603050405020304" pitchFamily="18" charset="0"/>
                <a:cs typeface="Times New Roman" panose="02020603050405020304" pitchFamily="18" charset="0"/>
              </a:rPr>
              <a:t>Where charge is to be drafted by a magistrate after First Information Report (FIR) is filed;</a:t>
            </a:r>
          </a:p>
          <a:p>
            <a:pPr marL="342900" indent="-342900"/>
            <a:r>
              <a:rPr lang="en-GB" sz="3000" dirty="0">
                <a:latin typeface="Times New Roman" panose="02020603050405020304" pitchFamily="18" charset="0"/>
                <a:cs typeface="Times New Roman" panose="02020603050405020304" pitchFamily="18" charset="0"/>
              </a:rPr>
              <a:t>P</a:t>
            </a:r>
            <a:r>
              <a:rPr lang="en-NG" sz="3000" dirty="0">
                <a:latin typeface="Times New Roman" panose="02020603050405020304" pitchFamily="18" charset="0"/>
                <a:cs typeface="Times New Roman" panose="02020603050405020304" pitchFamily="18" charset="0"/>
              </a:rPr>
              <a:t>articularly in the Northern States.</a:t>
            </a:r>
          </a:p>
          <a:p>
            <a:pPr marL="342900" indent="-342900"/>
            <a:r>
              <a:rPr lang="en-NG" sz="3000" dirty="0">
                <a:latin typeface="Times New Roman" panose="02020603050405020304" pitchFamily="18" charset="0"/>
                <a:cs typeface="Times New Roman" panose="02020603050405020304" pitchFamily="18" charset="0"/>
              </a:rPr>
              <a:t>Note:</a:t>
            </a:r>
          </a:p>
          <a:p>
            <a:pPr marL="342900" lvl="1" indent="0">
              <a:buNone/>
            </a:pPr>
            <a:r>
              <a:rPr lang="en-NG" sz="3000" dirty="0">
                <a:latin typeface="Times New Roman" panose="02020603050405020304" pitchFamily="18" charset="0"/>
                <a:cs typeface="Times New Roman" panose="02020603050405020304" pitchFamily="18" charset="0"/>
              </a:rPr>
              <a:t>a. involve the process of hearing witnesses  </a:t>
            </a:r>
            <a:endParaRPr lang="en-US" sz="3000" dirty="0">
              <a:latin typeface="Times New Roman" panose="02020603050405020304" pitchFamily="18" charset="0"/>
              <a:cs typeface="Times New Roman" panose="02020603050405020304" pitchFamily="18" charset="0"/>
            </a:endParaRPr>
          </a:p>
          <a:p>
            <a:pPr marL="342900" lvl="1" indent="0">
              <a:buNone/>
            </a:pPr>
            <a:r>
              <a:rPr lang="en-NG" sz="3000" dirty="0">
                <a:latin typeface="Times New Roman" panose="02020603050405020304" pitchFamily="18" charset="0"/>
                <a:cs typeface="Times New Roman" panose="02020603050405020304" pitchFamily="18" charset="0"/>
              </a:rPr>
              <a:t>b. ascertains whether charge should be framed.</a:t>
            </a:r>
            <a:endParaRPr lang="en-US" sz="3000" dirty="0">
              <a:latin typeface="Times New Roman" panose="02020603050405020304" pitchFamily="18" charset="0"/>
              <a:cs typeface="Times New Roman" panose="02020603050405020304" pitchFamily="18" charset="0"/>
            </a:endParaRPr>
          </a:p>
          <a:p>
            <a:pPr marL="0" indent="0">
              <a:buNone/>
            </a:pPr>
            <a:r>
              <a:rPr lang="en-NG" sz="3000" dirty="0">
                <a:latin typeface="Times New Roman" panose="02020603050405020304" pitchFamily="18" charset="0"/>
                <a:cs typeface="Times New Roman" panose="02020603050405020304" pitchFamily="18" charset="0"/>
              </a:rPr>
              <a:t>NOTE THE DISTICNTION ON THE REVIEW; </a:t>
            </a:r>
          </a:p>
          <a:p>
            <a:pPr marL="342900" lvl="1" indent="0">
              <a:buNone/>
            </a:pPr>
            <a:r>
              <a:rPr lang="en-NG" sz="3000" dirty="0">
                <a:latin typeface="Times New Roman" panose="02020603050405020304" pitchFamily="18" charset="0"/>
                <a:cs typeface="Times New Roman" panose="02020603050405020304" pitchFamily="18" charset="0"/>
              </a:rPr>
              <a:t>    - Police case Diary</a:t>
            </a:r>
          </a:p>
          <a:p>
            <a:pPr marL="342900" lvl="1" indent="0">
              <a:buNone/>
            </a:pPr>
            <a:r>
              <a:rPr lang="en-NG" sz="3000" dirty="0">
                <a:latin typeface="Times New Roman" panose="02020603050405020304" pitchFamily="18" charset="0"/>
                <a:cs typeface="Times New Roman" panose="02020603050405020304" pitchFamily="18" charset="0"/>
              </a:rPr>
              <a:t>    - Hearing witnesses </a:t>
            </a:r>
          </a:p>
          <a:p>
            <a:pPr marL="342900" lvl="1" indent="0">
              <a:buNone/>
            </a:pPr>
            <a:r>
              <a:rPr lang="en-NG" sz="3000" dirty="0">
                <a:latin typeface="Times New Roman" panose="02020603050405020304" pitchFamily="18" charset="0"/>
                <a:cs typeface="Times New Roman" panose="02020603050405020304" pitchFamily="18" charset="0"/>
              </a:rPr>
              <a:t>     S. 109 ACJA, 2015</a:t>
            </a:r>
          </a:p>
          <a:p>
            <a:pPr marL="342900" lvl="1" indent="0">
              <a:buNone/>
            </a:pPr>
            <a:r>
              <a:rPr lang="en-US" sz="3000" dirty="0">
                <a:latin typeface="Times New Roman" panose="02020603050405020304" pitchFamily="18" charset="0"/>
                <a:cs typeface="Times New Roman" panose="02020603050405020304" pitchFamily="18" charset="0"/>
              </a:rPr>
              <a:t>	</a:t>
            </a:r>
            <a:r>
              <a:rPr lang="en-NG" sz="3000" dirty="0">
                <a:latin typeface="Times New Roman" panose="02020603050405020304" pitchFamily="18" charset="0"/>
                <a:cs typeface="Times New Roman" panose="02020603050405020304" pitchFamily="18" charset="0"/>
              </a:rPr>
              <a:t>S. 129 (9) (11) ACJL, KN 2019.</a:t>
            </a:r>
          </a:p>
          <a:p>
            <a:pPr marL="0" indent="0">
              <a:buNone/>
            </a:pPr>
            <a:endParaRPr lang="en-NG" sz="3000" dirty="0">
              <a:latin typeface="Times New Roman" panose="02020603050405020304" pitchFamily="18" charset="0"/>
              <a:cs typeface="Times New Roman" panose="02020603050405020304" pitchFamily="18" charset="0"/>
            </a:endParaRPr>
          </a:p>
          <a:p>
            <a:pPr marL="0" indent="0">
              <a:buNone/>
            </a:pPr>
            <a:endParaRPr lang="en-NG" sz="3000" dirty="0">
              <a:latin typeface="Times New Roman" panose="02020603050405020304" pitchFamily="18" charset="0"/>
              <a:cs typeface="Times New Roman" panose="02020603050405020304" pitchFamily="18" charset="0"/>
            </a:endParaRPr>
          </a:p>
        </p:txBody>
      </p:sp>
      <p:grpSp>
        <p:nvGrpSpPr>
          <p:cNvPr id="4" name="Group 3"/>
          <p:cNvGrpSpPr/>
          <p:nvPr/>
        </p:nvGrpSpPr>
        <p:grpSpPr>
          <a:xfrm>
            <a:off x="-35859" y="6172200"/>
            <a:ext cx="9144000" cy="533400"/>
            <a:chOff x="-35859" y="6172200"/>
            <a:chExt cx="9144000" cy="533400"/>
          </a:xfrm>
        </p:grpSpPr>
        <p:sp>
          <p:nvSpPr>
            <p:cNvPr id="5" name="TextBox 4"/>
            <p:cNvSpPr txBox="1"/>
            <p:nvPr/>
          </p:nvSpPr>
          <p:spPr>
            <a:xfrm>
              <a:off x="-35859" y="6328943"/>
              <a:ext cx="9144000" cy="358779"/>
            </a:xfrm>
            <a:prstGeom prst="rect">
              <a:avLst/>
            </a:prstGeom>
            <a:gradFill flip="none" rotWithShape="1">
              <a:gsLst>
                <a:gs pos="42000">
                  <a:srgbClr val="009900"/>
                </a:gs>
                <a:gs pos="0">
                  <a:srgbClr val="003300"/>
                </a:gs>
                <a:gs pos="50000">
                  <a:srgbClr val="16AE69"/>
                </a:gs>
                <a:gs pos="84000">
                  <a:schemeClr val="bg1"/>
                </a:gs>
              </a:gsLst>
              <a:lin ang="10800000" scaled="1"/>
              <a:tileRect/>
            </a:gradFill>
            <a:ln>
              <a:noFill/>
            </a:ln>
            <a:effectLst>
              <a:softEdge rad="12700"/>
            </a:effectLst>
          </p:spPr>
          <p:txBody>
            <a:bodyPr wrap="square" rtlCol="0">
              <a:spAutoFit/>
            </a:bodyPr>
            <a:lstStyle/>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a:p>
              <a:r>
                <a:rPr lang="en-US" sz="1400" b="1" dirty="0">
                  <a:ln w="12700">
                    <a:noFill/>
                    <a:prstDash val="solid"/>
                  </a:ln>
                  <a:solidFill>
                    <a:srgbClr val="EEECE1">
                      <a:tint val="85000"/>
                      <a:satMod val="155000"/>
                    </a:srgbClr>
                  </a:solidFill>
                  <a:effectLst>
                    <a:outerShdw blurRad="41275" dist="20320" dir="1800000" algn="tl" rotWithShape="0">
                      <a:srgbClr val="000000">
                        <a:alpha val="40000"/>
                      </a:srgbClr>
                    </a:outerShdw>
                  </a:effectLst>
                  <a:latin typeface="Calibri"/>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172200"/>
              <a:ext cx="936104" cy="533400"/>
            </a:xfrm>
            <a:prstGeom prst="rect">
              <a:avLst/>
            </a:prstGeom>
            <a:noFill/>
            <a:ln w="9525">
              <a:noFill/>
              <a:miter lim="800000"/>
              <a:headEnd/>
              <a:tailEnd/>
            </a:ln>
          </p:spPr>
        </p:pic>
      </p:grpSp>
      <p:pic>
        <p:nvPicPr>
          <p:cNvPr id="7"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2767" y="6122806"/>
            <a:ext cx="612962" cy="623094"/>
          </a:xfrm>
          <a:prstGeom prst="rect">
            <a:avLst/>
          </a:prstGeom>
        </p:spPr>
      </p:pic>
      <p:cxnSp>
        <p:nvCxnSpPr>
          <p:cNvPr id="8" name="Straight Connector 7"/>
          <p:cNvCxnSpPr/>
          <p:nvPr/>
        </p:nvCxnSpPr>
        <p:spPr>
          <a:xfrm>
            <a:off x="457200" y="914400"/>
            <a:ext cx="8247529"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0248991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1716</TotalTime>
  <Words>3575</Words>
  <Application>Microsoft Macintosh PowerPoint</Application>
  <PresentationFormat>On-screen Show (4:3)</PresentationFormat>
  <Paragraphs>371</Paragraphs>
  <Slides>50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50</vt:i4>
      </vt:variant>
    </vt:vector>
  </HeadingPairs>
  <TitlesOfParts>
    <vt:vector size="57" baseType="lpstr">
      <vt:lpstr>DejaVu Math TeX Gyre</vt:lpstr>
      <vt:lpstr>Arial</vt:lpstr>
      <vt:lpstr>Calibri</vt:lpstr>
      <vt:lpstr>Calibri Light</vt:lpstr>
      <vt:lpstr>Times New Roman</vt:lpstr>
      <vt:lpstr>Wingdings</vt:lpstr>
      <vt:lpstr>Office Theme</vt:lpstr>
      <vt:lpstr>PRESENTATION </vt:lpstr>
      <vt:lpstr>THE CHARGE</vt:lpstr>
      <vt:lpstr>THE CHARGE</vt:lpstr>
      <vt:lpstr>Considerations ….</vt:lpstr>
      <vt:lpstr>PowerPoint Presentation</vt:lpstr>
      <vt:lpstr>Consideration continues…. </vt:lpstr>
      <vt:lpstr>Considerations…</vt:lpstr>
      <vt:lpstr>Considerations….</vt:lpstr>
      <vt:lpstr>Considerations ……</vt:lpstr>
      <vt:lpstr>FORMS AND CONTENTS OF A CHARGE/ INFORMATION.</vt:lpstr>
      <vt:lpstr>Considerations …..</vt:lpstr>
      <vt:lpstr>Considerations …….. </vt:lpstr>
      <vt:lpstr>Considearation ….. </vt:lpstr>
      <vt:lpstr>Considerations …… (The Charge)</vt:lpstr>
      <vt:lpstr>Consideration…… (High Court Jud.)</vt:lpstr>
      <vt:lpstr>Considerations…. (Issue on Appeal)</vt:lpstr>
      <vt:lpstr>Consideration…. (Supreme Court0</vt:lpstr>
      <vt:lpstr>THE PROOF OF EVIDENCE – MATERIAL CONTENTS</vt:lpstr>
      <vt:lpstr>Proof of Evidence Contents…..</vt:lpstr>
      <vt:lpstr>Proof of Evidence Contents…..</vt:lpstr>
      <vt:lpstr>ARRAIGNMENT</vt:lpstr>
      <vt:lpstr>PROCEDURE FOR ARRAIGNMENT</vt:lpstr>
      <vt:lpstr>Procedure of Arraignment……</vt:lpstr>
      <vt:lpstr>EXCEPTION WHEN DEF. WILL NOT PLEAD INSTANTLY</vt:lpstr>
      <vt:lpstr>PowerPoint Presentation</vt:lpstr>
      <vt:lpstr>TAKING OF PLEA</vt:lpstr>
      <vt:lpstr>OPTIONS OPEN TO A DEFENDANT UPON ARRAIGNMENT</vt:lpstr>
      <vt:lpstr>TIME TO RAISE OBJECTION</vt:lpstr>
      <vt:lpstr>OPTION OPEN TO A DEF.</vt:lpstr>
      <vt:lpstr>STANDING MUTE</vt:lpstr>
      <vt:lpstr>PowerPoint Presentation</vt:lpstr>
      <vt:lpstr>REFUSAL TO PLEAD </vt:lpstr>
      <vt:lpstr>PLEA OF GUILTY</vt:lpstr>
      <vt:lpstr>PowerPoint Presentation</vt:lpstr>
      <vt:lpstr>PowerPoint Presentation</vt:lpstr>
      <vt:lpstr>PowerPoint Presentation</vt:lpstr>
      <vt:lpstr>PLEA OF GUILTY IN CAPTIAL OFFENCES</vt:lpstr>
      <vt:lpstr>PLEA OF GUILTY TO ANOTHER OFFENCE NOT CHARGED IN LAGOS</vt:lpstr>
      <vt:lpstr>PowerPoint Presentation</vt:lpstr>
      <vt:lpstr>POSITION UNDER  ACJL KANO, 2019  &amp; ACJA 2015 ON PLEA OF GUILTY TO OFFENCES NOT CHARGED</vt:lpstr>
      <vt:lpstr>PLEA OF NOT GUILTY</vt:lpstr>
      <vt:lpstr>WHEN DEFENDANT PLEADS GUILTY WITH REASONS</vt:lpstr>
      <vt:lpstr>INCIDENTAL APPLICATIONS:</vt:lpstr>
      <vt:lpstr>Challenges posed by S. 396(2) ACJA</vt:lpstr>
      <vt:lpstr>Challenge poses by S.396</vt:lpstr>
      <vt:lpstr>Abuse of Court Process</vt:lpstr>
      <vt:lpstr> Contempt of Court,  </vt:lpstr>
      <vt:lpstr>  Jurisdiction/Competence of the Court </vt:lpstr>
      <vt:lpstr>Filing charge against Interim Order etc;</vt:lpstr>
      <vt:lpstr>Conclusion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CHARGE</dc:title>
  <dc:creator>User</dc:creator>
  <cp:lastModifiedBy>Nasiru Aliyu</cp:lastModifiedBy>
  <cp:revision>100</cp:revision>
  <cp:lastPrinted>2023-05-05T12:51:27Z</cp:lastPrinted>
  <dcterms:created xsi:type="dcterms:W3CDTF">2023-05-03T15:50:12Z</dcterms:created>
  <dcterms:modified xsi:type="dcterms:W3CDTF">2023-05-05T13:35:54Z</dcterms:modified>
</cp:coreProperties>
</file>