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8" r:id="rId9"/>
    <p:sldId id="277" r:id="rId10"/>
    <p:sldId id="269" r:id="rId11"/>
    <p:sldId id="272" r:id="rId12"/>
    <p:sldId id="273" r:id="rId13"/>
    <p:sldId id="276" r:id="rId14"/>
    <p:sldId id="270" r:id="rId15"/>
    <p:sldId id="274" r:id="rId16"/>
    <p:sldId id="275" r:id="rId17"/>
    <p:sldId id="271" r:id="rId18"/>
    <p:sldId id="263" r:id="rId19"/>
    <p:sldId id="264" r:id="rId20"/>
    <p:sldId id="265" r:id="rId21"/>
    <p:sldId id="266" r:id="rId22"/>
    <p:sldId id="26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58" d="100"/>
          <a:sy n="58" d="100"/>
        </p:scale>
        <p:origin x="2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19B0584-9E50-4090-87EF-F2718212A9EF}"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3BC0C3-95BE-4DF6-9945-662BBE89EEE5}" type="slidenum">
              <a:rPr lang="en-GB" smtClean="0"/>
              <a:t>‹#›</a:t>
            </a:fld>
            <a:endParaRPr lang="en-GB"/>
          </a:p>
        </p:txBody>
      </p:sp>
    </p:spTree>
    <p:extLst>
      <p:ext uri="{BB962C8B-B14F-4D97-AF65-F5344CB8AC3E}">
        <p14:creationId xmlns:p14="http://schemas.microsoft.com/office/powerpoint/2010/main" val="1091086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9B0584-9E50-4090-87EF-F2718212A9EF}"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3BC0C3-95BE-4DF6-9945-662BBE89EEE5}" type="slidenum">
              <a:rPr lang="en-GB" smtClean="0"/>
              <a:t>‹#›</a:t>
            </a:fld>
            <a:endParaRPr lang="en-GB"/>
          </a:p>
        </p:txBody>
      </p:sp>
    </p:spTree>
    <p:extLst>
      <p:ext uri="{BB962C8B-B14F-4D97-AF65-F5344CB8AC3E}">
        <p14:creationId xmlns:p14="http://schemas.microsoft.com/office/powerpoint/2010/main" val="2068306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9B0584-9E50-4090-87EF-F2718212A9EF}"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3BC0C3-95BE-4DF6-9945-662BBE89EEE5}" type="slidenum">
              <a:rPr lang="en-GB" smtClean="0"/>
              <a:t>‹#›</a:t>
            </a:fld>
            <a:endParaRPr lang="en-GB"/>
          </a:p>
        </p:txBody>
      </p:sp>
    </p:spTree>
    <p:extLst>
      <p:ext uri="{BB962C8B-B14F-4D97-AF65-F5344CB8AC3E}">
        <p14:creationId xmlns:p14="http://schemas.microsoft.com/office/powerpoint/2010/main" val="8218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9B0584-9E50-4090-87EF-F2718212A9EF}"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3BC0C3-95BE-4DF6-9945-662BBE89EEE5}" type="slidenum">
              <a:rPr lang="en-GB" smtClean="0"/>
              <a:t>‹#›</a:t>
            </a:fld>
            <a:endParaRPr lang="en-GB"/>
          </a:p>
        </p:txBody>
      </p:sp>
    </p:spTree>
    <p:extLst>
      <p:ext uri="{BB962C8B-B14F-4D97-AF65-F5344CB8AC3E}">
        <p14:creationId xmlns:p14="http://schemas.microsoft.com/office/powerpoint/2010/main" val="250317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9B0584-9E50-4090-87EF-F2718212A9EF}"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3BC0C3-95BE-4DF6-9945-662BBE89EEE5}" type="slidenum">
              <a:rPr lang="en-GB" smtClean="0"/>
              <a:t>‹#›</a:t>
            </a:fld>
            <a:endParaRPr lang="en-GB"/>
          </a:p>
        </p:txBody>
      </p:sp>
    </p:spTree>
    <p:extLst>
      <p:ext uri="{BB962C8B-B14F-4D97-AF65-F5344CB8AC3E}">
        <p14:creationId xmlns:p14="http://schemas.microsoft.com/office/powerpoint/2010/main" val="709499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19B0584-9E50-4090-87EF-F2718212A9EF}"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3BC0C3-95BE-4DF6-9945-662BBE89EEE5}" type="slidenum">
              <a:rPr lang="en-GB" smtClean="0"/>
              <a:t>‹#›</a:t>
            </a:fld>
            <a:endParaRPr lang="en-GB"/>
          </a:p>
        </p:txBody>
      </p:sp>
    </p:spTree>
    <p:extLst>
      <p:ext uri="{BB962C8B-B14F-4D97-AF65-F5344CB8AC3E}">
        <p14:creationId xmlns:p14="http://schemas.microsoft.com/office/powerpoint/2010/main" val="3752314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19B0584-9E50-4090-87EF-F2718212A9EF}" type="datetimeFigureOut">
              <a:rPr lang="en-GB" smtClean="0"/>
              <a:t>18/05/2023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3BC0C3-95BE-4DF6-9945-662BBE89EEE5}" type="slidenum">
              <a:rPr lang="en-GB" smtClean="0"/>
              <a:t>‹#›</a:t>
            </a:fld>
            <a:endParaRPr lang="en-GB"/>
          </a:p>
        </p:txBody>
      </p:sp>
    </p:spTree>
    <p:extLst>
      <p:ext uri="{BB962C8B-B14F-4D97-AF65-F5344CB8AC3E}">
        <p14:creationId xmlns:p14="http://schemas.microsoft.com/office/powerpoint/2010/main" val="1685039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19B0584-9E50-4090-87EF-F2718212A9EF}" type="datetimeFigureOut">
              <a:rPr lang="en-GB" smtClean="0"/>
              <a:t>18/05/2023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3BC0C3-95BE-4DF6-9945-662BBE89EEE5}" type="slidenum">
              <a:rPr lang="en-GB" smtClean="0"/>
              <a:t>‹#›</a:t>
            </a:fld>
            <a:endParaRPr lang="en-GB"/>
          </a:p>
        </p:txBody>
      </p:sp>
    </p:spTree>
    <p:extLst>
      <p:ext uri="{BB962C8B-B14F-4D97-AF65-F5344CB8AC3E}">
        <p14:creationId xmlns:p14="http://schemas.microsoft.com/office/powerpoint/2010/main" val="108653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9B0584-9E50-4090-87EF-F2718212A9EF}" type="datetimeFigureOut">
              <a:rPr lang="en-GB" smtClean="0"/>
              <a:t>18/05/2023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3BC0C3-95BE-4DF6-9945-662BBE89EEE5}" type="slidenum">
              <a:rPr lang="en-GB" smtClean="0"/>
              <a:t>‹#›</a:t>
            </a:fld>
            <a:endParaRPr lang="en-GB"/>
          </a:p>
        </p:txBody>
      </p:sp>
    </p:spTree>
    <p:extLst>
      <p:ext uri="{BB962C8B-B14F-4D97-AF65-F5344CB8AC3E}">
        <p14:creationId xmlns:p14="http://schemas.microsoft.com/office/powerpoint/2010/main" val="1681966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9B0584-9E50-4090-87EF-F2718212A9EF}"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3BC0C3-95BE-4DF6-9945-662BBE89EEE5}" type="slidenum">
              <a:rPr lang="en-GB" smtClean="0"/>
              <a:t>‹#›</a:t>
            </a:fld>
            <a:endParaRPr lang="en-GB"/>
          </a:p>
        </p:txBody>
      </p:sp>
    </p:spTree>
    <p:extLst>
      <p:ext uri="{BB962C8B-B14F-4D97-AF65-F5344CB8AC3E}">
        <p14:creationId xmlns:p14="http://schemas.microsoft.com/office/powerpoint/2010/main" val="4152899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9B0584-9E50-4090-87EF-F2718212A9EF}"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3BC0C3-95BE-4DF6-9945-662BBE89EEE5}" type="slidenum">
              <a:rPr lang="en-GB" smtClean="0"/>
              <a:t>‹#›</a:t>
            </a:fld>
            <a:endParaRPr lang="en-GB"/>
          </a:p>
        </p:txBody>
      </p:sp>
    </p:spTree>
    <p:extLst>
      <p:ext uri="{BB962C8B-B14F-4D97-AF65-F5344CB8AC3E}">
        <p14:creationId xmlns:p14="http://schemas.microsoft.com/office/powerpoint/2010/main" val="423808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B0584-9E50-4090-87EF-F2718212A9EF}" type="datetimeFigureOut">
              <a:rPr lang="en-GB" smtClean="0"/>
              <a:t>18/05/2023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BC0C3-95BE-4DF6-9945-662BBE89EEE5}" type="slidenum">
              <a:rPr lang="en-GB" smtClean="0"/>
              <a:t>‹#›</a:t>
            </a:fld>
            <a:endParaRPr lang="en-GB"/>
          </a:p>
        </p:txBody>
      </p:sp>
    </p:spTree>
    <p:extLst>
      <p:ext uri="{BB962C8B-B14F-4D97-AF65-F5344CB8AC3E}">
        <p14:creationId xmlns:p14="http://schemas.microsoft.com/office/powerpoint/2010/main" val="509534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Closing Addresses</a:t>
            </a:r>
            <a:endParaRPr lang="en-GB" dirty="0"/>
          </a:p>
        </p:txBody>
      </p:sp>
      <p:sp>
        <p:nvSpPr>
          <p:cNvPr id="3" name="Subtitle 2"/>
          <p:cNvSpPr>
            <a:spLocks noGrp="1"/>
          </p:cNvSpPr>
          <p:nvPr>
            <p:ph type="subTitle" idx="1"/>
          </p:nvPr>
        </p:nvSpPr>
        <p:spPr/>
        <p:txBody>
          <a:bodyPr/>
          <a:lstStyle/>
          <a:p>
            <a:r>
              <a:rPr lang="en-GB" dirty="0" smtClean="0"/>
              <a:t>J.A. Agaba, Ph.D.</a:t>
            </a:r>
            <a:endParaRPr lang="en-GB" dirty="0"/>
          </a:p>
        </p:txBody>
      </p:sp>
    </p:spTree>
    <p:extLst>
      <p:ext uri="{BB962C8B-B14F-4D97-AF65-F5344CB8AC3E}">
        <p14:creationId xmlns:p14="http://schemas.microsoft.com/office/powerpoint/2010/main" val="464828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Essentials of the Defendant’s final Address</a:t>
            </a:r>
            <a:endParaRPr lang="en-GB" b="1" dirty="0"/>
          </a:p>
        </p:txBody>
      </p:sp>
      <p:sp>
        <p:nvSpPr>
          <p:cNvPr id="3" name="Content Placeholder 2"/>
          <p:cNvSpPr>
            <a:spLocks noGrp="1"/>
          </p:cNvSpPr>
          <p:nvPr>
            <p:ph idx="1"/>
          </p:nvPr>
        </p:nvSpPr>
        <p:spPr>
          <a:xfrm>
            <a:off x="838200" y="1690688"/>
            <a:ext cx="10515600" cy="5167311"/>
          </a:xfrm>
        </p:spPr>
        <p:txBody>
          <a:bodyPr>
            <a:noAutofit/>
          </a:bodyPr>
          <a:lstStyle/>
          <a:p>
            <a:r>
              <a:rPr lang="en-GB" sz="3600" b="1" dirty="0" smtClean="0"/>
              <a:t>The focus of the defendant’s submission is to show that the defendant is not guilty. In doing this, he may, after going through the evidence led, show any of the following:</a:t>
            </a:r>
          </a:p>
          <a:p>
            <a:pPr lvl="1"/>
            <a:r>
              <a:rPr lang="en-GB" sz="3600" b="1" dirty="0" smtClean="0"/>
              <a:t>That the alleged offence is not </a:t>
            </a:r>
            <a:r>
              <a:rPr lang="en-GB" sz="3600" b="1" dirty="0" smtClean="0"/>
              <a:t>shown to </a:t>
            </a:r>
            <a:r>
              <a:rPr lang="en-GB" sz="3600" b="1" dirty="0" smtClean="0"/>
              <a:t>have taken place; or</a:t>
            </a:r>
          </a:p>
          <a:p>
            <a:pPr lvl="1"/>
            <a:r>
              <a:rPr lang="en-GB" sz="3600" b="1" dirty="0" smtClean="0"/>
              <a:t>That the defendant was not properly identified as the offender; or</a:t>
            </a:r>
          </a:p>
          <a:p>
            <a:pPr lvl="1"/>
            <a:r>
              <a:rPr lang="en-GB" sz="3600" b="1" dirty="0" smtClean="0"/>
              <a:t>That the defendant was denied right to fair </a:t>
            </a:r>
            <a:r>
              <a:rPr lang="en-GB" sz="3600" b="1" dirty="0" smtClean="0"/>
              <a:t>hearing </a:t>
            </a:r>
            <a:r>
              <a:rPr lang="en-GB" sz="3600" b="1" dirty="0" smtClean="0"/>
              <a:t>– counsel, interpreter, etc.; or</a:t>
            </a:r>
          </a:p>
        </p:txBody>
      </p:sp>
    </p:spTree>
    <p:extLst>
      <p:ext uri="{BB962C8B-B14F-4D97-AF65-F5344CB8AC3E}">
        <p14:creationId xmlns:p14="http://schemas.microsoft.com/office/powerpoint/2010/main" val="3541240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Autofit/>
          </a:bodyPr>
          <a:lstStyle/>
          <a:p>
            <a:pPr lvl="1"/>
            <a:r>
              <a:rPr lang="en-GB" sz="3600" b="1" dirty="0"/>
              <a:t>That the evidence presented was insufficient, </a:t>
            </a:r>
            <a:r>
              <a:rPr lang="en-GB" sz="3600" b="1" dirty="0" smtClean="0"/>
              <a:t>i.e. it does </a:t>
            </a:r>
            <a:r>
              <a:rPr lang="en-GB" sz="3600" b="1" dirty="0"/>
              <a:t>not meet the required standard; or</a:t>
            </a:r>
          </a:p>
          <a:p>
            <a:pPr lvl="1"/>
            <a:r>
              <a:rPr lang="en-GB" sz="3600" b="1" dirty="0"/>
              <a:t>That the defence of alibi was not considered; or</a:t>
            </a:r>
          </a:p>
          <a:p>
            <a:pPr lvl="1"/>
            <a:r>
              <a:rPr lang="en-GB" sz="3600" b="1" dirty="0"/>
              <a:t>That the act of the defendant was in self defence; or</a:t>
            </a:r>
          </a:p>
          <a:p>
            <a:pPr lvl="1"/>
            <a:r>
              <a:rPr lang="en-GB" sz="3600" b="1" dirty="0"/>
              <a:t>That the defendant was compelled to commit the offence under duress or the threat to his life; or </a:t>
            </a:r>
          </a:p>
          <a:p>
            <a:endParaRPr lang="en-GB" sz="3600" b="1" dirty="0"/>
          </a:p>
        </p:txBody>
      </p:sp>
    </p:spTree>
    <p:extLst>
      <p:ext uri="{BB962C8B-B14F-4D97-AF65-F5344CB8AC3E}">
        <p14:creationId xmlns:p14="http://schemas.microsoft.com/office/powerpoint/2010/main" val="881748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1825624"/>
            <a:ext cx="10515600" cy="4887409"/>
          </a:xfrm>
        </p:spPr>
        <p:txBody>
          <a:bodyPr>
            <a:noAutofit/>
          </a:bodyPr>
          <a:lstStyle/>
          <a:p>
            <a:pPr lvl="1"/>
            <a:r>
              <a:rPr lang="en-GB" sz="3600" b="1" dirty="0"/>
              <a:t>That the prosecution failed to prove the mental element of the </a:t>
            </a:r>
            <a:r>
              <a:rPr lang="en-GB" sz="3600" b="1" dirty="0" smtClean="0"/>
              <a:t>offence:</a:t>
            </a:r>
            <a:endParaRPr lang="en-GB" sz="3600" b="1" dirty="0"/>
          </a:p>
          <a:p>
            <a:pPr lvl="1"/>
            <a:r>
              <a:rPr lang="en-GB" sz="3600" b="1" dirty="0" smtClean="0"/>
              <a:t>Illegal </a:t>
            </a:r>
            <a:r>
              <a:rPr lang="en-GB" sz="3600" b="1" dirty="0"/>
              <a:t>search and seizure (calling in aid </a:t>
            </a:r>
            <a:r>
              <a:rPr lang="en-GB" sz="3600" b="1" dirty="0"/>
              <a:t>S</a:t>
            </a:r>
            <a:r>
              <a:rPr lang="en-GB" sz="3600" b="1" dirty="0" smtClean="0"/>
              <a:t>14 </a:t>
            </a:r>
            <a:r>
              <a:rPr lang="en-GB" sz="3600" b="1" dirty="0"/>
              <a:t>EA); or</a:t>
            </a:r>
          </a:p>
          <a:p>
            <a:pPr lvl="1"/>
            <a:r>
              <a:rPr lang="en-GB" sz="3600" b="1" dirty="0"/>
              <a:t>That confessional statement, though admitted should be accorded no or no reasonable weight; or</a:t>
            </a:r>
          </a:p>
          <a:p>
            <a:pPr lvl="1"/>
            <a:r>
              <a:rPr lang="en-GB" sz="3600" b="1" dirty="0"/>
              <a:t>That the </a:t>
            </a:r>
            <a:r>
              <a:rPr lang="en-GB" sz="3600" b="1" dirty="0" smtClean="0"/>
              <a:t>prosecution witnesses’ </a:t>
            </a:r>
            <a:r>
              <a:rPr lang="en-GB" sz="3600" b="1" dirty="0"/>
              <a:t>accounts are inconsistent and contradictory; or </a:t>
            </a:r>
          </a:p>
          <a:p>
            <a:endParaRPr lang="en-GB" sz="3600" b="1" dirty="0"/>
          </a:p>
        </p:txBody>
      </p:sp>
    </p:spTree>
    <p:extLst>
      <p:ext uri="{BB962C8B-B14F-4D97-AF65-F5344CB8AC3E}">
        <p14:creationId xmlns:p14="http://schemas.microsoft.com/office/powerpoint/2010/main" val="1309841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838200" y="1690688"/>
            <a:ext cx="10515600" cy="5713722"/>
          </a:xfrm>
        </p:spPr>
        <p:txBody>
          <a:bodyPr>
            <a:noAutofit/>
          </a:bodyPr>
          <a:lstStyle/>
          <a:p>
            <a:pPr lvl="1"/>
            <a:r>
              <a:rPr lang="en-GB" sz="3600" b="1" dirty="0" smtClean="0"/>
              <a:t>Challenge credibility of prosecution witnesses.</a:t>
            </a:r>
            <a:endParaRPr lang="en-GB" sz="3600" b="1" dirty="0"/>
          </a:p>
          <a:p>
            <a:pPr lvl="1"/>
            <a:r>
              <a:rPr lang="en-GB" sz="3600" b="1" dirty="0"/>
              <a:t>Present </a:t>
            </a:r>
            <a:r>
              <a:rPr lang="en-GB" sz="3600" b="1" dirty="0" smtClean="0"/>
              <a:t>reasonable  </a:t>
            </a:r>
            <a:r>
              <a:rPr lang="en-GB" sz="3600" b="1" dirty="0"/>
              <a:t>doubt</a:t>
            </a:r>
            <a:r>
              <a:rPr lang="en-GB" sz="3600" b="1" dirty="0" smtClean="0"/>
              <a:t>;</a:t>
            </a:r>
            <a:endParaRPr lang="en-GB" sz="2800" b="1" dirty="0"/>
          </a:p>
          <a:p>
            <a:pPr lvl="1"/>
            <a:r>
              <a:rPr lang="en-GB" sz="3600" b="1" dirty="0" smtClean="0"/>
              <a:t>Appeal </a:t>
            </a:r>
            <a:r>
              <a:rPr lang="en-GB" sz="3600" b="1" dirty="0"/>
              <a:t>to the judge’s sense of justice, fairness and empathy; and </a:t>
            </a:r>
          </a:p>
          <a:p>
            <a:pPr lvl="1"/>
            <a:r>
              <a:rPr lang="en-GB" sz="3600" b="1" dirty="0"/>
              <a:t>Let the concluding part of the address leave a lasting impression </a:t>
            </a:r>
            <a:endParaRPr lang="en-GB" sz="3600" b="1" dirty="0" smtClean="0"/>
          </a:p>
          <a:p>
            <a:pPr lvl="1"/>
            <a:r>
              <a:rPr lang="en-GB" sz="3600" b="1" dirty="0" smtClean="0"/>
              <a:t>A call to acquit the defendant.</a:t>
            </a:r>
            <a:endParaRPr lang="en-GB" sz="3600" b="1" dirty="0"/>
          </a:p>
        </p:txBody>
      </p:sp>
    </p:spTree>
    <p:extLst>
      <p:ext uri="{BB962C8B-B14F-4D97-AF65-F5344CB8AC3E}">
        <p14:creationId xmlns:p14="http://schemas.microsoft.com/office/powerpoint/2010/main" val="1530076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8856"/>
            <a:ext cx="10515600" cy="1277281"/>
          </a:xfrm>
        </p:spPr>
        <p:txBody>
          <a:bodyPr/>
          <a:lstStyle/>
          <a:p>
            <a:r>
              <a:rPr lang="en-GB" b="1" dirty="0" smtClean="0"/>
              <a:t>Essentials of the Prosecution’s final Address</a:t>
            </a:r>
            <a:endParaRPr lang="en-GB" b="1" dirty="0"/>
          </a:p>
        </p:txBody>
      </p:sp>
      <p:sp>
        <p:nvSpPr>
          <p:cNvPr id="3" name="Content Placeholder 2"/>
          <p:cNvSpPr>
            <a:spLocks noGrp="1"/>
          </p:cNvSpPr>
          <p:nvPr>
            <p:ph idx="1"/>
          </p:nvPr>
        </p:nvSpPr>
        <p:spPr>
          <a:xfrm>
            <a:off x="838200" y="1825624"/>
            <a:ext cx="10515600" cy="5032375"/>
          </a:xfrm>
        </p:spPr>
        <p:txBody>
          <a:bodyPr>
            <a:noAutofit/>
          </a:bodyPr>
          <a:lstStyle/>
          <a:p>
            <a:r>
              <a:rPr lang="en-GB" sz="3600" b="1" dirty="0" smtClean="0"/>
              <a:t>The burden on the prosecution in criminal trials is no mean one. See S36(5) CFRN. See also S135 Evidence Act. </a:t>
            </a:r>
          </a:p>
          <a:p>
            <a:r>
              <a:rPr lang="en-GB" sz="3600" b="1" dirty="0" smtClean="0"/>
              <a:t>In discharging this burden, the prosecution must pay attention to all details. For example, it must:</a:t>
            </a:r>
          </a:p>
          <a:p>
            <a:pPr lvl="1"/>
            <a:r>
              <a:rPr lang="en-GB" sz="3600" b="1" dirty="0" smtClean="0"/>
              <a:t>Summarize the evidence, highlighting strong points;</a:t>
            </a:r>
          </a:p>
          <a:p>
            <a:pPr lvl="1"/>
            <a:r>
              <a:rPr lang="en-GB" sz="3600" b="1" dirty="0" smtClean="0"/>
              <a:t>Establish a compelling narrative, presenting case in a logical and convincing manner;</a:t>
            </a:r>
          </a:p>
        </p:txBody>
      </p:sp>
    </p:spTree>
    <p:extLst>
      <p:ext uri="{BB962C8B-B14F-4D97-AF65-F5344CB8AC3E}">
        <p14:creationId xmlns:p14="http://schemas.microsoft.com/office/powerpoint/2010/main" val="40881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1690688"/>
            <a:ext cx="10515600" cy="5689826"/>
          </a:xfrm>
        </p:spPr>
        <p:txBody>
          <a:bodyPr>
            <a:noAutofit/>
          </a:bodyPr>
          <a:lstStyle/>
          <a:p>
            <a:pPr lvl="1"/>
            <a:r>
              <a:rPr lang="en-GB" sz="3600" b="1" dirty="0"/>
              <a:t>Address the elements of </a:t>
            </a:r>
            <a:r>
              <a:rPr lang="en-GB" sz="3600" b="1" dirty="0" smtClean="0"/>
              <a:t>offence &amp; show </a:t>
            </a:r>
            <a:r>
              <a:rPr lang="en-GB" sz="3600" b="1" dirty="0"/>
              <a:t>how </a:t>
            </a:r>
            <a:r>
              <a:rPr lang="en-GB" sz="3600" b="1" dirty="0" smtClean="0"/>
              <a:t>evidence </a:t>
            </a:r>
            <a:r>
              <a:rPr lang="en-GB" sz="3600" b="1" dirty="0"/>
              <a:t>presented satisfies each element;</a:t>
            </a:r>
          </a:p>
          <a:p>
            <a:pPr lvl="1"/>
            <a:r>
              <a:rPr lang="en-GB" sz="3600" b="1" dirty="0" smtClean="0"/>
              <a:t>Establish identity </a:t>
            </a:r>
            <a:r>
              <a:rPr lang="en-GB" sz="3600" b="1" dirty="0"/>
              <a:t>of the defendant;</a:t>
            </a:r>
          </a:p>
          <a:p>
            <a:pPr lvl="1"/>
            <a:r>
              <a:rPr lang="en-GB" sz="3600" b="1" dirty="0" smtClean="0"/>
              <a:t>Show that </a:t>
            </a:r>
            <a:r>
              <a:rPr lang="en-GB" sz="3600" b="1" dirty="0"/>
              <a:t>act of the defendant was intentional and premeditated;</a:t>
            </a:r>
          </a:p>
          <a:p>
            <a:pPr lvl="1"/>
            <a:r>
              <a:rPr lang="en-GB" sz="3600" b="1" dirty="0" smtClean="0"/>
              <a:t>In murder trials, to keep</a:t>
            </a:r>
            <a:r>
              <a:rPr lang="en-GB" sz="3600" b="1" dirty="0" smtClean="0"/>
              <a:t> </a:t>
            </a:r>
            <a:r>
              <a:rPr lang="en-GB" sz="3600" b="1" dirty="0" smtClean="0"/>
              <a:t>causal </a:t>
            </a:r>
            <a:r>
              <a:rPr lang="en-GB" sz="3600" b="1" dirty="0" smtClean="0"/>
              <a:t>link firm;</a:t>
            </a:r>
            <a:endParaRPr lang="en-GB" sz="3600" b="1" dirty="0"/>
          </a:p>
          <a:p>
            <a:pPr lvl="1"/>
            <a:r>
              <a:rPr lang="en-GB" sz="3600" b="1" dirty="0"/>
              <a:t>Where possible, </a:t>
            </a:r>
            <a:r>
              <a:rPr lang="en-GB" sz="3600" b="1" dirty="0" smtClean="0"/>
              <a:t>prove motive </a:t>
            </a:r>
            <a:r>
              <a:rPr lang="en-GB" sz="3600" b="1" dirty="0"/>
              <a:t>for a particular crime;</a:t>
            </a:r>
          </a:p>
          <a:p>
            <a:endParaRPr lang="en-GB" sz="3600" b="1" dirty="0"/>
          </a:p>
        </p:txBody>
      </p:sp>
    </p:spTree>
    <p:extLst>
      <p:ext uri="{BB962C8B-B14F-4D97-AF65-F5344CB8AC3E}">
        <p14:creationId xmlns:p14="http://schemas.microsoft.com/office/powerpoint/2010/main" val="2511562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lvl="1"/>
            <a:r>
              <a:rPr lang="en-GB" sz="3600" b="1" dirty="0"/>
              <a:t>Where possible, show Motive for concealment or cover-up;</a:t>
            </a:r>
          </a:p>
          <a:p>
            <a:pPr lvl="1"/>
            <a:r>
              <a:rPr lang="en-GB" sz="3600" b="1" dirty="0" smtClean="0"/>
              <a:t>Provide </a:t>
            </a:r>
            <a:r>
              <a:rPr lang="en-GB" sz="3600" b="1" dirty="0" smtClean="0"/>
              <a:t>expert evidence where necessary;</a:t>
            </a:r>
            <a:endParaRPr lang="en-GB" sz="3600" b="1" dirty="0"/>
          </a:p>
          <a:p>
            <a:pPr lvl="1"/>
            <a:r>
              <a:rPr lang="en-GB" sz="3600" b="1" dirty="0" smtClean="0"/>
              <a:t>Disprove </a:t>
            </a:r>
            <a:r>
              <a:rPr lang="en-GB" sz="3600" b="1" dirty="0"/>
              <a:t>self defence or other justifications;</a:t>
            </a:r>
          </a:p>
          <a:p>
            <a:pPr lvl="1"/>
            <a:r>
              <a:rPr lang="en-GB" sz="3600" b="1" dirty="0" smtClean="0"/>
              <a:t>Disprove </a:t>
            </a:r>
            <a:r>
              <a:rPr lang="en-GB" sz="3600" b="1" dirty="0"/>
              <a:t>alibi;</a:t>
            </a:r>
          </a:p>
          <a:p>
            <a:pPr lvl="1"/>
            <a:r>
              <a:rPr lang="en-GB" sz="3600" b="1" dirty="0"/>
              <a:t>P</a:t>
            </a:r>
            <a:r>
              <a:rPr lang="en-GB" sz="3600" b="1" dirty="0" smtClean="0"/>
              <a:t>rove </a:t>
            </a:r>
            <a:r>
              <a:rPr lang="en-GB" sz="3600" b="1" dirty="0"/>
              <a:t>defendant’s guilt beyond reasonable doubt.</a:t>
            </a:r>
          </a:p>
          <a:p>
            <a:endParaRPr lang="en-GB" sz="3600" b="1" dirty="0"/>
          </a:p>
        </p:txBody>
      </p:sp>
    </p:spTree>
    <p:extLst>
      <p:ext uri="{BB962C8B-B14F-4D97-AF65-F5344CB8AC3E}">
        <p14:creationId xmlns:p14="http://schemas.microsoft.com/office/powerpoint/2010/main" val="3705570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Essentials of the Defendant’s Reply Address</a:t>
            </a:r>
            <a:endParaRPr lang="en-GB" b="1" dirty="0"/>
          </a:p>
        </p:txBody>
      </p:sp>
      <p:sp>
        <p:nvSpPr>
          <p:cNvPr id="3" name="Content Placeholder 2"/>
          <p:cNvSpPr>
            <a:spLocks noGrp="1"/>
          </p:cNvSpPr>
          <p:nvPr>
            <p:ph idx="1"/>
          </p:nvPr>
        </p:nvSpPr>
        <p:spPr/>
        <p:txBody>
          <a:bodyPr>
            <a:normAutofit/>
          </a:bodyPr>
          <a:lstStyle/>
          <a:p>
            <a:pPr marL="0" indent="0">
              <a:buNone/>
            </a:pPr>
            <a:r>
              <a:rPr lang="en-GB" sz="3600" b="1" dirty="0" smtClean="0"/>
              <a:t>This address is simply to reply to points of law raised in the prosecution’s address. It is not an additional address </a:t>
            </a:r>
            <a:r>
              <a:rPr lang="en-GB" sz="3600" b="1" dirty="0" smtClean="0"/>
              <a:t>to add </a:t>
            </a:r>
            <a:r>
              <a:rPr lang="en-GB" sz="3600" b="1" dirty="0" smtClean="0"/>
              <a:t>to or to rebuild the main address.</a:t>
            </a:r>
            <a:endParaRPr lang="en-GB" sz="3600" b="1" dirty="0"/>
          </a:p>
        </p:txBody>
      </p:sp>
    </p:spTree>
    <p:extLst>
      <p:ext uri="{BB962C8B-B14F-4D97-AF65-F5344CB8AC3E}">
        <p14:creationId xmlns:p14="http://schemas.microsoft.com/office/powerpoint/2010/main" val="2290987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Adoption of Written Addresses</a:t>
            </a:r>
            <a:endParaRPr lang="en-GB" b="1" dirty="0"/>
          </a:p>
        </p:txBody>
      </p:sp>
      <p:sp>
        <p:nvSpPr>
          <p:cNvPr id="3" name="Content Placeholder 2"/>
          <p:cNvSpPr>
            <a:spLocks noGrp="1"/>
          </p:cNvSpPr>
          <p:nvPr>
            <p:ph idx="1"/>
          </p:nvPr>
        </p:nvSpPr>
        <p:spPr/>
        <p:txBody>
          <a:bodyPr>
            <a:normAutofit/>
          </a:bodyPr>
          <a:lstStyle/>
          <a:p>
            <a:pPr marL="0" indent="0">
              <a:buNone/>
            </a:pPr>
            <a:r>
              <a:rPr lang="en-US" sz="3600" b="1" dirty="0" smtClean="0"/>
              <a:t>After the close of evidence and written addresses have been filed, a date is usually fixed for adoption of written addresses.</a:t>
            </a:r>
          </a:p>
          <a:p>
            <a:pPr marL="0" indent="0">
              <a:buNone/>
            </a:pPr>
            <a:endParaRPr lang="en-US" sz="3600" b="1" dirty="0" smtClean="0"/>
          </a:p>
          <a:p>
            <a:pPr marL="0" indent="0">
              <a:buNone/>
            </a:pPr>
            <a:r>
              <a:rPr lang="en-US" sz="3600" b="1" dirty="0" smtClean="0"/>
              <a:t>On that day, a party will inform the court: my lord, we have filed our written address in compliance with the Rules of this court. We wish to humbly adopt same as our oral </a:t>
            </a:r>
            <a:r>
              <a:rPr lang="en-US" sz="3600" b="1" dirty="0" smtClean="0"/>
              <a:t>argument </a:t>
            </a:r>
            <a:r>
              <a:rPr lang="en-US" sz="3600" b="1" dirty="0" smtClean="0"/>
              <a:t>before this court.</a:t>
            </a:r>
          </a:p>
          <a:p>
            <a:pPr marL="0" indent="0">
              <a:buNone/>
            </a:pPr>
            <a:endParaRPr lang="en-US" sz="3600" b="1" dirty="0" smtClean="0"/>
          </a:p>
          <a:p>
            <a:endParaRPr lang="en-GB" sz="3600" dirty="0"/>
          </a:p>
        </p:txBody>
      </p:sp>
    </p:spTree>
    <p:extLst>
      <p:ext uri="{BB962C8B-B14F-4D97-AF65-F5344CB8AC3E}">
        <p14:creationId xmlns:p14="http://schemas.microsoft.com/office/powerpoint/2010/main" val="2511056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buNone/>
            </a:pPr>
            <a:r>
              <a:rPr lang="en-US" sz="3600" b="1" dirty="0" smtClean="0"/>
              <a:t>Where any party fails to appear in court, the written address shall be taken as having been adopted – O31 R4 Lagos; O33 R4 Abuja.</a:t>
            </a:r>
          </a:p>
          <a:p>
            <a:pPr marL="0" indent="0">
              <a:buNone/>
            </a:pPr>
            <a:endParaRPr lang="en-US" sz="3600" b="1" dirty="0" smtClean="0"/>
          </a:p>
          <a:p>
            <a:pPr marL="0" indent="0">
              <a:buNone/>
            </a:pPr>
            <a:r>
              <a:rPr lang="en-US" sz="3600" b="1" dirty="0" smtClean="0"/>
              <a:t>In all cases, 2 copies of the written address shall be filed in court while all parties to the case must be served – O31 R5 Lagos &amp; O36 R7 Abuja</a:t>
            </a:r>
          </a:p>
          <a:p>
            <a:endParaRPr lang="en-GB" sz="3600" dirty="0"/>
          </a:p>
        </p:txBody>
      </p:sp>
    </p:spTree>
    <p:extLst>
      <p:ext uri="{BB962C8B-B14F-4D97-AF65-F5344CB8AC3E}">
        <p14:creationId xmlns:p14="http://schemas.microsoft.com/office/powerpoint/2010/main" val="2909221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Meaning </a:t>
            </a:r>
            <a:endParaRPr lang="en-GB" b="1" dirty="0"/>
          </a:p>
        </p:txBody>
      </p:sp>
      <p:sp>
        <p:nvSpPr>
          <p:cNvPr id="3" name="Content Placeholder 2"/>
          <p:cNvSpPr>
            <a:spLocks noGrp="1"/>
          </p:cNvSpPr>
          <p:nvPr>
            <p:ph idx="1"/>
          </p:nvPr>
        </p:nvSpPr>
        <p:spPr/>
        <p:txBody>
          <a:bodyPr>
            <a:normAutofit/>
          </a:bodyPr>
          <a:lstStyle/>
          <a:p>
            <a:r>
              <a:rPr lang="en-US" sz="3600" b="1" dirty="0" smtClean="0"/>
              <a:t>Closing address or final address refers to the submissions, opinions, suggestions or propositions by counsel or a party on how the judge should view the evidence presented by the </a:t>
            </a:r>
            <a:r>
              <a:rPr lang="en-US" sz="3600" b="1" dirty="0" smtClean="0"/>
              <a:t>parties, in addition to the law(s) applicable.</a:t>
            </a:r>
            <a:endParaRPr lang="en-US" sz="3600" b="1" dirty="0" smtClean="0"/>
          </a:p>
          <a:p>
            <a:endParaRPr lang="en-GB" sz="3600" dirty="0"/>
          </a:p>
        </p:txBody>
      </p:sp>
    </p:spTree>
    <p:extLst>
      <p:ext uri="{BB962C8B-B14F-4D97-AF65-F5344CB8AC3E}">
        <p14:creationId xmlns:p14="http://schemas.microsoft.com/office/powerpoint/2010/main" val="10627647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Oral Argument</a:t>
            </a:r>
            <a:endParaRPr lang="en-GB" b="1" dirty="0"/>
          </a:p>
        </p:txBody>
      </p:sp>
      <p:sp>
        <p:nvSpPr>
          <p:cNvPr id="3" name="Content Placeholder 2"/>
          <p:cNvSpPr>
            <a:spLocks noGrp="1"/>
          </p:cNvSpPr>
          <p:nvPr>
            <p:ph idx="1"/>
          </p:nvPr>
        </p:nvSpPr>
        <p:spPr/>
        <p:txBody>
          <a:bodyPr>
            <a:normAutofit/>
          </a:bodyPr>
          <a:lstStyle/>
          <a:p>
            <a:pPr marL="0" indent="0">
              <a:buNone/>
            </a:pPr>
            <a:r>
              <a:rPr lang="en-US" sz="3600" b="1" dirty="0" smtClean="0"/>
              <a:t>In addition to the written address, a party is entitled to no more than 20 minutes of oral argument to adopt, emphasize and clarify the written brief – See O33 R4 Abuja &amp; O35 R4(1) Lagos.</a:t>
            </a:r>
          </a:p>
          <a:p>
            <a:pPr marL="0" indent="0">
              <a:buNone/>
            </a:pPr>
            <a:endParaRPr lang="en-US" sz="3600" b="1" dirty="0" smtClean="0"/>
          </a:p>
          <a:p>
            <a:pPr marL="0" indent="0">
              <a:buNone/>
            </a:pPr>
            <a:endParaRPr lang="en-US" sz="3600" b="1" dirty="0" smtClean="0"/>
          </a:p>
          <a:p>
            <a:endParaRPr lang="en-GB" sz="3600" dirty="0"/>
          </a:p>
        </p:txBody>
      </p:sp>
    </p:spTree>
    <p:extLst>
      <p:ext uri="{BB962C8B-B14F-4D97-AF65-F5344CB8AC3E}">
        <p14:creationId xmlns:p14="http://schemas.microsoft.com/office/powerpoint/2010/main" val="132994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Ethical Issues</a:t>
            </a:r>
            <a:endParaRPr lang="en-GB" b="1" dirty="0"/>
          </a:p>
        </p:txBody>
      </p:sp>
      <p:sp>
        <p:nvSpPr>
          <p:cNvPr id="3" name="Content Placeholder 2"/>
          <p:cNvSpPr>
            <a:spLocks noGrp="1"/>
          </p:cNvSpPr>
          <p:nvPr>
            <p:ph idx="1"/>
          </p:nvPr>
        </p:nvSpPr>
        <p:spPr>
          <a:xfrm>
            <a:off x="838200" y="1825624"/>
            <a:ext cx="10515600" cy="5032375"/>
          </a:xfrm>
        </p:spPr>
        <p:txBody>
          <a:bodyPr>
            <a:noAutofit/>
          </a:bodyPr>
          <a:lstStyle/>
          <a:p>
            <a:pPr marL="0" indent="0">
              <a:buNone/>
            </a:pPr>
            <a:r>
              <a:rPr lang="en-US" sz="3600" b="1" dirty="0" smtClean="0"/>
              <a:t>Duty not to mislead the court:</a:t>
            </a:r>
          </a:p>
          <a:p>
            <a:pPr marL="0" indent="0">
              <a:buNone/>
            </a:pPr>
            <a:r>
              <a:rPr lang="en-US" sz="3600" b="1" dirty="0" smtClean="0"/>
              <a:t>Duty to disclose adverse legal authority in the jurisdiction even if not cited by the opposing </a:t>
            </a:r>
            <a:r>
              <a:rPr lang="en-US" sz="3600" b="1" dirty="0"/>
              <a:t>counsel – </a:t>
            </a:r>
            <a:r>
              <a:rPr lang="en-US" sz="3600" b="1" dirty="0" smtClean="0"/>
              <a:t>See </a:t>
            </a:r>
            <a:r>
              <a:rPr lang="en-US" sz="3600" b="1" dirty="0"/>
              <a:t>Rule 32 (2) RPC</a:t>
            </a:r>
            <a:endParaRPr lang="en-US" sz="3600" b="1" dirty="0" smtClean="0"/>
          </a:p>
          <a:p>
            <a:endParaRPr lang="en-US" sz="3600" b="1" dirty="0" smtClean="0"/>
          </a:p>
          <a:p>
            <a:pPr marL="0" indent="0">
              <a:buNone/>
            </a:pPr>
            <a:r>
              <a:rPr lang="en-US" sz="3600" b="1" dirty="0" smtClean="0"/>
              <a:t>Not to knowingly misquote the content of any paper, testimony of a witness, language of the argument of the opposing party, decision or a textbook – Rule 32(2)(f)</a:t>
            </a:r>
          </a:p>
          <a:p>
            <a:endParaRPr lang="en-GB" sz="3600" dirty="0"/>
          </a:p>
        </p:txBody>
      </p:sp>
    </p:spTree>
    <p:extLst>
      <p:ext uri="{BB962C8B-B14F-4D97-AF65-F5344CB8AC3E}">
        <p14:creationId xmlns:p14="http://schemas.microsoft.com/office/powerpoint/2010/main" val="2471718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buNone/>
            </a:pPr>
            <a:r>
              <a:rPr lang="en-US" sz="3600" b="1" dirty="0" smtClean="0"/>
              <a:t>Not to cite any decision which he knows to be overruled or a law already repealed with intent to mislead the court – Rule 32(2)(g)</a:t>
            </a:r>
          </a:p>
          <a:p>
            <a:endParaRPr lang="en-US" sz="3600" b="1" dirty="0" smtClean="0"/>
          </a:p>
          <a:p>
            <a:pPr marL="0" indent="0">
              <a:buNone/>
            </a:pPr>
            <a:r>
              <a:rPr lang="en-US" sz="3600" b="1" dirty="0" smtClean="0"/>
              <a:t>Not to assert in argument as a fact that which has not been proved or to conceal in an opening statement fact upon which he intends to rely – R32(2)(h)</a:t>
            </a:r>
          </a:p>
          <a:p>
            <a:endParaRPr lang="en-US" sz="3600" b="1" dirty="0" smtClean="0"/>
          </a:p>
          <a:p>
            <a:endParaRPr lang="en-GB" sz="3600" dirty="0"/>
          </a:p>
        </p:txBody>
      </p:sp>
    </p:spTree>
    <p:extLst>
      <p:ext uri="{BB962C8B-B14F-4D97-AF65-F5344CB8AC3E}">
        <p14:creationId xmlns:p14="http://schemas.microsoft.com/office/powerpoint/2010/main" val="4165302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buNone/>
            </a:pPr>
            <a:r>
              <a:rPr lang="en-US" sz="3600" b="1" dirty="0" smtClean="0"/>
              <a:t>The party making the address would refer the court to evidence led and the state of the law on each issue raised before the court based on the facts presented.</a:t>
            </a:r>
          </a:p>
          <a:p>
            <a:endParaRPr lang="en-US" sz="3600" b="1" dirty="0" smtClean="0"/>
          </a:p>
          <a:p>
            <a:pPr marL="0" indent="0">
              <a:buNone/>
            </a:pPr>
            <a:r>
              <a:rPr lang="en-US" sz="3600" b="1" dirty="0" smtClean="0"/>
              <a:t>Facts that favour the party in his evidence in chief are referred to. Evidence </a:t>
            </a:r>
            <a:r>
              <a:rPr lang="en-US" sz="3600" b="1" dirty="0" err="1" smtClean="0"/>
              <a:t>favourable</a:t>
            </a:r>
            <a:r>
              <a:rPr lang="en-US" sz="3600" b="1" dirty="0" smtClean="0"/>
              <a:t> to the party elicited in cross examination is underscored.</a:t>
            </a:r>
          </a:p>
          <a:p>
            <a:endParaRPr lang="en-GB" sz="3600" dirty="0"/>
          </a:p>
        </p:txBody>
      </p:sp>
    </p:spTree>
    <p:extLst>
      <p:ext uri="{BB962C8B-B14F-4D97-AF65-F5344CB8AC3E}">
        <p14:creationId xmlns:p14="http://schemas.microsoft.com/office/powerpoint/2010/main" val="213803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Purpose </a:t>
            </a:r>
            <a:endParaRPr lang="en-GB" b="1" dirty="0"/>
          </a:p>
        </p:txBody>
      </p:sp>
      <p:sp>
        <p:nvSpPr>
          <p:cNvPr id="3" name="Content Placeholder 2"/>
          <p:cNvSpPr>
            <a:spLocks noGrp="1"/>
          </p:cNvSpPr>
          <p:nvPr>
            <p:ph idx="1"/>
          </p:nvPr>
        </p:nvSpPr>
        <p:spPr/>
        <p:txBody>
          <a:bodyPr>
            <a:normAutofit/>
          </a:bodyPr>
          <a:lstStyle/>
          <a:p>
            <a:pPr marL="0" indent="0">
              <a:buNone/>
            </a:pPr>
            <a:r>
              <a:rPr lang="en-US" sz="3600" b="1" dirty="0" smtClean="0"/>
              <a:t>The purpose is to enable the party addressing present to the court the summary of the facts which, in his opinion, has been proved or disproved in the course of the trial.</a:t>
            </a:r>
          </a:p>
          <a:p>
            <a:pPr marL="0" indent="0">
              <a:buNone/>
            </a:pPr>
            <a:endParaRPr lang="en-US" sz="3600" b="1" dirty="0" smtClean="0"/>
          </a:p>
          <a:p>
            <a:pPr marL="0" indent="0">
              <a:buNone/>
            </a:pPr>
            <a:r>
              <a:rPr lang="en-US" sz="3600" b="1" dirty="0" smtClean="0"/>
              <a:t>It affords counsel the opportunity to marshal his argument properly.</a:t>
            </a:r>
          </a:p>
          <a:p>
            <a:endParaRPr lang="en-GB" sz="3600" dirty="0"/>
          </a:p>
        </p:txBody>
      </p:sp>
    </p:spTree>
    <p:extLst>
      <p:ext uri="{BB962C8B-B14F-4D97-AF65-F5344CB8AC3E}">
        <p14:creationId xmlns:p14="http://schemas.microsoft.com/office/powerpoint/2010/main" val="1019960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buNone/>
            </a:pPr>
            <a:r>
              <a:rPr lang="en-US" sz="3600" b="1" dirty="0" smtClean="0"/>
              <a:t>While it is meant to persuade the trial judge, it does not constitute </a:t>
            </a:r>
            <a:r>
              <a:rPr lang="en-US" sz="3600" b="1" dirty="0" smtClean="0"/>
              <a:t>evidence. It </a:t>
            </a:r>
            <a:r>
              <a:rPr lang="en-US" sz="3600" b="1" dirty="0" smtClean="0"/>
              <a:t>is not a substitute for evidence.  </a:t>
            </a:r>
            <a:endParaRPr lang="en-US" sz="3600" b="1" dirty="0" smtClean="0"/>
          </a:p>
          <a:p>
            <a:pPr marL="0" indent="0">
              <a:buNone/>
            </a:pPr>
            <a:r>
              <a:rPr lang="en-US" sz="3600" b="1" dirty="0" smtClean="0"/>
              <a:t>See </a:t>
            </a:r>
            <a:r>
              <a:rPr lang="en-US" sz="3600" b="1" i="1" dirty="0" err="1" smtClean="0"/>
              <a:t>Olaniyan</a:t>
            </a:r>
            <a:r>
              <a:rPr lang="en-US" sz="3600" b="1" i="1" dirty="0" smtClean="0"/>
              <a:t> v </a:t>
            </a:r>
            <a:r>
              <a:rPr lang="en-US" sz="3600" b="1" i="1" dirty="0" err="1" smtClean="0"/>
              <a:t>Adeniyi</a:t>
            </a:r>
            <a:r>
              <a:rPr lang="en-US" sz="3600" b="1" dirty="0" smtClean="0"/>
              <a:t> (2007) All FWLR (pt. 383) 152; </a:t>
            </a:r>
            <a:r>
              <a:rPr lang="en-US" sz="3600" b="1" i="1" dirty="0" err="1" smtClean="0"/>
              <a:t>Okuleye</a:t>
            </a:r>
            <a:r>
              <a:rPr lang="en-US" sz="3600" b="1" i="1" dirty="0" smtClean="0"/>
              <a:t> v </a:t>
            </a:r>
            <a:r>
              <a:rPr lang="en-US" sz="3600" b="1" i="1" dirty="0" err="1" smtClean="0"/>
              <a:t>Adesanya</a:t>
            </a:r>
            <a:r>
              <a:rPr lang="en-US" sz="3600" b="1" dirty="0" smtClean="0"/>
              <a:t> ( 2014) 12 NWLR (pt. 1422) 521.</a:t>
            </a:r>
          </a:p>
          <a:p>
            <a:endParaRPr lang="en-GB" sz="3600" dirty="0"/>
          </a:p>
        </p:txBody>
      </p:sp>
    </p:spTree>
    <p:extLst>
      <p:ext uri="{BB962C8B-B14F-4D97-AF65-F5344CB8AC3E}">
        <p14:creationId xmlns:p14="http://schemas.microsoft.com/office/powerpoint/2010/main" val="3122411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Constitutional Flavour</a:t>
            </a:r>
            <a:endParaRPr lang="en-GB" b="1" dirty="0"/>
          </a:p>
        </p:txBody>
      </p:sp>
      <p:sp>
        <p:nvSpPr>
          <p:cNvPr id="3" name="Content Placeholder 2"/>
          <p:cNvSpPr>
            <a:spLocks noGrp="1"/>
          </p:cNvSpPr>
          <p:nvPr>
            <p:ph idx="1"/>
          </p:nvPr>
        </p:nvSpPr>
        <p:spPr>
          <a:xfrm>
            <a:off x="838200" y="1825625"/>
            <a:ext cx="10515600" cy="4820502"/>
          </a:xfrm>
        </p:spPr>
        <p:txBody>
          <a:bodyPr>
            <a:noAutofit/>
          </a:bodyPr>
          <a:lstStyle/>
          <a:p>
            <a:pPr marL="0" indent="0">
              <a:buNone/>
            </a:pPr>
            <a:r>
              <a:rPr lang="en-US" sz="3600" b="1" dirty="0" smtClean="0"/>
              <a:t>Denial of </a:t>
            </a:r>
            <a:r>
              <a:rPr lang="en-US" sz="3600" b="1" dirty="0" smtClean="0"/>
              <a:t>right to address </a:t>
            </a:r>
            <a:r>
              <a:rPr lang="en-US" sz="3600" b="1" dirty="0" smtClean="0"/>
              <a:t>may be held as denial of fair hearing</a:t>
            </a:r>
            <a:r>
              <a:rPr lang="en-US" sz="3600" b="1" dirty="0" smtClean="0"/>
              <a:t> </a:t>
            </a:r>
            <a:r>
              <a:rPr lang="en-US" sz="3600" b="1" dirty="0" smtClean="0"/>
              <a:t>having regard to section 294(1) of the Constitution. See </a:t>
            </a:r>
            <a:r>
              <a:rPr lang="en-US" sz="3600" b="1" i="1" dirty="0" err="1" smtClean="0"/>
              <a:t>Okoebor</a:t>
            </a:r>
            <a:r>
              <a:rPr lang="en-US" sz="3600" b="1" i="1" dirty="0" smtClean="0"/>
              <a:t> v Police Council</a:t>
            </a:r>
            <a:r>
              <a:rPr lang="en-US" sz="3600" b="1" dirty="0" smtClean="0"/>
              <a:t> (2003) FWLR (pt. 164) 189. </a:t>
            </a:r>
          </a:p>
          <a:p>
            <a:pPr marL="0" indent="0">
              <a:buNone/>
            </a:pPr>
            <a:endParaRPr lang="en-US" sz="3600" b="1" dirty="0" smtClean="0"/>
          </a:p>
          <a:p>
            <a:pPr marL="0" indent="0">
              <a:buNone/>
            </a:pPr>
            <a:r>
              <a:rPr lang="en-US" sz="3600" b="1" dirty="0" smtClean="0"/>
              <a:t>In the above case, the court also held that a trial court cannot adjourn a matter for judgment without asking for final addresses, especially where they are represented by counsel.</a:t>
            </a:r>
          </a:p>
          <a:p>
            <a:endParaRPr lang="en-GB" sz="3600" dirty="0"/>
          </a:p>
        </p:txBody>
      </p:sp>
    </p:spTree>
    <p:extLst>
      <p:ext uri="{BB962C8B-B14F-4D97-AF65-F5344CB8AC3E}">
        <p14:creationId xmlns:p14="http://schemas.microsoft.com/office/powerpoint/2010/main" val="1044177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3600" b="1" dirty="0" smtClean="0"/>
              <a:t>Section 294(1) provides:</a:t>
            </a:r>
          </a:p>
          <a:p>
            <a:pPr marL="0" indent="0">
              <a:buNone/>
            </a:pPr>
            <a:r>
              <a:rPr lang="en-GB" sz="3600" b="1" i="1" dirty="0" smtClean="0"/>
              <a:t>Every court established under this constitution shall deliver its decision in writing not later than ninety days after the conclusion of evidence </a:t>
            </a:r>
            <a:r>
              <a:rPr lang="en-GB" sz="3600" b="1" i="1" u="sng" dirty="0" smtClean="0"/>
              <a:t>and final addresses</a:t>
            </a:r>
            <a:r>
              <a:rPr lang="en-GB" sz="3600" b="1" i="1" dirty="0" smtClean="0"/>
              <a:t>…</a:t>
            </a:r>
            <a:endParaRPr lang="en-GB" sz="3600" b="1" i="1" dirty="0"/>
          </a:p>
        </p:txBody>
      </p:sp>
    </p:spTree>
    <p:extLst>
      <p:ext uri="{BB962C8B-B14F-4D97-AF65-F5344CB8AC3E}">
        <p14:creationId xmlns:p14="http://schemas.microsoft.com/office/powerpoint/2010/main" val="704452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Formulation of issues for determination</a:t>
            </a:r>
            <a:endParaRPr lang="en-GB" b="1" dirty="0"/>
          </a:p>
        </p:txBody>
      </p:sp>
      <p:sp>
        <p:nvSpPr>
          <p:cNvPr id="3" name="Content Placeholder 2"/>
          <p:cNvSpPr>
            <a:spLocks noGrp="1"/>
          </p:cNvSpPr>
          <p:nvPr>
            <p:ph idx="1"/>
          </p:nvPr>
        </p:nvSpPr>
        <p:spPr/>
        <p:txBody>
          <a:bodyPr>
            <a:normAutofit/>
          </a:bodyPr>
          <a:lstStyle/>
          <a:p>
            <a:pPr marL="0" indent="0">
              <a:buNone/>
            </a:pPr>
            <a:r>
              <a:rPr lang="en-GB" sz="3600" b="1" dirty="0" smtClean="0"/>
              <a:t>It is essential that every final address has an issue or issues for determination.</a:t>
            </a:r>
          </a:p>
          <a:p>
            <a:pPr marL="0" indent="0">
              <a:buNone/>
            </a:pPr>
            <a:endParaRPr lang="en-GB" sz="3600" b="1" dirty="0"/>
          </a:p>
          <a:p>
            <a:pPr marL="0" indent="0">
              <a:buNone/>
            </a:pPr>
            <a:r>
              <a:rPr lang="en-GB" sz="3600" b="1" dirty="0" smtClean="0"/>
              <a:t>The issues are questions sought to be answered in favour of the formulator.</a:t>
            </a:r>
            <a:endParaRPr lang="en-GB" sz="3600" b="1" dirty="0"/>
          </a:p>
        </p:txBody>
      </p:sp>
    </p:spTree>
    <p:extLst>
      <p:ext uri="{BB962C8B-B14F-4D97-AF65-F5344CB8AC3E}">
        <p14:creationId xmlns:p14="http://schemas.microsoft.com/office/powerpoint/2010/main" val="4290809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4400" b="1" dirty="0" smtClean="0"/>
              <a:t>At the level of the trial court, the issue for determination in a criminal case is almost common: </a:t>
            </a:r>
          </a:p>
          <a:p>
            <a:pPr lvl="1" algn="just"/>
            <a:r>
              <a:rPr lang="en-GB" sz="4000" b="1" dirty="0" smtClean="0"/>
              <a:t>Whether the prosecution has proved the charge against the defendant beyond reasonable doubt.</a:t>
            </a:r>
            <a:endParaRPr lang="en-GB" sz="4000" b="1" dirty="0"/>
          </a:p>
        </p:txBody>
      </p:sp>
    </p:spTree>
    <p:extLst>
      <p:ext uri="{BB962C8B-B14F-4D97-AF65-F5344CB8AC3E}">
        <p14:creationId xmlns:p14="http://schemas.microsoft.com/office/powerpoint/2010/main" val="2721828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1030</TotalTime>
  <Words>1114</Words>
  <Application>Microsoft Office PowerPoint</Application>
  <PresentationFormat>Widescreen</PresentationFormat>
  <Paragraphs>78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Closing Addresses</vt:lpstr>
      <vt:lpstr>Meaning </vt:lpstr>
      <vt:lpstr>PowerPoint Presentation</vt:lpstr>
      <vt:lpstr>Purpose </vt:lpstr>
      <vt:lpstr>PowerPoint Presentation</vt:lpstr>
      <vt:lpstr>Constitutional Flavour</vt:lpstr>
      <vt:lpstr>PowerPoint Presentation</vt:lpstr>
      <vt:lpstr>Formulation of issues for determination</vt:lpstr>
      <vt:lpstr>PowerPoint Presentation</vt:lpstr>
      <vt:lpstr>Essentials of the Defendant’s final Address</vt:lpstr>
      <vt:lpstr>PowerPoint Presentation</vt:lpstr>
      <vt:lpstr>PowerPoint Presentation</vt:lpstr>
      <vt:lpstr>PowerPoint Presentation</vt:lpstr>
      <vt:lpstr>Essentials of the Prosecution’s final Address</vt:lpstr>
      <vt:lpstr>PowerPoint Presentation</vt:lpstr>
      <vt:lpstr>PowerPoint Presentation</vt:lpstr>
      <vt:lpstr>Essentials of the Defendant’s Reply Address</vt:lpstr>
      <vt:lpstr>Adoption of Written Addresses</vt:lpstr>
      <vt:lpstr>PowerPoint Presentation</vt:lpstr>
      <vt:lpstr>Oral Argument</vt:lpstr>
      <vt:lpstr>Ethical Issues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Addresses</dc:title>
  <dc:creator>HP</dc:creator>
  <cp:lastModifiedBy>HP</cp:lastModifiedBy>
  <cp:revision>23</cp:revision>
  <dcterms:created xsi:type="dcterms:W3CDTF">2023-05-16T05:48:28Z</dcterms:created>
  <dcterms:modified xsi:type="dcterms:W3CDTF">2023-05-18T17:20:29Z</dcterms:modified>
</cp:coreProperties>
</file>