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69" r:id="rId5"/>
    <p:sldId id="270" r:id="rId6"/>
    <p:sldId id="271" r:id="rId7"/>
    <p:sldId id="273" r:id="rId8"/>
    <p:sldId id="274" r:id="rId9"/>
    <p:sldId id="275" r:id="rId10"/>
    <p:sldId id="258" r:id="rId11"/>
    <p:sldId id="278" r:id="rId12"/>
    <p:sldId id="279" r:id="rId13"/>
    <p:sldId id="280" r:id="rId14"/>
    <p:sldId id="259" r:id="rId15"/>
    <p:sldId id="261" r:id="rId16"/>
    <p:sldId id="281" r:id="rId17"/>
    <p:sldId id="282" r:id="rId18"/>
    <p:sldId id="283" r:id="rId19"/>
    <p:sldId id="284" r:id="rId20"/>
    <p:sldId id="285" r:id="rId21"/>
    <p:sldId id="286" r:id="rId22"/>
    <p:sldId id="287" r:id="rId23"/>
    <p:sldId id="262" r:id="rId24"/>
    <p:sldId id="288" r:id="rId25"/>
    <p:sldId id="263" r:id="rId26"/>
    <p:sldId id="264" r:id="rId27"/>
    <p:sldId id="289" r:id="rId28"/>
    <p:sldId id="290" r:id="rId29"/>
    <p:sldId id="265" r:id="rId30"/>
    <p:sldId id="291" r:id="rId31"/>
    <p:sldId id="267" r:id="rId32"/>
    <p:sldId id="293" r:id="rId33"/>
    <p:sldId id="292" r:id="rId34"/>
    <p:sldId id="295" r:id="rId35"/>
    <p:sldId id="296" r:id="rId36"/>
    <p:sldId id="297" r:id="rId37"/>
    <p:sldId id="298" r:id="rId38"/>
    <p:sldId id="299" r:id="rId39"/>
    <p:sldId id="300" r:id="rId40"/>
    <p:sldId id="301" r:id="rId41"/>
    <p:sldId id="302" r:id="rId42"/>
    <p:sldId id="303" r:id="rId43"/>
    <p:sldId id="304" r:id="rId44"/>
    <p:sldId id="268" r:id="rId45"/>
    <p:sldId id="26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240918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887745-C04A-4329-ACBA-F77B41E35CB7}"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175026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429173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99527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855413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2141491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021084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811911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883235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426389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659888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887745-C04A-4329-ACBA-F77B41E35CB7}"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2036816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887745-C04A-4329-ACBA-F77B41E35CB7}" type="datetimeFigureOut">
              <a:rPr lang="en-US" smtClean="0"/>
              <a:t>5/6/2023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241958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23386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2936631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A887745-C04A-4329-ACBA-F77B41E35CB7}" type="datetimeFigureOut">
              <a:rPr lang="en-US" smtClean="0"/>
              <a:t>5/6/2023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33248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887745-C04A-4329-ACBA-F77B41E35CB7}"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E8704-D697-48DC-8644-623A1E1C0F93}" type="slidenum">
              <a:rPr lang="en-US" smtClean="0"/>
              <a:t>‹#›</a:t>
            </a:fld>
            <a:endParaRPr lang="en-US"/>
          </a:p>
        </p:txBody>
      </p:sp>
    </p:spTree>
    <p:extLst>
      <p:ext uri="{BB962C8B-B14F-4D97-AF65-F5344CB8AC3E}">
        <p14:creationId xmlns:p14="http://schemas.microsoft.com/office/powerpoint/2010/main" val="1768144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A887745-C04A-4329-ACBA-F77B41E35CB7}" type="datetimeFigureOut">
              <a:rPr lang="en-US" smtClean="0"/>
              <a:t>5/6/2023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14E8704-D697-48DC-8644-623A1E1C0F93}" type="slidenum">
              <a:rPr lang="en-US" smtClean="0"/>
              <a:t>‹#›</a:t>
            </a:fld>
            <a:endParaRPr lang="en-US"/>
          </a:p>
        </p:txBody>
      </p:sp>
    </p:spTree>
    <p:extLst>
      <p:ext uri="{BB962C8B-B14F-4D97-AF65-F5344CB8AC3E}">
        <p14:creationId xmlns:p14="http://schemas.microsoft.com/office/powerpoint/2010/main" val="316847579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943" y="261257"/>
            <a:ext cx="11996057" cy="5541078"/>
          </a:xfrm>
        </p:spPr>
        <p:txBody>
          <a:bodyPr>
            <a:normAutofit fontScale="90000"/>
          </a:bodyPr>
          <a:lstStyle/>
          <a:p>
            <a:pPr algn="ctr">
              <a:lnSpc>
                <a:spcPct val="100000"/>
              </a:lnSpc>
            </a:pPr>
            <a:r>
              <a:rPr lang="en-US" sz="3100" b="1" dirty="0">
                <a:solidFill>
                  <a:schemeClr val="accent3">
                    <a:lumMod val="60000"/>
                    <a:lumOff val="40000"/>
                  </a:schemeClr>
                </a:solidFill>
                <a:cs typeface="Times New Roman" panose="02020603050405020304" pitchFamily="18" charset="0"/>
              </a:rPr>
              <a:t>CASE THEORY AND TRIAL </a:t>
            </a:r>
            <a:r>
              <a:rPr lang="en-US" sz="3100" b="1" dirty="0" smtClean="0">
                <a:solidFill>
                  <a:schemeClr val="accent3">
                    <a:lumMod val="60000"/>
                    <a:lumOff val="40000"/>
                  </a:schemeClr>
                </a:solidFill>
                <a:cs typeface="Times New Roman" panose="02020603050405020304" pitchFamily="18" charset="0"/>
              </a:rPr>
              <a:t>PLAN</a:t>
            </a:r>
            <a:r>
              <a:rPr lang="en-US" sz="2400" b="1" dirty="0" smtClean="0">
                <a:solidFill>
                  <a:schemeClr val="accent3">
                    <a:lumMod val="60000"/>
                    <a:lumOff val="40000"/>
                  </a:schemeClr>
                </a:solidFill>
                <a:cs typeface="Times New Roman" panose="02020603050405020304" pitchFamily="18" charset="0"/>
              </a:rPr>
              <a:t/>
            </a:r>
            <a:br>
              <a:rPr lang="en-US" sz="2400" b="1" dirty="0" smtClean="0">
                <a:solidFill>
                  <a:schemeClr val="accent3">
                    <a:lumMod val="60000"/>
                    <a:lumOff val="40000"/>
                  </a:schemeClr>
                </a:solidFill>
                <a:cs typeface="Times New Roman" panose="02020603050405020304" pitchFamily="18" charset="0"/>
              </a:rPr>
            </a:br>
            <a:r>
              <a:rPr lang="en-US" sz="2400" b="1" dirty="0">
                <a:cs typeface="Times New Roman" panose="02020603050405020304" pitchFamily="18" charset="0"/>
              </a:rPr>
              <a:t/>
            </a:r>
            <a:br>
              <a:rPr lang="en-US" sz="2400" b="1" dirty="0">
                <a:cs typeface="Times New Roman" panose="02020603050405020304" pitchFamily="18" charset="0"/>
              </a:rPr>
            </a:br>
            <a:r>
              <a:rPr lang="en-US" sz="2400" b="1" dirty="0" smtClean="0">
                <a:cs typeface="Times New Roman" panose="02020603050405020304" pitchFamily="18" charset="0"/>
              </a:rPr>
              <a:t/>
            </a:r>
            <a:br>
              <a:rPr lang="en-US" sz="2400" b="1" dirty="0" smtClean="0">
                <a:cs typeface="Times New Roman" panose="02020603050405020304" pitchFamily="18" charset="0"/>
              </a:rPr>
            </a:br>
            <a:r>
              <a:rPr lang="en-US" sz="2400" b="1" dirty="0">
                <a:cs typeface="Times New Roman" panose="02020603050405020304" pitchFamily="18" charset="0"/>
              </a:rPr>
              <a:t/>
            </a:r>
            <a:br>
              <a:rPr lang="en-US" sz="2400" b="1" dirty="0">
                <a:cs typeface="Times New Roman" panose="02020603050405020304" pitchFamily="18" charset="0"/>
              </a:rPr>
            </a:br>
            <a:r>
              <a:rPr lang="en-US" sz="2400" b="1" dirty="0">
                <a:cs typeface="Times New Roman" panose="02020603050405020304" pitchFamily="18" charset="0"/>
              </a:rPr>
              <a:t>BEING A </a:t>
            </a:r>
            <a:r>
              <a:rPr lang="en-US" sz="2400" b="1" dirty="0" smtClean="0">
                <a:cs typeface="Times New Roman" panose="02020603050405020304" pitchFamily="18" charset="0"/>
              </a:rPr>
              <a:t>PRESENTATION</a:t>
            </a:r>
            <a:br>
              <a:rPr lang="en-US" sz="2400" b="1" dirty="0" smtClean="0">
                <a:cs typeface="Times New Roman" panose="02020603050405020304" pitchFamily="18" charset="0"/>
              </a:rPr>
            </a:br>
            <a:r>
              <a:rPr lang="en-US" sz="2400" b="1" dirty="0" smtClean="0">
                <a:cs typeface="Times New Roman" panose="02020603050405020304" pitchFamily="18" charset="0"/>
              </a:rPr>
              <a:t/>
            </a:r>
            <a:br>
              <a:rPr lang="en-US" sz="2400" b="1" dirty="0" smtClean="0">
                <a:cs typeface="Times New Roman" panose="02020603050405020304" pitchFamily="18" charset="0"/>
              </a:rPr>
            </a:br>
            <a:r>
              <a:rPr lang="en-US" sz="2400" b="1" dirty="0" smtClean="0">
                <a:cs typeface="Times New Roman" panose="02020603050405020304" pitchFamily="18" charset="0"/>
              </a:rPr>
              <a:t>AT THE 12-DAY </a:t>
            </a:r>
            <a:r>
              <a:rPr lang="en-US" sz="2400" b="1" dirty="0">
                <a:cs typeface="Times New Roman" panose="02020603050405020304" pitchFamily="18" charset="0"/>
              </a:rPr>
              <a:t>CRIMINAL LITIGATION TRAINING OF THE NIGERIAN BAR ASSOCIATION INSTITUTE OF CONTINUING LEGAL </a:t>
            </a:r>
            <a:r>
              <a:rPr lang="en-US" sz="2400" b="1" dirty="0" smtClean="0">
                <a:cs typeface="Times New Roman" panose="02020603050405020304" pitchFamily="18" charset="0"/>
              </a:rPr>
              <a:t>EDUCATION</a:t>
            </a:r>
            <a:br>
              <a:rPr lang="en-US" sz="2400" b="1" dirty="0" smtClean="0">
                <a:cs typeface="Times New Roman" panose="02020603050405020304" pitchFamily="18" charset="0"/>
              </a:rPr>
            </a:br>
            <a:r>
              <a:rPr lang="en-US" sz="2400" b="1" dirty="0">
                <a:cs typeface="Times New Roman" panose="02020603050405020304" pitchFamily="18" charset="0"/>
              </a:rPr>
              <a:t/>
            </a:r>
            <a:br>
              <a:rPr lang="en-US" sz="2400" b="1" dirty="0">
                <a:cs typeface="Times New Roman" panose="02020603050405020304" pitchFamily="18" charset="0"/>
              </a:rPr>
            </a:br>
            <a:r>
              <a:rPr lang="en-US" sz="2400" b="1" dirty="0" smtClean="0">
                <a:cs typeface="Times New Roman" panose="02020603050405020304" pitchFamily="18" charset="0"/>
              </a:rPr>
              <a:t/>
            </a:r>
            <a:br>
              <a:rPr lang="en-US" sz="2400" b="1" dirty="0" smtClean="0">
                <a:cs typeface="Times New Roman" panose="02020603050405020304" pitchFamily="18" charset="0"/>
              </a:rPr>
            </a:br>
            <a:r>
              <a:rPr lang="en-US" sz="2400" b="1" dirty="0" smtClean="0">
                <a:cs typeface="Times New Roman" panose="02020603050405020304" pitchFamily="18" charset="0"/>
              </a:rPr>
              <a:t>BY </a:t>
            </a:r>
            <a:br>
              <a:rPr lang="en-US" sz="2400" b="1" dirty="0" smtClean="0">
                <a:cs typeface="Times New Roman" panose="02020603050405020304" pitchFamily="18" charset="0"/>
              </a:rPr>
            </a:br>
            <a:r>
              <a:rPr lang="en-US" sz="2400" b="1" dirty="0" smtClean="0">
                <a:cs typeface="Times New Roman" panose="02020603050405020304" pitchFamily="18" charset="0"/>
              </a:rPr>
              <a:t>MRS. CORDELIA UWUMA EKE, LLM (KENT). FICMC. ACIARB</a:t>
            </a:r>
            <a:br>
              <a:rPr lang="en-US" sz="2400" b="1" dirty="0" smtClean="0">
                <a:cs typeface="Times New Roman" panose="02020603050405020304" pitchFamily="18" charset="0"/>
              </a:rPr>
            </a:br>
            <a:r>
              <a:rPr lang="en-US" sz="2000" b="1" dirty="0" smtClean="0">
                <a:cs typeface="Times New Roman" panose="02020603050405020304" pitchFamily="18" charset="0"/>
              </a:rPr>
              <a:t>DIRECTOR, RIVERS STATE MINISTRY OF JUSTICE</a:t>
            </a:r>
            <a:r>
              <a:rPr lang="en-US" sz="2400" b="1" dirty="0" smtClean="0">
                <a:cs typeface="Times New Roman" panose="02020603050405020304" pitchFamily="18" charset="0"/>
              </a:rPr>
              <a:t/>
            </a:r>
            <a:br>
              <a:rPr lang="en-US" sz="2400" b="1" dirty="0" smtClean="0">
                <a:cs typeface="Times New Roman" panose="02020603050405020304" pitchFamily="18" charset="0"/>
              </a:rPr>
            </a:br>
            <a:r>
              <a:rPr lang="en-US" sz="2400" b="1" dirty="0">
                <a:cs typeface="Times New Roman" panose="02020603050405020304" pitchFamily="18" charset="0"/>
              </a:rPr>
              <a:t/>
            </a:r>
            <a:br>
              <a:rPr lang="en-US" sz="2400" b="1" dirty="0">
                <a:cs typeface="Times New Roman" panose="02020603050405020304" pitchFamily="18" charset="0"/>
              </a:rPr>
            </a:br>
            <a:r>
              <a:rPr lang="en-US" sz="2400" b="1" dirty="0" smtClean="0">
                <a:cs typeface="Times New Roman" panose="02020603050405020304" pitchFamily="18" charset="0"/>
              </a:rPr>
              <a:t/>
            </a:r>
            <a:br>
              <a:rPr lang="en-US" sz="2400" b="1" dirty="0" smtClean="0">
                <a:cs typeface="Times New Roman" panose="02020603050405020304" pitchFamily="18" charset="0"/>
              </a:rPr>
            </a:br>
            <a:r>
              <a:rPr lang="en-US" sz="2400" b="1" dirty="0" smtClean="0">
                <a:cs typeface="Times New Roman" panose="02020603050405020304" pitchFamily="18" charset="0"/>
              </a:rPr>
              <a:t>																			6</a:t>
            </a:r>
            <a:r>
              <a:rPr lang="en-US" sz="2400" b="1" baseline="30000" dirty="0" smtClean="0">
                <a:cs typeface="Times New Roman" panose="02020603050405020304" pitchFamily="18" charset="0"/>
              </a:rPr>
              <a:t>TH</a:t>
            </a:r>
            <a:r>
              <a:rPr lang="en-US" sz="2400" b="1" dirty="0" smtClean="0">
                <a:cs typeface="Times New Roman" panose="02020603050405020304" pitchFamily="18" charset="0"/>
              </a:rPr>
              <a:t> MAY, 2023</a:t>
            </a:r>
            <a:endParaRPr lang="en-US" sz="2400" b="1" dirty="0">
              <a:cs typeface="Times New Roman" panose="02020603050405020304" pitchFamily="18" charset="0"/>
            </a:endParaRPr>
          </a:p>
        </p:txBody>
      </p:sp>
    </p:spTree>
    <p:extLst>
      <p:ext uri="{BB962C8B-B14F-4D97-AF65-F5344CB8AC3E}">
        <p14:creationId xmlns:p14="http://schemas.microsoft.com/office/powerpoint/2010/main" val="1059857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64253"/>
          </a:xfrm>
        </p:spPr>
        <p:txBody>
          <a:bodyPr/>
          <a:lstStyle/>
          <a:p>
            <a:pPr lvl="0"/>
            <a:r>
              <a:rPr lang="en-US" sz="2800" dirty="0">
                <a:solidFill>
                  <a:schemeClr val="accent3">
                    <a:lumMod val="60000"/>
                    <a:lumOff val="40000"/>
                  </a:schemeClr>
                </a:solidFill>
                <a:latin typeface="Times New Roman" panose="02020603050405020304" pitchFamily="18" charset="0"/>
                <a:cs typeface="Times New Roman" panose="02020603050405020304" pitchFamily="18" charset="0"/>
              </a:rPr>
              <a:t/>
            </a:r>
            <a:br>
              <a:rPr lang="en-US" sz="2800" dirty="0">
                <a:solidFill>
                  <a:schemeClr val="accent3">
                    <a:lumMod val="60000"/>
                    <a:lumOff val="40000"/>
                  </a:schemeClr>
                </a:solidFill>
                <a:latin typeface="Times New Roman" panose="02020603050405020304" pitchFamily="18" charset="0"/>
                <a:cs typeface="Times New Roman" panose="02020603050405020304" pitchFamily="18" charset="0"/>
              </a:rPr>
            </a:br>
            <a:r>
              <a:rPr lang="en-US" sz="2800" b="1" dirty="0" smtClean="0">
                <a:solidFill>
                  <a:schemeClr val="accent3">
                    <a:lumMod val="60000"/>
                    <a:lumOff val="40000"/>
                  </a:schemeClr>
                </a:solidFill>
                <a:cs typeface="Times New Roman" panose="02020603050405020304" pitchFamily="18" charset="0"/>
              </a:rPr>
              <a:t>Nature </a:t>
            </a:r>
            <a:r>
              <a:rPr lang="en-US" sz="2800" b="1" dirty="0">
                <a:solidFill>
                  <a:schemeClr val="accent3">
                    <a:lumMod val="60000"/>
                    <a:lumOff val="40000"/>
                  </a:schemeClr>
                </a:solidFill>
                <a:cs typeface="Times New Roman" panose="02020603050405020304" pitchFamily="18" charset="0"/>
              </a:rPr>
              <a:t>of a Case Theory</a:t>
            </a:r>
            <a:endParaRPr lang="en-US" sz="2800" dirty="0">
              <a:solidFill>
                <a:schemeClr val="accent3">
                  <a:lumMod val="60000"/>
                  <a:lumOff val="40000"/>
                </a:schemeClr>
              </a:solidFill>
              <a:cs typeface="Times New Roman" panose="02020603050405020304" pitchFamily="18" charset="0"/>
            </a:endParaRPr>
          </a:p>
        </p:txBody>
      </p:sp>
      <p:sp>
        <p:nvSpPr>
          <p:cNvPr id="3" name="Content Placeholder 2"/>
          <p:cNvSpPr>
            <a:spLocks noGrp="1"/>
          </p:cNvSpPr>
          <p:nvPr>
            <p:ph idx="1"/>
          </p:nvPr>
        </p:nvSpPr>
        <p:spPr>
          <a:xfrm>
            <a:off x="475098" y="1641089"/>
            <a:ext cx="7635839" cy="4857433"/>
          </a:xfrm>
        </p:spPr>
        <p:txBody>
          <a:bodyPr>
            <a:normAutofit/>
          </a:bodyPr>
          <a:lstStyle/>
          <a:p>
            <a:pPr algn="just"/>
            <a:r>
              <a:rPr lang="en-US" sz="1600" dirty="0">
                <a:latin typeface="+mn-lt"/>
                <a:cs typeface="Times New Roman" panose="02020603050405020304" pitchFamily="18" charset="0"/>
              </a:rPr>
              <a:t>A Case theory, also known as the theory of a case, is the </a:t>
            </a:r>
            <a:r>
              <a:rPr lang="en-US" sz="1600" dirty="0" smtClean="0">
                <a:latin typeface="+mn-lt"/>
                <a:cs typeface="Times New Roman" panose="02020603050405020304" pitchFamily="18" charset="0"/>
              </a:rPr>
              <a:t>theme or story </a:t>
            </a:r>
            <a:r>
              <a:rPr lang="en-US" sz="1600" dirty="0">
                <a:latin typeface="+mn-lt"/>
                <a:cs typeface="Times New Roman" panose="02020603050405020304" pitchFamily="18" charset="0"/>
              </a:rPr>
              <a:t>of </a:t>
            </a:r>
            <a:r>
              <a:rPr lang="en-US" sz="1900" dirty="0">
                <a:latin typeface="+mn-lt"/>
                <a:cs typeface="Times New Roman" panose="02020603050405020304" pitchFamily="18" charset="0"/>
              </a:rPr>
              <a:t>the case of the party propounding the theory, </a:t>
            </a:r>
            <a:r>
              <a:rPr lang="en-US" sz="1900" dirty="0" smtClean="0">
                <a:latin typeface="+mn-lt"/>
                <a:cs typeface="Times New Roman" panose="02020603050405020304" pitchFamily="18" charset="0"/>
              </a:rPr>
              <a:t>be it </a:t>
            </a:r>
            <a:r>
              <a:rPr lang="en-US" sz="1900" dirty="0">
                <a:latin typeface="+mn-lt"/>
                <a:cs typeface="Times New Roman" panose="02020603050405020304" pitchFamily="18" charset="0"/>
              </a:rPr>
              <a:t>the </a:t>
            </a:r>
            <a:r>
              <a:rPr lang="en-US" sz="1900" dirty="0" smtClean="0">
                <a:latin typeface="+mn-lt"/>
                <a:cs typeface="Times New Roman" panose="02020603050405020304" pitchFamily="18" charset="0"/>
              </a:rPr>
              <a:t>Prosecution or Defense</a:t>
            </a:r>
            <a:endParaRPr lang="en-US" sz="1900" dirty="0">
              <a:latin typeface="+mn-lt"/>
              <a:cs typeface="Times New Roman" panose="02020603050405020304" pitchFamily="18" charset="0"/>
            </a:endParaRPr>
          </a:p>
          <a:p>
            <a:pPr algn="just"/>
            <a:r>
              <a:rPr lang="en-US" sz="1900" dirty="0" smtClean="0">
                <a:latin typeface="+mn-lt"/>
                <a:cs typeface="Times New Roman" panose="02020603050405020304" pitchFamily="18" charset="0"/>
              </a:rPr>
              <a:t>In a criminal case, a </a:t>
            </a:r>
            <a:r>
              <a:rPr lang="en-US" sz="1900" dirty="0">
                <a:latin typeface="+mn-lt"/>
                <a:cs typeface="Times New Roman" panose="02020603050405020304" pitchFamily="18" charset="0"/>
              </a:rPr>
              <a:t>case theory is part of the planning of the case of a party and it is formulated based on the charges or allegations preferred against a </a:t>
            </a:r>
            <a:r>
              <a:rPr lang="en-US" sz="1900" dirty="0" smtClean="0">
                <a:latin typeface="+mn-lt"/>
                <a:cs typeface="Times New Roman" panose="02020603050405020304" pitchFamily="18" charset="0"/>
              </a:rPr>
              <a:t>Defendant</a:t>
            </a:r>
          </a:p>
          <a:p>
            <a:pPr algn="just"/>
            <a:r>
              <a:rPr lang="en-US" dirty="0">
                <a:latin typeface="+mn-lt"/>
              </a:rPr>
              <a:t>It comprises a summation of the facts of the case, intertwined with legal provisions and theories, woven together to present a picture of the case from the perspective of the Counsel, and projected in a persuasive manner to the Court, seeking to convince the latter that the said theory is indeed what transpired in the case, thereby urging the court to find in </a:t>
            </a:r>
            <a:r>
              <a:rPr lang="en-US" dirty="0" err="1">
                <a:latin typeface="+mn-lt"/>
              </a:rPr>
              <a:t>favour</a:t>
            </a:r>
            <a:r>
              <a:rPr lang="en-US" dirty="0">
                <a:latin typeface="+mn-lt"/>
              </a:rPr>
              <a:t> of his client.</a:t>
            </a:r>
          </a:p>
          <a:p>
            <a:pPr algn="just"/>
            <a:endParaRPr lang="en-US" sz="1600" dirty="0" smtClean="0">
              <a:latin typeface="+mn-lt"/>
              <a:cs typeface="Times New Roman" panose="02020603050405020304" pitchFamily="18" charset="0"/>
            </a:endParaRPr>
          </a:p>
          <a:p>
            <a:pPr algn="just"/>
            <a:endParaRPr lang="en-US" sz="1600" dirty="0" smtClean="0">
              <a:latin typeface="+mn-lt"/>
              <a:cs typeface="Times New Roman" panose="02020603050405020304" pitchFamily="18" charset="0"/>
            </a:endParaRPr>
          </a:p>
        </p:txBody>
      </p:sp>
    </p:spTree>
    <p:extLst>
      <p:ext uri="{BB962C8B-B14F-4D97-AF65-F5344CB8AC3E}">
        <p14:creationId xmlns:p14="http://schemas.microsoft.com/office/powerpoint/2010/main" val="239340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269" y="248065"/>
            <a:ext cx="9404723" cy="1400530"/>
          </a:xfrm>
        </p:spPr>
        <p:txBody>
          <a:bodyPr/>
          <a:lstStyle/>
          <a:p>
            <a:endParaRPr lang="en-US"/>
          </a:p>
        </p:txBody>
      </p:sp>
      <p:sp>
        <p:nvSpPr>
          <p:cNvPr id="3" name="Content Placeholder 2"/>
          <p:cNvSpPr>
            <a:spLocks noGrp="1"/>
          </p:cNvSpPr>
          <p:nvPr>
            <p:ph idx="1"/>
          </p:nvPr>
        </p:nvSpPr>
        <p:spPr>
          <a:xfrm>
            <a:off x="1103312" y="2096460"/>
            <a:ext cx="8946541" cy="4195481"/>
          </a:xfrm>
        </p:spPr>
        <p:txBody>
          <a:bodyPr>
            <a:normAutofit lnSpcReduction="10000"/>
          </a:bodyPr>
          <a:lstStyle/>
          <a:p>
            <a:pPr algn="just"/>
            <a:endParaRPr lang="en-US" dirty="0">
              <a:cs typeface="Times New Roman" panose="02020603050405020304" pitchFamily="18" charset="0"/>
            </a:endParaRPr>
          </a:p>
          <a:p>
            <a:r>
              <a:rPr lang="en-US" dirty="0" smtClean="0"/>
              <a:t>A case theory </a:t>
            </a:r>
            <a:r>
              <a:rPr lang="en-US" dirty="0"/>
              <a:t>must be plausible and probable enough to be believed by the Judge or </a:t>
            </a:r>
            <a:r>
              <a:rPr lang="en-US" dirty="0" smtClean="0"/>
              <a:t>Magistrate.</a:t>
            </a:r>
          </a:p>
          <a:p>
            <a:r>
              <a:rPr lang="en-US" dirty="0" smtClean="0"/>
              <a:t>Should have a relatable human angle</a:t>
            </a:r>
          </a:p>
          <a:p>
            <a:r>
              <a:rPr lang="en-US" dirty="0"/>
              <a:t>A case theory simple and uncomplicated. It should be factual, not confusing or utopian. Take an assertive and affirmative position in presenting your case theory</a:t>
            </a:r>
            <a:r>
              <a:rPr lang="en-US" dirty="0" smtClean="0"/>
              <a:t>.</a:t>
            </a:r>
          </a:p>
          <a:p>
            <a:r>
              <a:rPr lang="en-US" dirty="0"/>
              <a:t>A case theory should be related to key words and phrases which can be resonated throughout the case. Counsel should introduce his theory from the very first witness and unravel same through his exhibits, applications, objections, summation and his Final address. Everything he does should go to establish his theory.</a:t>
            </a:r>
          </a:p>
          <a:p>
            <a:endParaRPr lang="en-US" dirty="0" smtClean="0"/>
          </a:p>
        </p:txBody>
      </p:sp>
    </p:spTree>
    <p:extLst>
      <p:ext uri="{BB962C8B-B14F-4D97-AF65-F5344CB8AC3E}">
        <p14:creationId xmlns:p14="http://schemas.microsoft.com/office/powerpoint/2010/main" val="4180926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According to Haydock and </a:t>
            </a:r>
            <a:r>
              <a:rPr lang="en-US" dirty="0" err="1"/>
              <a:t>Sonsteng</a:t>
            </a:r>
            <a:r>
              <a:rPr lang="en-US" dirty="0"/>
              <a:t>, in their book </a:t>
            </a:r>
            <a:r>
              <a:rPr lang="en-US" b="1" dirty="0"/>
              <a:t>Trial, Theories, Tactics, </a:t>
            </a:r>
            <a:r>
              <a:rPr lang="en-US" b="1" dirty="0" smtClean="0"/>
              <a:t>Techniques.</a:t>
            </a:r>
            <a:endParaRPr lang="en-US" dirty="0">
              <a:cs typeface="Times New Roman" panose="02020603050405020304" pitchFamily="18" charset="0"/>
            </a:endParaRPr>
          </a:p>
          <a:p>
            <a:pPr algn="just"/>
            <a:r>
              <a:rPr lang="en-US" dirty="0">
                <a:cs typeface="Times New Roman" panose="02020603050405020304" pitchFamily="18" charset="0"/>
              </a:rPr>
              <a:t>“</a:t>
            </a:r>
            <a:r>
              <a:rPr lang="en-US" i="1" dirty="0">
                <a:cs typeface="Times New Roman" panose="02020603050405020304" pitchFamily="18" charset="0"/>
              </a:rPr>
              <a:t>An effective theory of a case is understandable, persuasive, comprehensive and compelling, and should motivate the judge and jury to want to decide a case favorably</a:t>
            </a:r>
            <a:r>
              <a:rPr lang="en-US" dirty="0" smtClean="0">
                <a:cs typeface="Times New Roman" panose="02020603050405020304" pitchFamily="18" charset="0"/>
              </a:rPr>
              <a:t>”</a:t>
            </a:r>
            <a:endParaRPr lang="en-US" dirty="0"/>
          </a:p>
        </p:txBody>
      </p:sp>
    </p:spTree>
    <p:extLst>
      <p:ext uri="{BB962C8B-B14F-4D97-AF65-F5344CB8AC3E}">
        <p14:creationId xmlns:p14="http://schemas.microsoft.com/office/powerpoint/2010/main" val="595124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60000"/>
                    <a:lumOff val="40000"/>
                  </a:schemeClr>
                </a:solidFill>
              </a:rPr>
              <a:t>Case study</a:t>
            </a:r>
            <a:endParaRPr lang="en-US" dirty="0">
              <a:solidFill>
                <a:schemeClr val="accent3">
                  <a:lumMod val="60000"/>
                  <a:lumOff val="40000"/>
                </a:schemeClr>
              </a:solidFill>
            </a:endParaRPr>
          </a:p>
        </p:txBody>
      </p:sp>
      <p:sp>
        <p:nvSpPr>
          <p:cNvPr id="3" name="Content Placeholder 2"/>
          <p:cNvSpPr>
            <a:spLocks noGrp="1"/>
          </p:cNvSpPr>
          <p:nvPr>
            <p:ph idx="1"/>
          </p:nvPr>
        </p:nvSpPr>
        <p:spPr>
          <a:xfrm>
            <a:off x="1103312" y="1132114"/>
            <a:ext cx="8946541" cy="5116285"/>
          </a:xfrm>
        </p:spPr>
        <p:txBody>
          <a:bodyPr>
            <a:normAutofit fontScale="85000" lnSpcReduction="10000"/>
          </a:bodyPr>
          <a:lstStyle/>
          <a:p>
            <a:pPr marL="0" indent="0">
              <a:buNone/>
            </a:pPr>
            <a:endParaRPr lang="en-US" dirty="0"/>
          </a:p>
          <a:p>
            <a:r>
              <a:rPr lang="en-US" b="1" dirty="0"/>
              <a:t>ODOGWU V. STATE per </a:t>
            </a:r>
            <a:r>
              <a:rPr lang="en-US" b="1" dirty="0" err="1"/>
              <a:t>Ngwuta</a:t>
            </a:r>
            <a:r>
              <a:rPr lang="en-US" b="1" dirty="0"/>
              <a:t> J.S.C</a:t>
            </a:r>
            <a:r>
              <a:rPr lang="en-US" dirty="0"/>
              <a:t> (2013) 14NWLR P. 74, @91</a:t>
            </a:r>
          </a:p>
          <a:p>
            <a:r>
              <a:rPr lang="en-US" dirty="0"/>
              <a:t>The Supreme Court, in overturning the conviction by the trial court and the lower court, recognized and summarized the case theory of both counsel thus:</a:t>
            </a:r>
          </a:p>
          <a:p>
            <a:endParaRPr lang="en-US" dirty="0"/>
          </a:p>
          <a:p>
            <a:r>
              <a:rPr lang="en-US" i="1" dirty="0"/>
              <a:t>“The prosecution’s theory is that out of frustration at being dumped by the deceased to whom she was engaged, the appellant dumped the deceased to whom she was engaged, the appellant managed to sneak into the deceased’s apartment with a spare key, waited for the deceased who was at work, took him by surprise when he returned in the night of 31/7/2001, attacked and killed him with a stabilizer and two kitchen knives.</a:t>
            </a:r>
            <a:endParaRPr lang="en-US" dirty="0"/>
          </a:p>
          <a:p>
            <a:r>
              <a:rPr lang="en-US" i="1" dirty="0"/>
              <a:t>“On the other hand, appellant claimed that the deceased came to her at her institution on 30/7/2001, brought her to his home for reconciliation. Deceased locked her in the house on 31/7/2001 and went to work. Deceased came back by 10pm and she was angry at being kept in the house when she had some assignment to do in the school. The deceased apologized, gave her N10,000 for her needs and as the deceased was about driving her back to school, two masked men invaded the house and killed the deceased.”</a:t>
            </a:r>
            <a:endParaRPr lang="en-US" dirty="0"/>
          </a:p>
          <a:p>
            <a:endParaRPr lang="en-US" dirty="0"/>
          </a:p>
        </p:txBody>
      </p:sp>
    </p:spTree>
    <p:extLst>
      <p:ext uri="{BB962C8B-B14F-4D97-AF65-F5344CB8AC3E}">
        <p14:creationId xmlns:p14="http://schemas.microsoft.com/office/powerpoint/2010/main" val="2503238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33908"/>
          </a:xfrm>
        </p:spPr>
        <p:txBody>
          <a:bodyPr/>
          <a:lstStyle/>
          <a:p>
            <a:r>
              <a:rPr lang="en-US" sz="2800" b="1" dirty="0" smtClean="0">
                <a:solidFill>
                  <a:schemeClr val="accent3">
                    <a:lumMod val="60000"/>
                    <a:lumOff val="40000"/>
                  </a:schemeClr>
                </a:solidFill>
                <a:cs typeface="Times New Roman" panose="02020603050405020304" pitchFamily="18" charset="0"/>
              </a:rPr>
              <a:t>Significance </a:t>
            </a:r>
            <a:r>
              <a:rPr lang="en-US" sz="2800" b="1" dirty="0">
                <a:solidFill>
                  <a:schemeClr val="accent3">
                    <a:lumMod val="60000"/>
                    <a:lumOff val="40000"/>
                  </a:schemeClr>
                </a:solidFill>
                <a:cs typeface="Times New Roman" panose="02020603050405020304" pitchFamily="18" charset="0"/>
              </a:rPr>
              <a:t>of a Case Theory</a:t>
            </a:r>
            <a:endParaRPr lang="en-US" sz="2800" dirty="0"/>
          </a:p>
        </p:txBody>
      </p:sp>
      <p:sp>
        <p:nvSpPr>
          <p:cNvPr id="3" name="Content Placeholder 2"/>
          <p:cNvSpPr>
            <a:spLocks noGrp="1"/>
          </p:cNvSpPr>
          <p:nvPr>
            <p:ph idx="1"/>
          </p:nvPr>
        </p:nvSpPr>
        <p:spPr>
          <a:xfrm>
            <a:off x="523959" y="1186626"/>
            <a:ext cx="8946541" cy="4383535"/>
          </a:xfrm>
        </p:spPr>
        <p:txBody>
          <a:bodyPr>
            <a:normAutofit fontScale="92500" lnSpcReduction="10000"/>
          </a:bodyPr>
          <a:lstStyle/>
          <a:p>
            <a:pPr marL="0" indent="0" algn="just">
              <a:buNone/>
            </a:pPr>
            <a:endParaRPr lang="en-US" sz="1600" dirty="0"/>
          </a:p>
          <a:p>
            <a:r>
              <a:rPr lang="en-US" sz="1800" dirty="0" smtClean="0">
                <a:latin typeface="+mn-lt"/>
                <a:cs typeface="Times New Roman" panose="02020603050405020304" pitchFamily="18" charset="0"/>
              </a:rPr>
              <a:t>Commencing </a:t>
            </a:r>
            <a:r>
              <a:rPr lang="en-US" sz="1800" dirty="0">
                <a:latin typeface="+mn-lt"/>
                <a:cs typeface="Times New Roman" panose="02020603050405020304" pitchFamily="18" charset="0"/>
              </a:rPr>
              <a:t>a criminal trial or </a:t>
            </a:r>
            <a:r>
              <a:rPr lang="en-US" sz="1800" dirty="0" err="1">
                <a:latin typeface="+mn-lt"/>
                <a:cs typeface="Times New Roman" panose="02020603050405020304" pitchFamily="18" charset="0"/>
              </a:rPr>
              <a:t>defence</a:t>
            </a:r>
            <a:r>
              <a:rPr lang="en-US" sz="1800" dirty="0">
                <a:latin typeface="+mn-lt"/>
                <a:cs typeface="Times New Roman" panose="02020603050405020304" pitchFamily="18" charset="0"/>
              </a:rPr>
              <a:t> without a theory in mind is equivalent to person getting into his car and driving on the road without a determined destination. He or she will definitely arrive </a:t>
            </a:r>
            <a:r>
              <a:rPr lang="en-US" sz="1800" dirty="0" smtClean="0">
                <a:latin typeface="+mn-lt"/>
                <a:cs typeface="Times New Roman" panose="02020603050405020304" pitchFamily="18" charset="0"/>
              </a:rPr>
              <a:t>nowhere.</a:t>
            </a:r>
          </a:p>
          <a:p>
            <a:r>
              <a:rPr lang="en-US" sz="1800" dirty="0" smtClean="0">
                <a:latin typeface="+mn-lt"/>
                <a:cs typeface="Times New Roman" panose="02020603050405020304" pitchFamily="18" charset="0"/>
              </a:rPr>
              <a:t>It </a:t>
            </a:r>
            <a:r>
              <a:rPr lang="en-US" sz="1800" dirty="0">
                <a:latin typeface="+mn-lt"/>
                <a:cs typeface="Times New Roman" panose="02020603050405020304" pitchFamily="18" charset="0"/>
              </a:rPr>
              <a:t>speeds up the trial of the </a:t>
            </a:r>
            <a:r>
              <a:rPr lang="en-US" sz="1800" dirty="0" smtClean="0">
                <a:latin typeface="+mn-lt"/>
                <a:cs typeface="Times New Roman" panose="02020603050405020304" pitchFamily="18" charset="0"/>
              </a:rPr>
              <a:t>case</a:t>
            </a:r>
          </a:p>
          <a:p>
            <a:r>
              <a:rPr lang="en-US" sz="1800" dirty="0">
                <a:cs typeface="Times New Roman" panose="02020603050405020304" pitchFamily="18" charset="0"/>
              </a:rPr>
              <a:t>It helps counsel anticipate problems that may occur and prepare to counter </a:t>
            </a:r>
            <a:r>
              <a:rPr lang="en-US" sz="1800" dirty="0" smtClean="0">
                <a:cs typeface="Times New Roman" panose="02020603050405020304" pitchFamily="18" charset="0"/>
              </a:rPr>
              <a:t>them</a:t>
            </a:r>
            <a:endParaRPr lang="en-US" sz="1800" dirty="0">
              <a:latin typeface="+mn-lt"/>
              <a:cs typeface="Times New Roman" panose="02020603050405020304" pitchFamily="18" charset="0"/>
            </a:endParaRPr>
          </a:p>
          <a:p>
            <a:pPr lvl="0" algn="just"/>
            <a:r>
              <a:rPr lang="en-US" dirty="0">
                <a:cs typeface="Times New Roman" panose="02020603050405020304" pitchFamily="18" charset="0"/>
              </a:rPr>
              <a:t>It gives counsel clarity of thought and focus in addressing </a:t>
            </a:r>
            <a:r>
              <a:rPr lang="en-US" dirty="0" smtClean="0">
                <a:cs typeface="Times New Roman" panose="02020603050405020304" pitchFamily="18" charset="0"/>
              </a:rPr>
              <a:t>issues</a:t>
            </a:r>
          </a:p>
          <a:p>
            <a:pPr algn="just"/>
            <a:r>
              <a:rPr lang="en-US" dirty="0"/>
              <a:t>It helps the court have a bird's eye view of the case of the party and helps the court guide counsel </a:t>
            </a:r>
            <a:r>
              <a:rPr lang="en-US" dirty="0" smtClean="0"/>
              <a:t>accordingly</a:t>
            </a:r>
          </a:p>
          <a:p>
            <a:pPr lvl="0" algn="just"/>
            <a:r>
              <a:rPr lang="en-US" dirty="0"/>
              <a:t>It also prepares parties as to the nature of the trial. Whether it would be a lengthy or brief </a:t>
            </a:r>
            <a:r>
              <a:rPr lang="en-US" dirty="0" smtClean="0"/>
              <a:t>one</a:t>
            </a:r>
            <a:endParaRPr lang="en-US" dirty="0"/>
          </a:p>
          <a:p>
            <a:pPr lvl="0" algn="just"/>
            <a:r>
              <a:rPr lang="en-US" dirty="0"/>
              <a:t>It provides the basis for formulation of a strategy for the case</a:t>
            </a:r>
            <a:endParaRPr lang="en-US" dirty="0">
              <a:cs typeface="Times New Roman" panose="02020603050405020304" pitchFamily="18" charset="0"/>
            </a:endParaRPr>
          </a:p>
          <a:p>
            <a:pPr algn="just"/>
            <a:endParaRPr lang="en-US" sz="1900" dirty="0">
              <a:latin typeface="Times New Roman" panose="02020603050405020304" pitchFamily="18" charset="0"/>
              <a:cs typeface="Times New Roman" panose="02020603050405020304" pitchFamily="18" charset="0"/>
            </a:endParaRPr>
          </a:p>
          <a:p>
            <a:endParaRPr lang="en-US" sz="1600" b="1"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615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chemeClr val="accent3">
                    <a:lumMod val="60000"/>
                    <a:lumOff val="40000"/>
                  </a:schemeClr>
                </a:solidFill>
                <a:latin typeface="Times New Roman" panose="02020603050405020304" pitchFamily="18" charset="0"/>
                <a:cs typeface="Times New Roman" panose="02020603050405020304" pitchFamily="18" charset="0"/>
              </a:rPr>
              <a:t>Points to note when selecting a case theory</a:t>
            </a:r>
            <a:r>
              <a:rPr lang="en-US" dirty="0"/>
              <a:t/>
            </a:r>
            <a:br>
              <a:rPr lang="en-US" dirty="0"/>
            </a:br>
            <a:endParaRPr lang="en-US" dirty="0"/>
          </a:p>
        </p:txBody>
      </p:sp>
      <p:sp>
        <p:nvSpPr>
          <p:cNvPr id="3" name="Content Placeholder 2"/>
          <p:cNvSpPr>
            <a:spLocks noGrp="1"/>
          </p:cNvSpPr>
          <p:nvPr>
            <p:ph idx="1"/>
          </p:nvPr>
        </p:nvSpPr>
        <p:spPr>
          <a:xfrm>
            <a:off x="468118" y="1278122"/>
            <a:ext cx="8946541" cy="3496302"/>
          </a:xfrm>
        </p:spPr>
        <p:txBody>
          <a:bodyPr>
            <a:noAutofit/>
          </a:bodyPr>
          <a:lstStyle/>
          <a:p>
            <a:pPr lvl="0" algn="just"/>
            <a:r>
              <a:rPr lang="en-US" dirty="0" smtClean="0">
                <a:latin typeface="+mn-lt"/>
                <a:cs typeface="Times New Roman" panose="02020603050405020304" pitchFamily="18" charset="0"/>
              </a:rPr>
              <a:t>The </a:t>
            </a:r>
            <a:r>
              <a:rPr lang="en-US" dirty="0">
                <a:latin typeface="+mn-lt"/>
                <a:cs typeface="Times New Roman" panose="02020603050405020304" pitchFamily="18" charset="0"/>
              </a:rPr>
              <a:t>applicable law to the </a:t>
            </a:r>
            <a:r>
              <a:rPr lang="en-US" dirty="0" smtClean="0">
                <a:latin typeface="+mn-lt"/>
                <a:cs typeface="Times New Roman" panose="02020603050405020304" pitchFamily="18" charset="0"/>
              </a:rPr>
              <a:t>charge</a:t>
            </a:r>
          </a:p>
          <a:p>
            <a:pPr lvl="0" algn="just"/>
            <a:r>
              <a:rPr lang="en-US" dirty="0" smtClean="0">
                <a:latin typeface="+mn-lt"/>
                <a:cs typeface="Times New Roman" panose="02020603050405020304" pitchFamily="18" charset="0"/>
              </a:rPr>
              <a:t>Elements </a:t>
            </a:r>
            <a:r>
              <a:rPr lang="en-US" dirty="0">
                <a:latin typeface="+mn-lt"/>
                <a:cs typeface="Times New Roman" panose="02020603050405020304" pitchFamily="18" charset="0"/>
              </a:rPr>
              <a:t>of the charge or charges preferred against the </a:t>
            </a:r>
            <a:r>
              <a:rPr lang="en-US" dirty="0" smtClean="0">
                <a:latin typeface="+mn-lt"/>
                <a:cs typeface="Times New Roman" panose="02020603050405020304" pitchFamily="18" charset="0"/>
              </a:rPr>
              <a:t>defendant</a:t>
            </a:r>
          </a:p>
          <a:p>
            <a:pPr lvl="0" algn="just"/>
            <a:r>
              <a:rPr lang="en-US" dirty="0" smtClean="0">
                <a:latin typeface="+mn-lt"/>
                <a:cs typeface="Times New Roman" panose="02020603050405020304" pitchFamily="18" charset="0"/>
              </a:rPr>
              <a:t>The </a:t>
            </a:r>
            <a:r>
              <a:rPr lang="en-US" dirty="0">
                <a:latin typeface="+mn-lt"/>
                <a:cs typeface="Times New Roman" panose="02020603050405020304" pitchFamily="18" charset="0"/>
              </a:rPr>
              <a:t>facts of the case that are in tandem with the elements of the charge and match them </a:t>
            </a:r>
            <a:r>
              <a:rPr lang="en-US" dirty="0" smtClean="0">
                <a:latin typeface="+mn-lt"/>
                <a:cs typeface="Times New Roman" panose="02020603050405020304" pitchFamily="18" charset="0"/>
              </a:rPr>
              <a:t>accordingly</a:t>
            </a:r>
          </a:p>
          <a:p>
            <a:pPr lvl="0" algn="just"/>
            <a:r>
              <a:rPr lang="en-US" dirty="0" smtClean="0">
                <a:latin typeface="+mn-lt"/>
                <a:cs typeface="Times New Roman" panose="02020603050405020304" pitchFamily="18" charset="0"/>
              </a:rPr>
              <a:t>The </a:t>
            </a:r>
            <a:r>
              <a:rPr lang="en-US" dirty="0">
                <a:latin typeface="+mn-lt"/>
                <a:cs typeface="Times New Roman" panose="02020603050405020304" pitchFamily="18" charset="0"/>
              </a:rPr>
              <a:t>evidence required to prove the existence of those facts</a:t>
            </a:r>
          </a:p>
          <a:p>
            <a:pPr algn="just"/>
            <a:r>
              <a:rPr lang="en-US" dirty="0" smtClean="0">
                <a:latin typeface="+mn-lt"/>
                <a:cs typeface="Times New Roman" panose="02020603050405020304" pitchFamily="18" charset="0"/>
              </a:rPr>
              <a:t>Highlight  </a:t>
            </a:r>
            <a:r>
              <a:rPr lang="en-US" dirty="0">
                <a:latin typeface="+mn-lt"/>
                <a:cs typeface="Times New Roman" panose="02020603050405020304" pitchFamily="18" charset="0"/>
              </a:rPr>
              <a:t>the significant issues in the case and what requires more attention</a:t>
            </a:r>
          </a:p>
          <a:p>
            <a:r>
              <a:rPr lang="en-US" dirty="0" smtClean="0">
                <a:latin typeface="+mn-lt"/>
              </a:rPr>
              <a:t>A case theory can be modified due to developments in the case</a:t>
            </a:r>
          </a:p>
          <a:p>
            <a:r>
              <a:rPr lang="en-US" dirty="0"/>
              <a:t>Counsel should tailor and present his theory in a language, style and manner likely to appeal to the </a:t>
            </a:r>
            <a:r>
              <a:rPr lang="en-US" dirty="0" smtClean="0"/>
              <a:t>judge</a:t>
            </a:r>
          </a:p>
          <a:p>
            <a:r>
              <a:rPr lang="en-US" b="1" dirty="0" smtClean="0"/>
              <a:t>The </a:t>
            </a:r>
            <a:r>
              <a:rPr lang="en-US" b="1" dirty="0"/>
              <a:t>Case theory is usually encapsulated in the Opening Statement of the case of a </a:t>
            </a:r>
            <a:r>
              <a:rPr lang="en-US" b="1" dirty="0" smtClean="0"/>
              <a:t>party.</a:t>
            </a:r>
            <a:endParaRPr lang="en-US" b="1" dirty="0"/>
          </a:p>
          <a:p>
            <a:endParaRPr lang="en-US" dirty="0"/>
          </a:p>
        </p:txBody>
      </p:sp>
    </p:spTree>
    <p:extLst>
      <p:ext uri="{BB962C8B-B14F-4D97-AF65-F5344CB8AC3E}">
        <p14:creationId xmlns:p14="http://schemas.microsoft.com/office/powerpoint/2010/main" val="842014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60000"/>
                    <a:lumOff val="40000"/>
                  </a:schemeClr>
                </a:solidFill>
              </a:rPr>
              <a:t>The Opening Statement</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lstStyle/>
          <a:p>
            <a:r>
              <a:rPr lang="en-US" dirty="0"/>
              <a:t>The Opening Statement is the vehicle through which the Case theory is </a:t>
            </a:r>
            <a:r>
              <a:rPr lang="en-US" dirty="0" smtClean="0"/>
              <a:t>conveyed to the court</a:t>
            </a:r>
          </a:p>
          <a:p>
            <a:r>
              <a:rPr lang="en-US" dirty="0"/>
              <a:t>It is more </a:t>
            </a:r>
            <a:r>
              <a:rPr lang="en-US" dirty="0" smtClean="0"/>
              <a:t>commonly practiced in </a:t>
            </a:r>
            <a:r>
              <a:rPr lang="en-US" dirty="0"/>
              <a:t>climes like the United States of America and the United Kingdom and </a:t>
            </a:r>
            <a:r>
              <a:rPr lang="en-US" dirty="0" smtClean="0"/>
              <a:t>places </a:t>
            </a:r>
            <a:r>
              <a:rPr lang="en-US" dirty="0"/>
              <a:t>where the jury system is </a:t>
            </a:r>
            <a:r>
              <a:rPr lang="en-US" dirty="0" smtClean="0"/>
              <a:t>obtainable</a:t>
            </a:r>
          </a:p>
          <a:p>
            <a:r>
              <a:rPr lang="en-US" dirty="0" smtClean="0"/>
              <a:t>It is provided for in the ADMINISTRATION OF CRIMINAL JUSTICE ACT  (ACJA) 2015, although not specifically by that name.</a:t>
            </a:r>
          </a:p>
          <a:p>
            <a:endParaRPr lang="en-US" dirty="0"/>
          </a:p>
        </p:txBody>
      </p:sp>
    </p:spTree>
    <p:extLst>
      <p:ext uri="{BB962C8B-B14F-4D97-AF65-F5344CB8AC3E}">
        <p14:creationId xmlns:p14="http://schemas.microsoft.com/office/powerpoint/2010/main" val="2433446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452718"/>
            <a:ext cx="9404723" cy="701168"/>
          </a:xfrm>
        </p:spPr>
        <p:txBody>
          <a:bodyPr/>
          <a:lstStyle/>
          <a:p>
            <a:r>
              <a:rPr lang="en-US" dirty="0" smtClean="0">
                <a:solidFill>
                  <a:schemeClr val="accent3">
                    <a:lumMod val="60000"/>
                    <a:lumOff val="40000"/>
                  </a:schemeClr>
                </a:solidFill>
              </a:rPr>
              <a:t>ACJA</a:t>
            </a:r>
            <a:r>
              <a:rPr lang="en-US" dirty="0" smtClean="0"/>
              <a:t> </a:t>
            </a:r>
            <a:endParaRPr lang="en-US" dirty="0"/>
          </a:p>
        </p:txBody>
      </p:sp>
      <p:sp>
        <p:nvSpPr>
          <p:cNvPr id="5" name="Content Placeholder 4"/>
          <p:cNvSpPr>
            <a:spLocks noGrp="1"/>
          </p:cNvSpPr>
          <p:nvPr>
            <p:ph idx="1"/>
          </p:nvPr>
        </p:nvSpPr>
        <p:spPr/>
        <p:txBody>
          <a:bodyPr>
            <a:normAutofit fontScale="92500" lnSpcReduction="10000"/>
          </a:bodyPr>
          <a:lstStyle/>
          <a:p>
            <a:r>
              <a:rPr lang="en-US" b="1" dirty="0"/>
              <a:t>Section 300 (1)</a:t>
            </a:r>
            <a:endParaRPr lang="en-US" dirty="0"/>
          </a:p>
          <a:p>
            <a:r>
              <a:rPr lang="en-US" i="1" dirty="0"/>
              <a:t>- After a plea of not guilty has been taken or no plea has been made, </a:t>
            </a:r>
            <a:r>
              <a:rPr lang="en-US" i="1" u="sng" dirty="0"/>
              <a:t>the prosecutor may open the case against the defendant stating shortly by what evidence he expects to prove the guilt of the defendant. </a:t>
            </a:r>
            <a:endParaRPr lang="en-US" dirty="0"/>
          </a:p>
          <a:p>
            <a:r>
              <a:rPr lang="en-US" i="1" dirty="0"/>
              <a:t>(2)- The prosecutor shall then examine the witnesses for the prosecution who may be cross-examined by the defendant or his legal practitioner and there after re-examined by the prosecutor where necessary.</a:t>
            </a:r>
            <a:endParaRPr lang="en-US" dirty="0"/>
          </a:p>
          <a:p>
            <a:r>
              <a:rPr lang="en-US" b="1" dirty="0"/>
              <a:t>Section 301</a:t>
            </a:r>
            <a:endParaRPr lang="en-US" dirty="0"/>
          </a:p>
          <a:p>
            <a:r>
              <a:rPr lang="en-US" i="1" dirty="0"/>
              <a:t> After the case of the prosecution is concluded, </a:t>
            </a:r>
            <a:r>
              <a:rPr lang="en-US" i="1" u="sng" dirty="0"/>
              <a:t>the defendant or the legal practitioner representing him, if any, is entitled to address the court to present his case and to adduce evidence where so required</a:t>
            </a:r>
            <a:r>
              <a:rPr lang="en-US" i="1" dirty="0"/>
              <a:t>. </a:t>
            </a:r>
            <a:endParaRPr lang="en-US" dirty="0"/>
          </a:p>
          <a:p>
            <a:r>
              <a:rPr lang="en-US" dirty="0" smtClean="0"/>
              <a:t>(underlining, </a:t>
            </a:r>
            <a:r>
              <a:rPr lang="en-US" dirty="0"/>
              <a:t>mine)</a:t>
            </a:r>
          </a:p>
        </p:txBody>
      </p:sp>
    </p:spTree>
    <p:extLst>
      <p:ext uri="{BB962C8B-B14F-4D97-AF65-F5344CB8AC3E}">
        <p14:creationId xmlns:p14="http://schemas.microsoft.com/office/powerpoint/2010/main" val="122470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The </a:t>
            </a:r>
            <a:r>
              <a:rPr lang="en-US" dirty="0"/>
              <a:t>Opening Statement should: </a:t>
            </a:r>
          </a:p>
          <a:p>
            <a:pPr lvl="0"/>
            <a:r>
              <a:rPr lang="en-US" dirty="0"/>
              <a:t>Contain the case theory</a:t>
            </a:r>
          </a:p>
          <a:p>
            <a:pPr lvl="0"/>
            <a:r>
              <a:rPr lang="en-US" dirty="0"/>
              <a:t>be presented in open court</a:t>
            </a:r>
          </a:p>
          <a:p>
            <a:pPr lvl="0"/>
            <a:r>
              <a:rPr lang="en-US" dirty="0"/>
              <a:t>be brief and succinct</a:t>
            </a:r>
          </a:p>
          <a:p>
            <a:pPr lvl="0"/>
            <a:r>
              <a:rPr lang="en-US" dirty="0"/>
              <a:t>be presented immediately after the Defendant takes his plea</a:t>
            </a:r>
          </a:p>
          <a:p>
            <a:pPr lvl="0"/>
            <a:r>
              <a:rPr lang="en-US" dirty="0"/>
              <a:t>be presented before evidence is led in the case</a:t>
            </a:r>
          </a:p>
          <a:p>
            <a:endParaRPr lang="en-US" dirty="0"/>
          </a:p>
        </p:txBody>
      </p:sp>
    </p:spTree>
    <p:extLst>
      <p:ext uri="{BB962C8B-B14F-4D97-AF65-F5344CB8AC3E}">
        <p14:creationId xmlns:p14="http://schemas.microsoft.com/office/powerpoint/2010/main" val="2389766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66482"/>
          </a:xfrm>
        </p:spPr>
        <p:txBody>
          <a:bodyPr/>
          <a:lstStyle/>
          <a:p>
            <a:r>
              <a:rPr lang="en-US" sz="2800" b="1" dirty="0" smtClean="0">
                <a:solidFill>
                  <a:schemeClr val="accent3">
                    <a:lumMod val="60000"/>
                    <a:lumOff val="40000"/>
                  </a:schemeClr>
                </a:solidFill>
              </a:rPr>
              <a:t>Practice Directions</a:t>
            </a:r>
            <a:endParaRPr lang="en-US" sz="2800" b="1" dirty="0">
              <a:solidFill>
                <a:schemeClr val="accent3">
                  <a:lumMod val="60000"/>
                  <a:lumOff val="40000"/>
                </a:schemeClr>
              </a:solidFill>
            </a:endParaRPr>
          </a:p>
        </p:txBody>
      </p:sp>
      <p:sp>
        <p:nvSpPr>
          <p:cNvPr id="4" name="Rectangle 3"/>
          <p:cNvSpPr/>
          <p:nvPr/>
        </p:nvSpPr>
        <p:spPr>
          <a:xfrm>
            <a:off x="1103313" y="1436914"/>
            <a:ext cx="9091642" cy="3785652"/>
          </a:xfrm>
          <a:prstGeom prst="rect">
            <a:avLst/>
          </a:prstGeom>
        </p:spPr>
        <p:txBody>
          <a:bodyPr wrap="square">
            <a:spAutoFit/>
          </a:bodyPr>
          <a:lstStyle/>
          <a:p>
            <a:r>
              <a:rPr lang="en-US" sz="2000" dirty="0" smtClean="0">
                <a:ea typeface="Calibri" panose="020F0502020204030204" pitchFamily="34" charset="0"/>
              </a:rPr>
              <a:t>Some </a:t>
            </a:r>
            <a:r>
              <a:rPr lang="en-US" sz="2000" dirty="0">
                <a:ea typeface="Calibri" panose="020F0502020204030204" pitchFamily="34" charset="0"/>
              </a:rPr>
              <a:t>States of the Federation </a:t>
            </a:r>
            <a:r>
              <a:rPr lang="en-US" sz="2000" dirty="0" smtClean="0">
                <a:ea typeface="Calibri" panose="020F0502020204030204" pitchFamily="34" charset="0"/>
              </a:rPr>
              <a:t>have issued </a:t>
            </a:r>
            <a:r>
              <a:rPr lang="en-US" sz="2000" dirty="0">
                <a:ea typeface="Calibri" panose="020F0502020204030204" pitchFamily="34" charset="0"/>
              </a:rPr>
              <a:t>Practice Directions on Criminal trials, wherein the Opening Statement is clearly recognized. </a:t>
            </a:r>
            <a:endParaRPr lang="en-US" sz="2000" dirty="0" smtClean="0">
              <a:ea typeface="Calibri" panose="020F0502020204030204" pitchFamily="34" charset="0"/>
            </a:endParaRPr>
          </a:p>
          <a:p>
            <a:endParaRPr lang="en-US" sz="2000" dirty="0">
              <a:ea typeface="Calibri" panose="020F0502020204030204" pitchFamily="34" charset="0"/>
            </a:endParaRPr>
          </a:p>
          <a:p>
            <a:r>
              <a:rPr lang="en-US" sz="2000" dirty="0" smtClean="0">
                <a:ea typeface="Calibri" panose="020F0502020204030204" pitchFamily="34" charset="0"/>
              </a:rPr>
              <a:t>Example</a:t>
            </a:r>
          </a:p>
          <a:p>
            <a:endParaRPr lang="en-US" sz="2000" dirty="0">
              <a:ea typeface="Calibri" panose="020F0502020204030204" pitchFamily="34" charset="0"/>
            </a:endParaRPr>
          </a:p>
          <a:p>
            <a:r>
              <a:rPr lang="en-US" sz="2000" dirty="0" smtClean="0">
                <a:ea typeface="Calibri" panose="020F0502020204030204" pitchFamily="34" charset="0"/>
              </a:rPr>
              <a:t>The </a:t>
            </a:r>
            <a:r>
              <a:rPr lang="en-US" sz="2000" b="1" dirty="0">
                <a:ea typeface="Calibri" panose="020F0502020204030204" pitchFamily="34" charset="0"/>
              </a:rPr>
              <a:t>Rivers State Criminal Trials Practice Direction No.1 of 2023 </a:t>
            </a:r>
            <a:r>
              <a:rPr lang="en-US" sz="2000" dirty="0">
                <a:ea typeface="Calibri" panose="020F0502020204030204" pitchFamily="34" charset="0"/>
              </a:rPr>
              <a:t>stipulates in its Section </a:t>
            </a:r>
            <a:r>
              <a:rPr lang="en-US" sz="2000" b="1" dirty="0">
                <a:ea typeface="Calibri" panose="020F0502020204030204" pitchFamily="34" charset="0"/>
              </a:rPr>
              <a:t>3(A)(ii)</a:t>
            </a:r>
            <a:r>
              <a:rPr lang="en-US" sz="2000" dirty="0">
                <a:ea typeface="Calibri" panose="020F0502020204030204" pitchFamily="34" charset="0"/>
              </a:rPr>
              <a:t> for an Information or Charge filed by the prosecution should be accompanied, among other items, by an opening statement containing issues for trial. It also provides in Section 3(B)(</a:t>
            </a:r>
            <a:r>
              <a:rPr lang="en-US" sz="2000" dirty="0" err="1">
                <a:ea typeface="Calibri" panose="020F0502020204030204" pitchFamily="34" charset="0"/>
              </a:rPr>
              <a:t>i</a:t>
            </a:r>
            <a:r>
              <a:rPr lang="en-US" sz="2000" dirty="0">
                <a:ea typeface="Calibri" panose="020F0502020204030204" pitchFamily="34" charset="0"/>
              </a:rPr>
              <a:t>) for the Defendant, upon being served with the Information or Charge, to file an Opening Statement containing issues for </a:t>
            </a:r>
            <a:r>
              <a:rPr lang="en-US" sz="2000" dirty="0" smtClean="0">
                <a:ea typeface="Calibri" panose="020F0502020204030204" pitchFamily="34" charset="0"/>
              </a:rPr>
              <a:t>Defense.</a:t>
            </a:r>
          </a:p>
          <a:p>
            <a:endParaRPr lang="en-US" sz="2000" dirty="0"/>
          </a:p>
        </p:txBody>
      </p:sp>
    </p:spTree>
    <p:extLst>
      <p:ext uri="{BB962C8B-B14F-4D97-AF65-F5344CB8AC3E}">
        <p14:creationId xmlns:p14="http://schemas.microsoft.com/office/powerpoint/2010/main" val="393153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4" y="239482"/>
            <a:ext cx="10515600" cy="430613"/>
          </a:xfrm>
        </p:spPr>
        <p:txBody>
          <a:bodyPr/>
          <a:lstStyle/>
          <a:p>
            <a:r>
              <a:rPr lang="en-US" sz="2400" b="1" dirty="0" smtClean="0">
                <a:solidFill>
                  <a:schemeClr val="accent3">
                    <a:lumMod val="60000"/>
                    <a:lumOff val="40000"/>
                  </a:schemeClr>
                </a:solidFill>
                <a:latin typeface="Times New Roman" panose="02020603050405020304" pitchFamily="18" charset="0"/>
                <a:cs typeface="Times New Roman" panose="02020603050405020304" pitchFamily="18" charset="0"/>
              </a:rPr>
              <a:t>PRESENTATION OUTLINE</a:t>
            </a:r>
            <a:endParaRPr lang="en-US" sz="2400" b="1"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8106" y="239482"/>
            <a:ext cx="10515600" cy="5644787"/>
          </a:xfrm>
        </p:spPr>
        <p:txBody>
          <a:bodyPr>
            <a:normAutofit/>
          </a:bodyPr>
          <a:lstStyle/>
          <a:p>
            <a:pPr>
              <a:buFont typeface="Wingdings" panose="05000000000000000000" pitchFamily="2" charset="2"/>
              <a:buChar char="v"/>
            </a:pPr>
            <a:endParaRPr lang="en-US" dirty="0" smtClean="0">
              <a:cs typeface="Times New Roman" panose="02020603050405020304" pitchFamily="18" charset="0"/>
            </a:endParaRPr>
          </a:p>
          <a:p>
            <a:pPr>
              <a:buFont typeface="Wingdings" panose="05000000000000000000" pitchFamily="2" charset="2"/>
              <a:buChar char="v"/>
            </a:pPr>
            <a:endParaRPr lang="en-US" dirty="0">
              <a:cs typeface="Times New Roman" panose="02020603050405020304" pitchFamily="18" charset="0"/>
            </a:endParaRPr>
          </a:p>
          <a:p>
            <a:pPr>
              <a:buFont typeface="Wingdings" panose="05000000000000000000" pitchFamily="2" charset="2"/>
              <a:buChar char="v"/>
            </a:pPr>
            <a:r>
              <a:rPr lang="en-US" dirty="0" smtClean="0">
                <a:cs typeface="Times New Roman" panose="02020603050405020304" pitchFamily="18" charset="0"/>
              </a:rPr>
              <a:t>CASE THEORY</a:t>
            </a:r>
          </a:p>
          <a:p>
            <a:pPr marL="0" indent="0">
              <a:buNone/>
            </a:pPr>
            <a:endParaRPr lang="en-US" dirty="0" smtClean="0">
              <a:cs typeface="Times New Roman" panose="02020603050405020304" pitchFamily="18" charset="0"/>
            </a:endParaRPr>
          </a:p>
          <a:p>
            <a:pPr>
              <a:buFont typeface="Wingdings" panose="05000000000000000000" pitchFamily="2" charset="2"/>
              <a:buChar char="v"/>
            </a:pPr>
            <a:r>
              <a:rPr lang="en-US" dirty="0" smtClean="0">
                <a:cs typeface="Times New Roman" panose="02020603050405020304" pitchFamily="18" charset="0"/>
              </a:rPr>
              <a:t>TRIAL PLANS</a:t>
            </a:r>
          </a:p>
          <a:p>
            <a:pPr>
              <a:buFont typeface="Wingdings" panose="05000000000000000000" pitchFamily="2" charset="2"/>
              <a:buChar char="v"/>
            </a:pPr>
            <a:endParaRPr lang="en-US" dirty="0" smtClean="0">
              <a:cs typeface="Times New Roman" panose="02020603050405020304" pitchFamily="18" charset="0"/>
            </a:endParaRPr>
          </a:p>
          <a:p>
            <a:pPr>
              <a:buFont typeface="Wingdings" panose="05000000000000000000" pitchFamily="2" charset="2"/>
              <a:buChar char="v"/>
            </a:pPr>
            <a:r>
              <a:rPr lang="en-US" dirty="0" smtClean="0">
                <a:cs typeface="Times New Roman" panose="02020603050405020304" pitchFamily="18" charset="0"/>
              </a:rPr>
              <a:t>TRIAL STRATEGIES</a:t>
            </a:r>
            <a:endParaRPr lang="en-US" dirty="0">
              <a:cs typeface="Times New Roman" panose="02020603050405020304" pitchFamily="18" charset="0"/>
            </a:endParaRPr>
          </a:p>
          <a:p>
            <a:pPr marL="0" indent="0">
              <a:buNone/>
            </a:pPr>
            <a:endParaRPr lang="en-US" dirty="0" smtClean="0">
              <a:cs typeface="Times New Roman" panose="02020603050405020304" pitchFamily="18" charset="0"/>
            </a:endParaRPr>
          </a:p>
          <a:p>
            <a:pPr marL="0" indent="0">
              <a:buNone/>
            </a:pPr>
            <a:r>
              <a:rPr lang="en-US" dirty="0" smtClean="0">
                <a:cs typeface="Times New Roman" panose="02020603050405020304" pitchFamily="18" charset="0"/>
              </a:rPr>
              <a:t> </a:t>
            </a:r>
          </a:p>
          <a:p>
            <a:pPr>
              <a:buFont typeface="Wingdings" panose="05000000000000000000" pitchFamily="2" charset="2"/>
              <a:buChar char="v"/>
            </a:pPr>
            <a:r>
              <a:rPr lang="en-US" dirty="0" smtClean="0">
                <a:cs typeface="Times New Roman" panose="02020603050405020304" pitchFamily="18" charset="0"/>
              </a:rPr>
              <a:t>CONCLUSION</a:t>
            </a:r>
          </a:p>
          <a:p>
            <a:pPr>
              <a:buFont typeface="Wingdings" panose="05000000000000000000" pitchFamily="2" charset="2"/>
              <a:buChar char="v"/>
            </a:pPr>
            <a:endParaRPr lang="en-US" b="1" dirty="0">
              <a:cs typeface="Times New Roman" panose="02020603050405020304" pitchFamily="18" charset="0"/>
            </a:endParaRPr>
          </a:p>
          <a:p>
            <a:pPr>
              <a:buFont typeface="Wingdings" panose="05000000000000000000" pitchFamily="2" charset="2"/>
              <a:buChar char="v"/>
            </a:pPr>
            <a:endParaRPr lang="en-US" b="1" dirty="0" smtClean="0">
              <a:cs typeface="Times New Roman" panose="02020603050405020304" pitchFamily="18" charset="0"/>
            </a:endParaRPr>
          </a:p>
          <a:p>
            <a:pPr>
              <a:buFont typeface="Wingdings" panose="05000000000000000000" pitchFamily="2" charset="2"/>
              <a:buChar char="v"/>
            </a:pPr>
            <a:endParaRPr lang="en-US" b="1" dirty="0">
              <a:cs typeface="Times New Roman" panose="02020603050405020304" pitchFamily="18" charset="0"/>
            </a:endParaRPr>
          </a:p>
        </p:txBody>
      </p:sp>
    </p:spTree>
    <p:extLst>
      <p:ext uri="{BB962C8B-B14F-4D97-AF65-F5344CB8AC3E}">
        <p14:creationId xmlns:p14="http://schemas.microsoft.com/office/powerpoint/2010/main" val="1435922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60000"/>
                    <a:lumOff val="40000"/>
                  </a:schemeClr>
                </a:solidFill>
              </a:rPr>
              <a:t>Critique</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lstStyle/>
          <a:p>
            <a:r>
              <a:rPr lang="en-US" dirty="0" smtClean="0"/>
              <a:t>It </a:t>
            </a:r>
            <a:r>
              <a:rPr lang="en-US" dirty="0"/>
              <a:t>would appear to be contradictory to the provisions of the ACJA for any party to be compelled to submit a written case theory, save of course, an opportunity is further given for same to be canvassed orally in open court.</a:t>
            </a:r>
            <a:endParaRPr lang="en-US" sz="2400" dirty="0"/>
          </a:p>
          <a:p>
            <a:r>
              <a:rPr lang="en-US" dirty="0"/>
              <a:t>It </a:t>
            </a:r>
            <a:r>
              <a:rPr lang="en-US" dirty="0" smtClean="0"/>
              <a:t>has been argued </a:t>
            </a:r>
            <a:r>
              <a:rPr lang="en-US" dirty="0"/>
              <a:t>that by S.300 of the ACJA, the Opening statement was intended to be an oral exercise as part of the advocacy in the criminal case. </a:t>
            </a:r>
            <a:endParaRPr lang="en-US" dirty="0" smtClean="0"/>
          </a:p>
          <a:p>
            <a:r>
              <a:rPr lang="en-US" dirty="0" smtClean="0"/>
              <a:t>Some Courts and also </a:t>
            </a:r>
            <a:r>
              <a:rPr lang="en-US" dirty="0"/>
              <a:t>C</a:t>
            </a:r>
            <a:r>
              <a:rPr lang="en-US" dirty="0" smtClean="0"/>
              <a:t>ounsel consider it </a:t>
            </a:r>
            <a:r>
              <a:rPr lang="en-US" dirty="0"/>
              <a:t>a waste of the scarce and precious time of the court, and </a:t>
            </a:r>
            <a:r>
              <a:rPr lang="en-US" dirty="0" smtClean="0"/>
              <a:t>would rather </a:t>
            </a:r>
            <a:r>
              <a:rPr lang="en-US" dirty="0"/>
              <a:t>get into the meat of the matter by </a:t>
            </a:r>
            <a:r>
              <a:rPr lang="en-US" dirty="0" smtClean="0"/>
              <a:t>taking evidence. </a:t>
            </a:r>
            <a:endParaRPr lang="en-US" dirty="0"/>
          </a:p>
          <a:p>
            <a:endParaRPr lang="en-US" dirty="0"/>
          </a:p>
        </p:txBody>
      </p:sp>
    </p:spTree>
    <p:extLst>
      <p:ext uri="{BB962C8B-B14F-4D97-AF65-F5344CB8AC3E}">
        <p14:creationId xmlns:p14="http://schemas.microsoft.com/office/powerpoint/2010/main" val="2599779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60000"/>
                    <a:lumOff val="40000"/>
                  </a:schemeClr>
                </a:solidFill>
              </a:rPr>
              <a:t>Case study</a:t>
            </a:r>
            <a:endParaRPr lang="en-US" dirty="0">
              <a:solidFill>
                <a:schemeClr val="accent3">
                  <a:lumMod val="60000"/>
                  <a:lumOff val="40000"/>
                </a:schemeClr>
              </a:solidFill>
            </a:endParaRPr>
          </a:p>
        </p:txBody>
      </p:sp>
      <p:sp>
        <p:nvSpPr>
          <p:cNvPr id="3" name="Content Placeholder 2"/>
          <p:cNvSpPr>
            <a:spLocks noGrp="1"/>
          </p:cNvSpPr>
          <p:nvPr>
            <p:ph idx="1"/>
          </p:nvPr>
        </p:nvSpPr>
        <p:spPr>
          <a:xfrm>
            <a:off x="1103312" y="1415144"/>
            <a:ext cx="8946541" cy="4833256"/>
          </a:xfrm>
        </p:spPr>
        <p:txBody>
          <a:bodyPr>
            <a:normAutofit fontScale="85000" lnSpcReduction="10000"/>
          </a:bodyPr>
          <a:lstStyle/>
          <a:p>
            <a:r>
              <a:rPr lang="en-US" dirty="0"/>
              <a:t>In a case of fraud by an Accountant in a company. What would the opening statements be like</a:t>
            </a:r>
            <a:r>
              <a:rPr lang="en-US" dirty="0" smtClean="0"/>
              <a:t>?</a:t>
            </a:r>
          </a:p>
          <a:p>
            <a:endParaRPr lang="en-US" dirty="0"/>
          </a:p>
          <a:p>
            <a:r>
              <a:rPr lang="en-US" b="1" dirty="0"/>
              <a:t>Prosecution</a:t>
            </a:r>
            <a:endParaRPr lang="en-US" dirty="0"/>
          </a:p>
          <a:p>
            <a:pPr marL="0" indent="0">
              <a:buNone/>
            </a:pPr>
            <a:r>
              <a:rPr lang="en-US" dirty="0"/>
              <a:t>My Lord, the case before </a:t>
            </a:r>
            <a:r>
              <a:rPr lang="en-US" dirty="0" smtClean="0"/>
              <a:t>this court, </a:t>
            </a:r>
            <a:r>
              <a:rPr lang="en-US" dirty="0"/>
              <a:t>is one of betrayal of the trust reposed by an employer on his employee. The prosecution will </a:t>
            </a:r>
            <a:r>
              <a:rPr lang="en-US" dirty="0" smtClean="0"/>
              <a:t>show </a:t>
            </a:r>
            <a:r>
              <a:rPr lang="en-US" dirty="0"/>
              <a:t>by direct, circumstantial, documentary and expert evidence how the defendant, a well paid Senior Accountant with welfare benefits, entrusted with the safekeeping of his employer’s funds in a safe in his office, periodically removed large sums of money belonging to his employer. He feigned ignorance of the shortfalls, depriving the company of operational funds, while growing his personal account with inexplicable sums of money. But for an external auditor engaged without notice to him, the shortfalls in the company account would have remained a mystery, while crippling its business. My Lord, if a company cannot trust its accountant, who then can it trust? To establish these facts, My Lord, the prosecution will be calling a total of 5 witnesses to prove </a:t>
            </a:r>
            <a:r>
              <a:rPr lang="en-US" dirty="0" smtClean="0"/>
              <a:t>its </a:t>
            </a:r>
            <a:r>
              <a:rPr lang="en-US" dirty="0"/>
              <a:t>case and we believe that at the end of it all, this </a:t>
            </a:r>
            <a:r>
              <a:rPr lang="en-US" dirty="0" err="1"/>
              <a:t>honourable</a:t>
            </a:r>
            <a:r>
              <a:rPr lang="en-US" dirty="0"/>
              <a:t> court will see reason to convict the defendant and give the victim Company XYZ the justice it deserves.</a:t>
            </a:r>
          </a:p>
          <a:p>
            <a:endParaRPr lang="en-US" dirty="0"/>
          </a:p>
        </p:txBody>
      </p:sp>
    </p:spTree>
    <p:extLst>
      <p:ext uri="{BB962C8B-B14F-4D97-AF65-F5344CB8AC3E}">
        <p14:creationId xmlns:p14="http://schemas.microsoft.com/office/powerpoint/2010/main" val="4168244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03312" y="2052918"/>
            <a:ext cx="8946541" cy="4805082"/>
          </a:xfrm>
        </p:spPr>
        <p:txBody>
          <a:bodyPr>
            <a:normAutofit/>
          </a:bodyPr>
          <a:lstStyle/>
          <a:p>
            <a:r>
              <a:rPr lang="en-US" b="1" dirty="0" smtClean="0"/>
              <a:t>Defense</a:t>
            </a:r>
          </a:p>
          <a:p>
            <a:pPr marL="0" indent="0">
              <a:buNone/>
            </a:pPr>
            <a:r>
              <a:rPr lang="en-US" dirty="0"/>
              <a:t>My Lord, standing trial before this honorable court, is a hardworking, father of 4 young children who has served his employer diligently for 20 years, without a dent in his career. Today, he is accused of stealing the funds of the same company to which he has been loyal these many years; an allegation he has repeatedly denied. We are aware that the prosecution will employ every gimmick to try to convince this court that the defendant committed the crime alleged, but the defense looks up to this </a:t>
            </a:r>
            <a:r>
              <a:rPr lang="en-US" dirty="0" err="1" smtClean="0"/>
              <a:t>honourable</a:t>
            </a:r>
            <a:r>
              <a:rPr lang="en-US" dirty="0" smtClean="0"/>
              <a:t> </a:t>
            </a:r>
            <a:r>
              <a:rPr lang="en-US" dirty="0"/>
              <a:t>court to see through all technicalities and thoroughly scrutinize the facts presented before My Lord, to do justice in this case, by setting the defendant free. May it not be said that hard work no longer pays in our country. So, may it please the court</a:t>
            </a:r>
            <a:r>
              <a:rPr lang="en-US" dirty="0" smtClean="0"/>
              <a:t>.</a:t>
            </a:r>
          </a:p>
          <a:p>
            <a:r>
              <a:rPr lang="en-US" dirty="0"/>
              <a:t>Please observe that the Defense has been careful not to say too much in order not to show its hand prematurely </a:t>
            </a:r>
            <a:r>
              <a:rPr lang="en-US" dirty="0" smtClean="0"/>
              <a:t>to the prosecution</a:t>
            </a:r>
            <a:endParaRPr lang="en-US" dirty="0"/>
          </a:p>
        </p:txBody>
      </p:sp>
    </p:spTree>
    <p:extLst>
      <p:ext uri="{BB962C8B-B14F-4D97-AF65-F5344CB8AC3E}">
        <p14:creationId xmlns:p14="http://schemas.microsoft.com/office/powerpoint/2010/main" val="3724669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566384"/>
          </a:xfrm>
        </p:spPr>
        <p:txBody>
          <a:bodyPr/>
          <a:lstStyle/>
          <a:p>
            <a:pPr algn="just"/>
            <a:r>
              <a:rPr lang="en-US" sz="2800" b="1" dirty="0">
                <a:solidFill>
                  <a:schemeClr val="accent3">
                    <a:lumMod val="60000"/>
                    <a:lumOff val="40000"/>
                  </a:schemeClr>
                </a:solidFill>
                <a:latin typeface="Times New Roman" panose="02020603050405020304" pitchFamily="18" charset="0"/>
                <a:cs typeface="Times New Roman" panose="02020603050405020304" pitchFamily="18" charset="0"/>
              </a:rPr>
              <a:t> TRIAL </a:t>
            </a:r>
            <a:r>
              <a:rPr lang="en-US" sz="2800" b="1" dirty="0" smtClean="0">
                <a:solidFill>
                  <a:schemeClr val="accent3">
                    <a:lumMod val="60000"/>
                    <a:lumOff val="40000"/>
                  </a:schemeClr>
                </a:solidFill>
                <a:latin typeface="Times New Roman" panose="02020603050405020304" pitchFamily="18" charset="0"/>
                <a:cs typeface="Times New Roman" panose="02020603050405020304" pitchFamily="18" charset="0"/>
              </a:rPr>
              <a:t>PLAN</a:t>
            </a:r>
            <a:endParaRPr lang="en-US" sz="28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1201339"/>
            <a:ext cx="8946541" cy="4843473"/>
          </a:xfrm>
        </p:spPr>
        <p:txBody>
          <a:bodyPr>
            <a:normAutofit/>
          </a:bodyPr>
          <a:lstStyle/>
          <a:p>
            <a:pPr algn="just"/>
            <a:endParaRPr lang="en-US" dirty="0">
              <a:cs typeface="Times New Roman" panose="02020603050405020304" pitchFamily="18" charset="0"/>
            </a:endParaRPr>
          </a:p>
          <a:p>
            <a:pPr algn="just"/>
            <a:r>
              <a:rPr lang="en-US" dirty="0">
                <a:cs typeface="Times New Roman" panose="02020603050405020304" pitchFamily="18" charset="0"/>
              </a:rPr>
              <a:t>A trial plan is the </a:t>
            </a:r>
            <a:r>
              <a:rPr lang="en-US" dirty="0" smtClean="0">
                <a:cs typeface="Times New Roman" panose="02020603050405020304" pitchFamily="18" charset="0"/>
              </a:rPr>
              <a:t>methodology and ingredients </a:t>
            </a:r>
            <a:r>
              <a:rPr lang="en-US" dirty="0">
                <a:cs typeface="Times New Roman" panose="02020603050405020304" pitchFamily="18" charset="0"/>
              </a:rPr>
              <a:t>by which a party in a trial seeks to present his/her case in order to achieve a desired result of either conviction or acquittal from the court</a:t>
            </a:r>
            <a:r>
              <a:rPr lang="en-US" dirty="0" smtClean="0">
                <a:cs typeface="Times New Roman" panose="02020603050405020304" pitchFamily="18" charset="0"/>
              </a:rPr>
              <a:t>.</a:t>
            </a:r>
          </a:p>
          <a:p>
            <a:pPr algn="just"/>
            <a:endParaRPr lang="en-US" dirty="0" smtClean="0">
              <a:cs typeface="Times New Roman" panose="02020603050405020304" pitchFamily="18" charset="0"/>
            </a:endParaRPr>
          </a:p>
          <a:p>
            <a:pPr algn="just"/>
            <a:r>
              <a:rPr lang="en-US" dirty="0" smtClean="0">
                <a:cs typeface="Times New Roman" panose="02020603050405020304" pitchFamily="18" charset="0"/>
              </a:rPr>
              <a:t> </a:t>
            </a:r>
            <a:r>
              <a:rPr lang="en-US" dirty="0">
                <a:cs typeface="Times New Roman" panose="02020603050405020304" pitchFamily="18" charset="0"/>
              </a:rPr>
              <a:t>A trial plan is like a map, giving pointers as to the route to a particular destination. This is a crucial part of preparation for trial by a counsel, without which it would be akin to embarking on a journey with no idea how to get to one’s desired destination</a:t>
            </a:r>
            <a:r>
              <a:rPr lang="en-US" dirty="0" smtClean="0">
                <a:cs typeface="Times New Roman" panose="02020603050405020304" pitchFamily="18" charset="0"/>
              </a:rPr>
              <a:t>.</a:t>
            </a:r>
          </a:p>
          <a:p>
            <a:pPr algn="just"/>
            <a:endParaRPr lang="en-US" dirty="0">
              <a:cs typeface="Times New Roman" panose="02020603050405020304" pitchFamily="18" charset="0"/>
            </a:endParaRPr>
          </a:p>
          <a:p>
            <a:pPr algn="just"/>
            <a:r>
              <a:rPr lang="en-US" dirty="0" smtClean="0">
                <a:cs typeface="Times New Roman" panose="02020603050405020304" pitchFamily="18" charset="0"/>
              </a:rPr>
              <a:t>A trial plan </a:t>
            </a:r>
            <a:r>
              <a:rPr lang="en-US" dirty="0">
                <a:cs typeface="Times New Roman" panose="02020603050405020304" pitchFamily="18" charset="0"/>
              </a:rPr>
              <a:t>can be subject to change when new situations arise during trial that may warrant such </a:t>
            </a:r>
            <a:r>
              <a:rPr lang="en-US" dirty="0" err="1" smtClean="0">
                <a:cs typeface="Times New Roman" panose="02020603050405020304" pitchFamily="18" charset="0"/>
              </a:rPr>
              <a:t>change.a</a:t>
            </a:r>
            <a:endParaRPr lang="en-US" dirty="0" smtClean="0">
              <a:cs typeface="Times New Roman" panose="02020603050405020304" pitchFamily="18" charset="0"/>
            </a:endParaRPr>
          </a:p>
          <a:p>
            <a:pPr algn="just"/>
            <a:endParaRPr lang="en-US" dirty="0">
              <a:cs typeface="Times New Roman" panose="02020603050405020304" pitchFamily="18" charset="0"/>
            </a:endParaRPr>
          </a:p>
        </p:txBody>
      </p:sp>
    </p:spTree>
    <p:extLst>
      <p:ext uri="{BB962C8B-B14F-4D97-AF65-F5344CB8AC3E}">
        <p14:creationId xmlns:p14="http://schemas.microsoft.com/office/powerpoint/2010/main" val="3053876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60000"/>
                    <a:lumOff val="40000"/>
                  </a:schemeClr>
                </a:solidFill>
              </a:rPr>
              <a:t>Components of a trial plan</a:t>
            </a:r>
            <a:endParaRPr lang="en-US" dirty="0">
              <a:solidFill>
                <a:schemeClr val="accent3">
                  <a:lumMod val="60000"/>
                  <a:lumOff val="40000"/>
                </a:schemeClr>
              </a:solidFill>
            </a:endParaRPr>
          </a:p>
        </p:txBody>
      </p:sp>
      <p:sp>
        <p:nvSpPr>
          <p:cNvPr id="3" name="Content Placeholder 2"/>
          <p:cNvSpPr>
            <a:spLocks noGrp="1"/>
          </p:cNvSpPr>
          <p:nvPr>
            <p:ph idx="1"/>
          </p:nvPr>
        </p:nvSpPr>
        <p:spPr>
          <a:xfrm>
            <a:off x="1103312" y="1240972"/>
            <a:ext cx="8946541" cy="5377542"/>
          </a:xfrm>
        </p:spPr>
        <p:txBody>
          <a:bodyPr>
            <a:normAutofit fontScale="77500" lnSpcReduction="20000"/>
          </a:bodyPr>
          <a:lstStyle/>
          <a:p>
            <a:pPr marL="0" indent="0" algn="just">
              <a:buNone/>
            </a:pPr>
            <a:r>
              <a:rPr lang="en-US" b="1" dirty="0">
                <a:cs typeface="Times New Roman" panose="02020603050405020304" pitchFamily="18" charset="0"/>
              </a:rPr>
              <a:t>A trial plan should consist of the following</a:t>
            </a:r>
            <a:r>
              <a:rPr lang="en-US" dirty="0">
                <a:cs typeface="Times New Roman" panose="02020603050405020304" pitchFamily="18" charset="0"/>
              </a:rPr>
              <a:t>:</a:t>
            </a:r>
          </a:p>
          <a:p>
            <a:pPr lvl="0" algn="just"/>
            <a:r>
              <a:rPr lang="en-US" dirty="0">
                <a:cs typeface="Times New Roman" panose="02020603050405020304" pitchFamily="18" charset="0"/>
              </a:rPr>
              <a:t>The case theory.</a:t>
            </a:r>
          </a:p>
          <a:p>
            <a:pPr lvl="0" algn="just"/>
            <a:r>
              <a:rPr lang="en-US" dirty="0">
                <a:cs typeface="Times New Roman" panose="02020603050405020304" pitchFamily="18" charset="0"/>
              </a:rPr>
              <a:t>Facts in support of the case theory.</a:t>
            </a:r>
          </a:p>
          <a:p>
            <a:pPr lvl="0" algn="just"/>
            <a:r>
              <a:rPr lang="en-US" dirty="0">
                <a:cs typeface="Times New Roman" panose="02020603050405020304" pitchFamily="18" charset="0"/>
              </a:rPr>
              <a:t>The nature of and list of evidence in support of the facts.</a:t>
            </a:r>
          </a:p>
          <a:p>
            <a:pPr lvl="0" algn="just"/>
            <a:r>
              <a:rPr lang="en-US" dirty="0">
                <a:cs typeface="Times New Roman" panose="02020603050405020304" pitchFamily="18" charset="0"/>
              </a:rPr>
              <a:t>The applicable laws in the case and authorities in support of your case theory, facts and evidence.</a:t>
            </a:r>
          </a:p>
          <a:p>
            <a:pPr lvl="0"/>
            <a:r>
              <a:rPr lang="en-US" dirty="0"/>
              <a:t>The nature of evidence required to support your case and how to secure those evidence in court.  </a:t>
            </a:r>
            <a:endParaRPr lang="en-US" dirty="0" smtClean="0"/>
          </a:p>
          <a:p>
            <a:pPr marL="0" lvl="0" indent="0">
              <a:buNone/>
            </a:pPr>
            <a:r>
              <a:rPr lang="en-US" dirty="0" smtClean="0"/>
              <a:t>EXAMPLE- </a:t>
            </a:r>
            <a:endParaRPr lang="en-US" dirty="0"/>
          </a:p>
          <a:p>
            <a:r>
              <a:rPr lang="en-US" dirty="0" smtClean="0"/>
              <a:t>Number </a:t>
            </a:r>
            <a:r>
              <a:rPr lang="en-US" dirty="0"/>
              <a:t>of witnesses and when they should testify.</a:t>
            </a:r>
          </a:p>
          <a:p>
            <a:pPr lvl="0"/>
            <a:r>
              <a:rPr lang="en-US" dirty="0"/>
              <a:t>Documents required and if so, whether they need certification or authentication prior trial.</a:t>
            </a:r>
          </a:p>
          <a:p>
            <a:pPr lvl="0"/>
            <a:r>
              <a:rPr lang="en-US" dirty="0"/>
              <a:t>The extent of the testimony of each witness and what is hoped to be achieved by it.</a:t>
            </a:r>
          </a:p>
          <a:p>
            <a:pPr lvl="0"/>
            <a:r>
              <a:rPr lang="en-US" dirty="0"/>
              <a:t>The witnesses through whom documentary or other evidence would be tendered.</a:t>
            </a:r>
          </a:p>
          <a:p>
            <a:pPr lvl="0"/>
            <a:r>
              <a:rPr lang="en-US" dirty="0"/>
              <a:t>If there are experts, then plan on how to secure his/her attendance in court.</a:t>
            </a:r>
          </a:p>
          <a:p>
            <a:pPr lvl="0"/>
            <a:r>
              <a:rPr lang="en-US" dirty="0" smtClean="0"/>
              <a:t>Likely objections</a:t>
            </a:r>
            <a:endParaRPr lang="en-US" dirty="0"/>
          </a:p>
          <a:p>
            <a:pPr lvl="0"/>
            <a:r>
              <a:rPr lang="en-US" dirty="0"/>
              <a:t>A list of trial aids that would be required</a:t>
            </a:r>
          </a:p>
          <a:p>
            <a:pPr algn="just"/>
            <a:endParaRPr lang="en-US" dirty="0">
              <a:cs typeface="Times New Roman" panose="02020603050405020304" pitchFamily="18" charset="0"/>
            </a:endParaRPr>
          </a:p>
          <a:p>
            <a:endParaRPr lang="en-US" dirty="0"/>
          </a:p>
        </p:txBody>
      </p:sp>
    </p:spTree>
    <p:extLst>
      <p:ext uri="{BB962C8B-B14F-4D97-AF65-F5344CB8AC3E}">
        <p14:creationId xmlns:p14="http://schemas.microsoft.com/office/powerpoint/2010/main" val="1344743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452718"/>
            <a:ext cx="6054836" cy="692027"/>
          </a:xfrm>
        </p:spPr>
        <p:txBody>
          <a:bodyPr/>
          <a:lstStyle/>
          <a:p>
            <a:endParaRPr lang="en-US" sz="28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4157" y="1393371"/>
            <a:ext cx="8946541" cy="4785226"/>
          </a:xfrm>
        </p:spPr>
        <p:txBody>
          <a:bodyPr>
            <a:normAutofit/>
          </a:bodyPr>
          <a:lstStyle/>
          <a:p>
            <a:pPr algn="just"/>
            <a:r>
              <a:rPr lang="en-US" dirty="0">
                <a:cs typeface="Times New Roman" panose="02020603050405020304" pitchFamily="18" charset="0"/>
              </a:rPr>
              <a:t>Planning a case should commence as early as possible. The process of planning the case is as important as the presentation of the case itself.</a:t>
            </a:r>
          </a:p>
          <a:p>
            <a:pPr algn="just"/>
            <a:r>
              <a:rPr lang="en-US" dirty="0">
                <a:cs typeface="Times New Roman" panose="02020603050405020304" pitchFamily="18" charset="0"/>
              </a:rPr>
              <a:t>Thus, planning can commence from the point of receipt of the charge or information which is the subject of the case. </a:t>
            </a:r>
            <a:endParaRPr lang="en-US" dirty="0" smtClean="0">
              <a:cs typeface="Times New Roman" panose="02020603050405020304" pitchFamily="18" charset="0"/>
            </a:endParaRPr>
          </a:p>
          <a:p>
            <a:pPr marL="0" indent="0" algn="just">
              <a:buNone/>
            </a:pPr>
            <a:endParaRPr lang="en-US" dirty="0">
              <a:cs typeface="Times New Roman" panose="02020603050405020304" pitchFamily="18" charset="0"/>
            </a:endParaRPr>
          </a:p>
          <a:p>
            <a:pPr algn="just"/>
            <a:r>
              <a:rPr lang="en-US" b="1" dirty="0" smtClean="0">
                <a:cs typeface="Times New Roman" panose="02020603050405020304" pitchFamily="18" charset="0"/>
              </a:rPr>
              <a:t>Benefits </a:t>
            </a:r>
            <a:r>
              <a:rPr lang="en-US" b="1" dirty="0">
                <a:cs typeface="Times New Roman" panose="02020603050405020304" pitchFamily="18" charset="0"/>
              </a:rPr>
              <a:t>of Planning</a:t>
            </a:r>
            <a:endParaRPr lang="en-US" dirty="0">
              <a:cs typeface="Times New Roman" panose="02020603050405020304" pitchFamily="18" charset="0"/>
            </a:endParaRPr>
          </a:p>
          <a:p>
            <a:pPr marL="0" indent="0" algn="just">
              <a:buNone/>
            </a:pPr>
            <a:r>
              <a:rPr lang="en-US" dirty="0">
                <a:cs typeface="Times New Roman" panose="02020603050405020304" pitchFamily="18" charset="0"/>
              </a:rPr>
              <a:t> </a:t>
            </a:r>
            <a:r>
              <a:rPr lang="en-US" dirty="0" smtClean="0">
                <a:cs typeface="Times New Roman" panose="02020603050405020304" pitchFamily="18" charset="0"/>
              </a:rPr>
              <a:t>    	1</a:t>
            </a:r>
            <a:r>
              <a:rPr lang="en-US" dirty="0">
                <a:cs typeface="Times New Roman" panose="02020603050405020304" pitchFamily="18" charset="0"/>
              </a:rPr>
              <a:t>. Gives the lawyer a bird’s eye view of what the </a:t>
            </a:r>
            <a:r>
              <a:rPr lang="en-US" dirty="0" smtClean="0">
                <a:cs typeface="Times New Roman" panose="02020603050405020304" pitchFamily="18" charset="0"/>
              </a:rPr>
              <a:t>proceedings</a:t>
            </a:r>
            <a:endParaRPr lang="en-US" dirty="0">
              <a:cs typeface="Times New Roman" panose="02020603050405020304" pitchFamily="18" charset="0"/>
            </a:endParaRPr>
          </a:p>
          <a:p>
            <a:pPr marL="0" indent="0" algn="just">
              <a:buNone/>
            </a:pPr>
            <a:r>
              <a:rPr lang="en-US" dirty="0" smtClean="0">
                <a:cs typeface="Times New Roman" panose="02020603050405020304" pitchFamily="18" charset="0"/>
              </a:rPr>
              <a:t>	2</a:t>
            </a:r>
            <a:r>
              <a:rPr lang="en-US" dirty="0">
                <a:cs typeface="Times New Roman" panose="02020603050405020304" pitchFamily="18" charset="0"/>
              </a:rPr>
              <a:t>.  Minimizes surprises in the case</a:t>
            </a:r>
          </a:p>
          <a:p>
            <a:pPr marL="0" indent="0" algn="just">
              <a:buNone/>
            </a:pPr>
            <a:r>
              <a:rPr lang="en-US" dirty="0" smtClean="0">
                <a:cs typeface="Times New Roman" panose="02020603050405020304" pitchFamily="18" charset="0"/>
              </a:rPr>
              <a:t>	3</a:t>
            </a:r>
            <a:r>
              <a:rPr lang="en-US" dirty="0">
                <a:cs typeface="Times New Roman" panose="02020603050405020304" pitchFamily="18" charset="0"/>
              </a:rPr>
              <a:t>.   Speeds up the trial since </a:t>
            </a:r>
            <a:r>
              <a:rPr lang="en-US" dirty="0" smtClean="0">
                <a:cs typeface="Times New Roman" panose="02020603050405020304" pitchFamily="18" charset="0"/>
              </a:rPr>
              <a:t>the Lawyer </a:t>
            </a:r>
            <a:r>
              <a:rPr lang="en-US" dirty="0">
                <a:cs typeface="Times New Roman" panose="02020603050405020304" pitchFamily="18" charset="0"/>
              </a:rPr>
              <a:t>is already prepared</a:t>
            </a:r>
          </a:p>
          <a:p>
            <a:pPr marL="0" indent="0" algn="just">
              <a:buNone/>
            </a:pPr>
            <a:r>
              <a:rPr lang="en-US" dirty="0" smtClean="0">
                <a:cs typeface="Times New Roman" panose="02020603050405020304" pitchFamily="18" charset="0"/>
              </a:rPr>
              <a:t>	4</a:t>
            </a:r>
            <a:r>
              <a:rPr lang="en-US" dirty="0">
                <a:cs typeface="Times New Roman" panose="02020603050405020304" pitchFamily="18" charset="0"/>
              </a:rPr>
              <a:t>.   Builds confidence of the </a:t>
            </a:r>
            <a:r>
              <a:rPr lang="en-US" dirty="0" smtClean="0">
                <a:cs typeface="Times New Roman" panose="02020603050405020304" pitchFamily="18" charset="0"/>
              </a:rPr>
              <a:t>Lawyer</a:t>
            </a:r>
            <a:r>
              <a:rPr lang="en-US" dirty="0">
                <a:cs typeface="Times New Roman" panose="02020603050405020304" pitchFamily="18" charset="0"/>
              </a:rPr>
              <a:t>, reducing anxiety.</a:t>
            </a:r>
          </a:p>
          <a:p>
            <a:pPr marL="0" indent="0" algn="just">
              <a:buNone/>
            </a:pPr>
            <a:endParaRPr lang="en-US" dirty="0">
              <a:cs typeface="Times New Roman" panose="02020603050405020304" pitchFamily="18" charset="0"/>
            </a:endParaRPr>
          </a:p>
          <a:p>
            <a:pPr marL="0" indent="0" algn="just">
              <a:buNone/>
            </a:pPr>
            <a:endParaRPr lang="en-US" dirty="0">
              <a:cs typeface="Times New Roman" panose="02020603050405020304" pitchFamily="18" charset="0"/>
            </a:endParaRPr>
          </a:p>
          <a:p>
            <a:pPr algn="just"/>
            <a:endParaRPr lang="en-US" sz="1600" dirty="0">
              <a:cs typeface="Times New Roman" panose="02020603050405020304" pitchFamily="18" charset="0"/>
            </a:endParaRPr>
          </a:p>
        </p:txBody>
      </p:sp>
    </p:spTree>
    <p:extLst>
      <p:ext uri="{BB962C8B-B14F-4D97-AF65-F5344CB8AC3E}">
        <p14:creationId xmlns:p14="http://schemas.microsoft.com/office/powerpoint/2010/main" val="102861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8113981" cy="601285"/>
          </a:xfrm>
        </p:spPr>
        <p:txBody>
          <a:bodyPr/>
          <a:lstStyle/>
          <a:p>
            <a:pPr algn="just"/>
            <a:r>
              <a:rPr lang="en-US" sz="2800" b="1" dirty="0">
                <a:solidFill>
                  <a:schemeClr val="accent3">
                    <a:lumMod val="60000"/>
                    <a:lumOff val="40000"/>
                  </a:schemeClr>
                </a:solidFill>
                <a:latin typeface="Times New Roman" panose="02020603050405020304" pitchFamily="18" charset="0"/>
                <a:cs typeface="Times New Roman" panose="02020603050405020304" pitchFamily="18" charset="0"/>
              </a:rPr>
              <a:t>Trial Planning Considerations for the Prosecution</a:t>
            </a:r>
            <a:r>
              <a:rPr lang="en-US" dirty="0"/>
              <a:t/>
            </a:r>
            <a:br>
              <a:rPr lang="en-US" dirty="0"/>
            </a:br>
            <a:endParaRPr lang="en-US" dirty="0"/>
          </a:p>
        </p:txBody>
      </p:sp>
      <p:sp>
        <p:nvSpPr>
          <p:cNvPr id="3" name="Content Placeholder 2"/>
          <p:cNvSpPr>
            <a:spLocks noGrp="1"/>
          </p:cNvSpPr>
          <p:nvPr>
            <p:ph idx="1"/>
          </p:nvPr>
        </p:nvSpPr>
        <p:spPr>
          <a:xfrm>
            <a:off x="646111" y="1306286"/>
            <a:ext cx="8946541" cy="5246914"/>
          </a:xfrm>
        </p:spPr>
        <p:txBody>
          <a:bodyPr>
            <a:normAutofit fontScale="92500" lnSpcReduction="20000"/>
          </a:bodyPr>
          <a:lstStyle/>
          <a:p>
            <a:pPr algn="just"/>
            <a:r>
              <a:rPr lang="en-US" dirty="0" smtClean="0">
                <a:cs typeface="Times New Roman" panose="02020603050405020304" pitchFamily="18" charset="0"/>
              </a:rPr>
              <a:t>Always </a:t>
            </a:r>
            <a:r>
              <a:rPr lang="en-US" dirty="0">
                <a:cs typeface="Times New Roman" panose="02020603050405020304" pitchFamily="18" charset="0"/>
              </a:rPr>
              <a:t>remember that the burden of proof beyond reasonable doubt rests </a:t>
            </a:r>
            <a:r>
              <a:rPr lang="en-US" dirty="0" smtClean="0">
                <a:cs typeface="Times New Roman" panose="02020603050405020304" pitchFamily="18" charset="0"/>
              </a:rPr>
              <a:t>on you</a:t>
            </a:r>
          </a:p>
          <a:p>
            <a:pPr algn="just"/>
            <a:r>
              <a:rPr lang="en-US" dirty="0" smtClean="0">
                <a:cs typeface="Times New Roman" panose="02020603050405020304" pitchFamily="18" charset="0"/>
              </a:rPr>
              <a:t> Must </a:t>
            </a:r>
            <a:r>
              <a:rPr lang="en-US" dirty="0">
                <a:cs typeface="Times New Roman" panose="02020603050405020304" pitchFamily="18" charset="0"/>
              </a:rPr>
              <a:t>therefore be </a:t>
            </a:r>
            <a:r>
              <a:rPr lang="en-US" dirty="0" smtClean="0">
                <a:cs typeface="Times New Roman" panose="02020603050405020304" pitchFamily="18" charset="0"/>
              </a:rPr>
              <a:t>thorough </a:t>
            </a:r>
            <a:r>
              <a:rPr lang="en-US" dirty="0">
                <a:cs typeface="Times New Roman" panose="02020603050405020304" pitchFamily="18" charset="0"/>
              </a:rPr>
              <a:t>and leave no loopholes. </a:t>
            </a:r>
          </a:p>
          <a:p>
            <a:pPr lvl="0" algn="just"/>
            <a:r>
              <a:rPr lang="en-US" dirty="0" smtClean="0">
                <a:cs typeface="Times New Roman" panose="02020603050405020304" pitchFamily="18" charset="0"/>
              </a:rPr>
              <a:t>Evaluate </a:t>
            </a:r>
            <a:r>
              <a:rPr lang="en-US" dirty="0">
                <a:cs typeface="Times New Roman" panose="02020603050405020304" pitchFamily="18" charset="0"/>
              </a:rPr>
              <a:t>of the case file, available evidence and witnesses.</a:t>
            </a:r>
          </a:p>
          <a:p>
            <a:pPr lvl="0" algn="just"/>
            <a:r>
              <a:rPr lang="en-US" dirty="0" smtClean="0">
                <a:cs typeface="Times New Roman" panose="02020603050405020304" pitchFamily="18" charset="0"/>
              </a:rPr>
              <a:t>Conference </a:t>
            </a:r>
            <a:r>
              <a:rPr lang="en-US" dirty="0">
                <a:cs typeface="Times New Roman" panose="02020603050405020304" pitchFamily="18" charset="0"/>
              </a:rPr>
              <a:t>with the nominal complainant/victim(s) and witnesses to determine readiness to testify or otherwise.</a:t>
            </a:r>
          </a:p>
          <a:p>
            <a:pPr lvl="0" algn="just"/>
            <a:r>
              <a:rPr lang="en-US" dirty="0" smtClean="0">
                <a:cs typeface="Times New Roman" panose="02020603050405020304" pitchFamily="18" charset="0"/>
              </a:rPr>
              <a:t>Examine court </a:t>
            </a:r>
            <a:r>
              <a:rPr lang="en-US" dirty="0">
                <a:cs typeface="Times New Roman" panose="02020603050405020304" pitchFamily="18" charset="0"/>
              </a:rPr>
              <a:t>processes to ensure they comply with legal requirements.</a:t>
            </a:r>
          </a:p>
          <a:p>
            <a:pPr lvl="0" algn="just"/>
            <a:r>
              <a:rPr lang="en-US" dirty="0">
                <a:cs typeface="Times New Roman" panose="02020603050405020304" pitchFamily="18" charset="0"/>
              </a:rPr>
              <a:t>Cross-check the Charge or Information and proof of evidence to ensure there are no </a:t>
            </a:r>
            <a:r>
              <a:rPr lang="en-US" dirty="0" smtClean="0">
                <a:cs typeface="Times New Roman" panose="02020603050405020304" pitchFamily="18" charset="0"/>
              </a:rPr>
              <a:t>errors or omissions. Take note of the rules of drafting charges.</a:t>
            </a:r>
          </a:p>
          <a:p>
            <a:pPr lvl="0"/>
            <a:r>
              <a:rPr lang="en-US" dirty="0"/>
              <a:t>Cross-check the proposed exhibits to ensure they are in good condition for trial.</a:t>
            </a:r>
          </a:p>
          <a:p>
            <a:pPr lvl="0"/>
            <a:r>
              <a:rPr lang="en-US" dirty="0"/>
              <a:t>Match the available evidence to the ingredients of the charge to determine the strength or weakness of your case and prepare for the same.</a:t>
            </a:r>
          </a:p>
          <a:p>
            <a:pPr lvl="0"/>
            <a:r>
              <a:rPr lang="en-US" dirty="0"/>
              <a:t>Ensure that all material witnesses sought to be fielded are listed in the information, otherwise, </a:t>
            </a:r>
            <a:endParaRPr lang="en-US" dirty="0">
              <a:cs typeface="Times New Roman" panose="02020603050405020304" pitchFamily="18" charset="0"/>
            </a:endParaRPr>
          </a:p>
        </p:txBody>
      </p:sp>
    </p:spTree>
    <p:extLst>
      <p:ext uri="{BB962C8B-B14F-4D97-AF65-F5344CB8AC3E}">
        <p14:creationId xmlns:p14="http://schemas.microsoft.com/office/powerpoint/2010/main" val="1230893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03312" y="1853248"/>
            <a:ext cx="8946541" cy="4395151"/>
          </a:xfrm>
        </p:spPr>
        <p:txBody>
          <a:bodyPr>
            <a:normAutofit/>
          </a:bodyPr>
          <a:lstStyle/>
          <a:p>
            <a:pPr lvl="0"/>
            <a:r>
              <a:rPr lang="en-US" dirty="0"/>
              <a:t>consider filing a motion for amendment or a motion to call additional witnesses..</a:t>
            </a:r>
          </a:p>
          <a:p>
            <a:pPr lvl="0"/>
            <a:r>
              <a:rPr lang="en-US" dirty="0"/>
              <a:t>Contact experts where needed and ascertain their availability for trial.</a:t>
            </a:r>
          </a:p>
          <a:p>
            <a:pPr lvl="0"/>
            <a:r>
              <a:rPr lang="en-US" dirty="0"/>
              <a:t>Draw up your questions, then rehearse them and let your client rehearse them answering those questions as he or she would in court.</a:t>
            </a:r>
          </a:p>
          <a:p>
            <a:pPr lvl="0"/>
            <a:r>
              <a:rPr lang="en-US" dirty="0"/>
              <a:t> A prosecutor can explore alternative charges for analogous offences if he feels the facts or evidence available may  not sustain the original </a:t>
            </a:r>
            <a:r>
              <a:rPr lang="en-US" dirty="0" smtClean="0"/>
              <a:t>charge</a:t>
            </a:r>
          </a:p>
          <a:p>
            <a:pPr lvl="0"/>
            <a:r>
              <a:rPr lang="en-US" dirty="0" smtClean="0"/>
              <a:t>Be </a:t>
            </a:r>
            <a:r>
              <a:rPr lang="en-US" dirty="0"/>
              <a:t>the devil’s advocate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358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Trial Planning Considerations for the Defense</a:t>
            </a:r>
            <a:endParaRPr lang="en-US" sz="2800" dirty="0"/>
          </a:p>
        </p:txBody>
      </p:sp>
      <p:sp>
        <p:nvSpPr>
          <p:cNvPr id="3" name="Content Placeholder 2"/>
          <p:cNvSpPr>
            <a:spLocks noGrp="1"/>
          </p:cNvSpPr>
          <p:nvPr>
            <p:ph idx="1"/>
          </p:nvPr>
        </p:nvSpPr>
        <p:spPr>
          <a:xfrm>
            <a:off x="1103312" y="1284514"/>
            <a:ext cx="8946541" cy="4963885"/>
          </a:xfrm>
        </p:spPr>
        <p:txBody>
          <a:bodyPr>
            <a:normAutofit fontScale="92500" lnSpcReduction="20000"/>
          </a:bodyPr>
          <a:lstStyle/>
          <a:p>
            <a:r>
              <a:rPr lang="en-US" dirty="0"/>
              <a:t>Preparation for trial by the Defendant may appear easier than that of the prosecution, because there is little or no burden on the Defense in a criminal trial. However, this could be deceptive and it is responsible for some lost cases by defense counsel who decided to go to sleep on the job</a:t>
            </a:r>
            <a:r>
              <a:rPr lang="en-US" dirty="0" smtClean="0"/>
              <a:t>.</a:t>
            </a:r>
          </a:p>
          <a:p>
            <a:r>
              <a:rPr lang="en-US" dirty="0" smtClean="0"/>
              <a:t> </a:t>
            </a:r>
            <a:r>
              <a:rPr lang="en-US" dirty="0"/>
              <a:t>The </a:t>
            </a:r>
            <a:r>
              <a:rPr lang="en-US" dirty="0" err="1"/>
              <a:t>defence</a:t>
            </a:r>
            <a:r>
              <a:rPr lang="en-US" dirty="0"/>
              <a:t> counsel is expected to be diligent and take advantage of all loopholes and contradictions in the case presented by the prosecution to discredit his case and create reasonable doubt, which must be resolved by the court, in </a:t>
            </a:r>
            <a:r>
              <a:rPr lang="en-US" dirty="0" err="1"/>
              <a:t>favour</a:t>
            </a:r>
            <a:r>
              <a:rPr lang="en-US" dirty="0"/>
              <a:t> of his Client</a:t>
            </a:r>
            <a:r>
              <a:rPr lang="en-US" dirty="0" smtClean="0"/>
              <a:t>.</a:t>
            </a:r>
          </a:p>
          <a:p>
            <a:r>
              <a:rPr lang="en-US" dirty="0" smtClean="0"/>
              <a:t>Examine the charge sheet and charges</a:t>
            </a:r>
          </a:p>
          <a:p>
            <a:r>
              <a:rPr lang="en-US" dirty="0" smtClean="0"/>
              <a:t>Determine the witnesses and interview them</a:t>
            </a:r>
          </a:p>
          <a:p>
            <a:r>
              <a:rPr lang="en-US" dirty="0" smtClean="0"/>
              <a:t>Find out chinks in the prosecution’s </a:t>
            </a:r>
            <a:r>
              <a:rPr lang="en-US" dirty="0" err="1" smtClean="0"/>
              <a:t>armour</a:t>
            </a:r>
            <a:r>
              <a:rPr lang="en-US" dirty="0" smtClean="0"/>
              <a:t> and prepare to expand them</a:t>
            </a:r>
          </a:p>
          <a:p>
            <a:pPr lvl="0"/>
            <a:r>
              <a:rPr lang="en-US" dirty="0"/>
              <a:t>Contact experts where needed and ascertain their availability for trial.</a:t>
            </a:r>
          </a:p>
          <a:p>
            <a:pPr lvl="0"/>
            <a:r>
              <a:rPr lang="en-US" dirty="0"/>
              <a:t>Draw up your questions, then rehearse them and let your client rehearse them answering those questions as he or she would in court.</a:t>
            </a:r>
          </a:p>
          <a:p>
            <a:r>
              <a:rPr lang="en-US" dirty="0" smtClean="0"/>
              <a:t>Play the devil’s advocate</a:t>
            </a:r>
          </a:p>
          <a:p>
            <a:endParaRPr lang="en-US" dirty="0"/>
          </a:p>
          <a:p>
            <a:endParaRPr lang="en-US" dirty="0"/>
          </a:p>
        </p:txBody>
      </p:sp>
    </p:spTree>
    <p:extLst>
      <p:ext uri="{BB962C8B-B14F-4D97-AF65-F5344CB8AC3E}">
        <p14:creationId xmlns:p14="http://schemas.microsoft.com/office/powerpoint/2010/main" val="2957667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452718"/>
            <a:ext cx="5049694" cy="880491"/>
          </a:xfrm>
        </p:spPr>
        <p:txBody>
          <a:bodyPr/>
          <a:lstStyle/>
          <a:p>
            <a:r>
              <a:rPr lang="en-US" sz="2800" b="1" dirty="0">
                <a:solidFill>
                  <a:schemeClr val="accent3">
                    <a:lumMod val="60000"/>
                    <a:lumOff val="40000"/>
                  </a:schemeClr>
                </a:solidFill>
                <a:latin typeface="Times New Roman" panose="02020603050405020304" pitchFamily="18" charset="0"/>
                <a:cs typeface="Times New Roman" panose="02020603050405020304" pitchFamily="18" charset="0"/>
              </a:rPr>
              <a:t>TRIAL STRATEGY</a:t>
            </a:r>
            <a:endParaRPr lang="en-US" sz="28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6979" y="1117577"/>
            <a:ext cx="8946541" cy="4668969"/>
          </a:xfrm>
        </p:spPr>
        <p:txBody>
          <a:bodyPr>
            <a:normAutofit/>
          </a:bodyPr>
          <a:lstStyle/>
          <a:p>
            <a:pPr algn="just"/>
            <a:r>
              <a:rPr lang="en-US" dirty="0" smtClean="0">
                <a:cs typeface="Times New Roman" panose="02020603050405020304" pitchFamily="18" charset="0"/>
              </a:rPr>
              <a:t>A </a:t>
            </a:r>
            <a:r>
              <a:rPr lang="en-US" dirty="0">
                <a:cs typeface="Times New Roman" panose="02020603050405020304" pitchFamily="18" charset="0"/>
              </a:rPr>
              <a:t>trial strategy or case strategy, is the overall plan designed by a party to win the case in court. </a:t>
            </a:r>
          </a:p>
          <a:p>
            <a:pPr algn="just"/>
            <a:r>
              <a:rPr lang="en-US" dirty="0" smtClean="0">
                <a:cs typeface="Times New Roman" panose="02020603050405020304" pitchFamily="18" charset="0"/>
              </a:rPr>
              <a:t>It </a:t>
            </a:r>
            <a:r>
              <a:rPr lang="en-US" dirty="0">
                <a:cs typeface="Times New Roman" panose="02020603050405020304" pitchFamily="18" charset="0"/>
              </a:rPr>
              <a:t>is usually developed based on facts, laws and evidence in the case</a:t>
            </a:r>
            <a:r>
              <a:rPr lang="en-US" dirty="0" smtClean="0">
                <a:cs typeface="Times New Roman" panose="02020603050405020304" pitchFamily="18" charset="0"/>
              </a:rPr>
              <a:t>.</a:t>
            </a:r>
          </a:p>
          <a:p>
            <a:pPr algn="just"/>
            <a:r>
              <a:rPr lang="en-US" dirty="0" smtClean="0">
                <a:cs typeface="Times New Roman" panose="02020603050405020304" pitchFamily="18" charset="0"/>
              </a:rPr>
              <a:t> </a:t>
            </a:r>
            <a:r>
              <a:rPr lang="en-US" dirty="0">
                <a:cs typeface="Times New Roman" panose="02020603050405020304" pitchFamily="18" charset="0"/>
              </a:rPr>
              <a:t>It is akin to the tactics sought to be employed by a party in his or her case</a:t>
            </a:r>
            <a:r>
              <a:rPr lang="en-US" dirty="0" smtClean="0">
                <a:cs typeface="Times New Roman" panose="02020603050405020304" pitchFamily="18" charset="0"/>
              </a:rPr>
              <a:t>.</a:t>
            </a:r>
          </a:p>
          <a:p>
            <a:pPr algn="just"/>
            <a:r>
              <a:rPr lang="en-US" dirty="0" smtClean="0">
                <a:cs typeface="Times New Roman" panose="02020603050405020304" pitchFamily="18" charset="0"/>
              </a:rPr>
              <a:t> </a:t>
            </a:r>
            <a:r>
              <a:rPr lang="en-US" dirty="0">
                <a:cs typeface="Times New Roman" panose="02020603050405020304" pitchFamily="18" charset="0"/>
              </a:rPr>
              <a:t>It is a grand plan consisting of mini-plans and requires the deployment of techniques and experience of a trial lawyer in application of the materials available. Indeed, the trial strategy of a counsel can make the difference between a conviction and an acquittal in a criminal case</a:t>
            </a:r>
            <a:r>
              <a:rPr lang="en-US" dirty="0" smtClean="0">
                <a:cs typeface="Times New Roman" panose="02020603050405020304" pitchFamily="18" charset="0"/>
              </a:rPr>
              <a:t>.</a:t>
            </a:r>
            <a:endParaRPr lang="en-US" dirty="0">
              <a:cs typeface="Times New Roman" panose="02020603050405020304" pitchFamily="18" charset="0"/>
            </a:endParaRPr>
          </a:p>
        </p:txBody>
      </p:sp>
    </p:spTree>
    <p:extLst>
      <p:ext uri="{BB962C8B-B14F-4D97-AF65-F5344CB8AC3E}">
        <p14:creationId xmlns:p14="http://schemas.microsoft.com/office/powerpoint/2010/main" val="67058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374341"/>
            <a:ext cx="9404723" cy="1400530"/>
          </a:xfrm>
        </p:spPr>
        <p:txBody>
          <a:bodyPr/>
          <a:lstStyle/>
          <a:p>
            <a:endParaRPr lang="en-US"/>
          </a:p>
        </p:txBody>
      </p:sp>
      <p:sp>
        <p:nvSpPr>
          <p:cNvPr id="3" name="Content Placeholder 2"/>
          <p:cNvSpPr>
            <a:spLocks noGrp="1"/>
          </p:cNvSpPr>
          <p:nvPr>
            <p:ph idx="1"/>
          </p:nvPr>
        </p:nvSpPr>
        <p:spPr/>
        <p:txBody>
          <a:bodyPr/>
          <a:lstStyle/>
          <a:p>
            <a:r>
              <a:rPr lang="en-US" dirty="0" smtClean="0"/>
              <a:t>Though the topic may sound very academic, it is very germane to a successful law practice and is ignored at the peril of the Lawyer and can make all the difference between a win and a defeat.</a:t>
            </a:r>
          </a:p>
          <a:p>
            <a:r>
              <a:rPr lang="en-US" dirty="0"/>
              <a:t>REMEMBER</a:t>
            </a:r>
          </a:p>
          <a:p>
            <a:r>
              <a:rPr lang="en-US" dirty="0"/>
              <a:t>A Case is won or lost, not by what you do in the courtroom, but from your preparation before you  get into the courtroom.</a:t>
            </a:r>
          </a:p>
          <a:p>
            <a:r>
              <a:rPr lang="en-US" dirty="0"/>
              <a:t>It is that preparation we are discussing today.</a:t>
            </a:r>
          </a:p>
          <a:p>
            <a:r>
              <a:rPr lang="en-US" dirty="0"/>
              <a:t>WHAT IS YOUR CASE THEORY, TRIAL PLAN AND STRATEGY?</a:t>
            </a:r>
          </a:p>
          <a:p>
            <a:endParaRPr lang="en-US" dirty="0"/>
          </a:p>
        </p:txBody>
      </p:sp>
    </p:spTree>
    <p:extLst>
      <p:ext uri="{BB962C8B-B14F-4D97-AF65-F5344CB8AC3E}">
        <p14:creationId xmlns:p14="http://schemas.microsoft.com/office/powerpoint/2010/main" val="2618905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accent3">
                    <a:lumMod val="60000"/>
                    <a:lumOff val="40000"/>
                  </a:schemeClr>
                </a:solidFill>
                <a:latin typeface="Times New Roman" panose="02020603050405020304" pitchFamily="18" charset="0"/>
                <a:cs typeface="Times New Roman" panose="02020603050405020304" pitchFamily="18" charset="0"/>
              </a:rPr>
              <a:t>Developing </a:t>
            </a:r>
            <a:r>
              <a:rPr lang="en-US" sz="4400" b="1" dirty="0">
                <a:solidFill>
                  <a:schemeClr val="accent3">
                    <a:lumMod val="60000"/>
                    <a:lumOff val="40000"/>
                  </a:schemeClr>
                </a:solidFill>
                <a:latin typeface="Times New Roman" panose="02020603050405020304" pitchFamily="18" charset="0"/>
                <a:cs typeface="Times New Roman" panose="02020603050405020304" pitchFamily="18" charset="0"/>
              </a:rPr>
              <a:t>a Trial Strategy</a:t>
            </a:r>
            <a:endParaRPr lang="en-US" sz="44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b="1" dirty="0" smtClean="0">
                <a:cs typeface="Times New Roman" panose="02020603050405020304" pitchFamily="18" charset="0"/>
              </a:rPr>
              <a:t>Determine image you want to present </a:t>
            </a:r>
            <a:r>
              <a:rPr lang="en-US" b="1" dirty="0">
                <a:cs typeface="Times New Roman" panose="02020603050405020304" pitchFamily="18" charset="0"/>
              </a:rPr>
              <a:t>before the </a:t>
            </a:r>
            <a:r>
              <a:rPr lang="en-US" b="1" dirty="0" smtClean="0">
                <a:cs typeface="Times New Roman" panose="02020603050405020304" pitchFamily="18" charset="0"/>
              </a:rPr>
              <a:t>court and the </a:t>
            </a:r>
            <a:r>
              <a:rPr lang="en-US" dirty="0" smtClean="0">
                <a:cs typeface="Times New Roman" panose="02020603050405020304" pitchFamily="18" charset="0"/>
              </a:rPr>
              <a:t>impression </a:t>
            </a:r>
            <a:r>
              <a:rPr lang="en-US" dirty="0">
                <a:cs typeface="Times New Roman" panose="02020603050405020304" pitchFamily="18" charset="0"/>
              </a:rPr>
              <a:t>to create in the mind of the court. </a:t>
            </a:r>
            <a:r>
              <a:rPr lang="en-US" dirty="0" smtClean="0">
                <a:cs typeface="Times New Roman" panose="02020603050405020304" pitchFamily="18" charset="0"/>
              </a:rPr>
              <a:t>Do you want </a:t>
            </a:r>
            <a:r>
              <a:rPr lang="en-US" dirty="0">
                <a:cs typeface="Times New Roman" panose="02020603050405020304" pitchFamily="18" charset="0"/>
              </a:rPr>
              <a:t>to make the proceedings dramatic, sober</a:t>
            </a:r>
            <a:r>
              <a:rPr lang="en-US" dirty="0" smtClean="0">
                <a:cs typeface="Times New Roman" panose="02020603050405020304" pitchFamily="18" charset="0"/>
              </a:rPr>
              <a:t>, reflective, or a mix?.</a:t>
            </a:r>
          </a:p>
          <a:p>
            <a:pPr algn="just"/>
            <a:r>
              <a:rPr lang="en-US" dirty="0" smtClean="0">
                <a:cs typeface="Times New Roman" panose="02020603050405020304" pitchFamily="18" charset="0"/>
              </a:rPr>
              <a:t>The </a:t>
            </a:r>
            <a:r>
              <a:rPr lang="en-US" dirty="0">
                <a:cs typeface="Times New Roman" panose="02020603050405020304" pitchFamily="18" charset="0"/>
              </a:rPr>
              <a:t>strategy here would be executed throughout his case and would manifest in the manner he examines and also cross-examines witnesses.  </a:t>
            </a:r>
            <a:endParaRPr lang="en-US" dirty="0" smtClean="0">
              <a:cs typeface="Times New Roman" panose="02020603050405020304" pitchFamily="18" charset="0"/>
            </a:endParaRPr>
          </a:p>
          <a:p>
            <a:pPr algn="just"/>
            <a:endParaRPr lang="en-US" dirty="0" smtClean="0">
              <a:cs typeface="Times New Roman" panose="02020603050405020304" pitchFamily="18" charset="0"/>
            </a:endParaRPr>
          </a:p>
          <a:p>
            <a:pPr lvl="0" algn="just"/>
            <a:r>
              <a:rPr lang="en-US" b="1" dirty="0"/>
              <a:t>Know your judge</a:t>
            </a:r>
            <a:endParaRPr lang="en-US" dirty="0"/>
          </a:p>
          <a:p>
            <a:pPr marL="0" indent="0" algn="just">
              <a:buNone/>
            </a:pPr>
            <a:r>
              <a:rPr lang="en-US" dirty="0"/>
              <a:t>It is important to conduct a research on the presiding judicial officer and have an idea of his psychology</a:t>
            </a:r>
            <a:endParaRPr lang="en-US" dirty="0">
              <a:cs typeface="Times New Roman" panose="02020603050405020304" pitchFamily="18" charset="0"/>
            </a:endParaRPr>
          </a:p>
          <a:p>
            <a:pPr marL="0" indent="0" algn="just">
              <a:buNone/>
            </a:pPr>
            <a:endParaRPr lang="en-US" dirty="0">
              <a:cs typeface="Times New Roman" panose="02020603050405020304" pitchFamily="18" charset="0"/>
            </a:endParaRPr>
          </a:p>
        </p:txBody>
      </p:sp>
    </p:spTree>
    <p:extLst>
      <p:ext uri="{BB962C8B-B14F-4D97-AF65-F5344CB8AC3E}">
        <p14:creationId xmlns:p14="http://schemas.microsoft.com/office/powerpoint/2010/main" val="1005459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38" y="131631"/>
            <a:ext cx="7436906" cy="1020094"/>
          </a:xfrm>
        </p:spPr>
        <p:txBody>
          <a:bodyPr/>
          <a:lstStyle/>
          <a:p>
            <a:r>
              <a:rPr lang="en-US" sz="2800" b="1" dirty="0" smtClean="0">
                <a:solidFill>
                  <a:schemeClr val="accent3">
                    <a:lumMod val="60000"/>
                    <a:lumOff val="40000"/>
                  </a:schemeClr>
                </a:solidFill>
                <a:latin typeface="Times New Roman" panose="02020603050405020304" pitchFamily="18" charset="0"/>
                <a:cs typeface="Times New Roman" panose="02020603050405020304" pitchFamily="18" charset="0"/>
              </a:rPr>
              <a:t>Importance </a:t>
            </a:r>
            <a:r>
              <a:rPr lang="en-US" sz="2800" b="1" dirty="0">
                <a:solidFill>
                  <a:schemeClr val="accent3">
                    <a:lumMod val="60000"/>
                    <a:lumOff val="40000"/>
                  </a:schemeClr>
                </a:solidFill>
                <a:latin typeface="Times New Roman" panose="02020603050405020304" pitchFamily="18" charset="0"/>
                <a:cs typeface="Times New Roman" panose="02020603050405020304" pitchFamily="18" charset="0"/>
              </a:rPr>
              <a:t>of a Charge in the formation of a Defense strategy</a:t>
            </a:r>
            <a:endParaRPr lang="en-US" sz="28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06042"/>
            <a:ext cx="8946541" cy="4431644"/>
          </a:xfrm>
        </p:spPr>
        <p:txBody>
          <a:bodyPr>
            <a:noAutofit/>
          </a:bodyPr>
          <a:lstStyle/>
          <a:p>
            <a:pPr algn="just"/>
            <a:r>
              <a:rPr lang="en-US" sz="1800" dirty="0">
                <a:cs typeface="Times New Roman" panose="02020603050405020304" pitchFamily="18" charset="0"/>
              </a:rPr>
              <a:t>It is very important to critically examine the charge sheet, being the originating process of the case. Also, the charges preferred against the Defendant must be properly examined to ascertain whether they conform substantive and procedural law. To do this adequately, it is first necessary to understand what a charge sheet should contain. </a:t>
            </a:r>
          </a:p>
          <a:p>
            <a:pPr algn="just"/>
            <a:r>
              <a:rPr lang="en-US" sz="1800" dirty="0">
                <a:cs typeface="Times New Roman" panose="02020603050405020304" pitchFamily="18" charset="0"/>
              </a:rPr>
              <a:t>By S. 110(1)(a) of the ACJA, a charge sheet in the magistrate court should specify the </a:t>
            </a:r>
            <a:r>
              <a:rPr lang="en-US" sz="1800" dirty="0" smtClean="0">
                <a:cs typeface="Times New Roman" panose="02020603050405020304" pitchFamily="18" charset="0"/>
              </a:rPr>
              <a:t>following:</a:t>
            </a:r>
            <a:endParaRPr lang="en-US" sz="1800" dirty="0">
              <a:cs typeface="Times New Roman" panose="02020603050405020304" pitchFamily="18" charset="0"/>
            </a:endParaRPr>
          </a:p>
          <a:p>
            <a:pPr lvl="0" algn="just"/>
            <a:r>
              <a:rPr lang="en-US" sz="1800" dirty="0">
                <a:cs typeface="Times New Roman" panose="02020603050405020304" pitchFamily="18" charset="0"/>
              </a:rPr>
              <a:t>The name of the Suspect</a:t>
            </a:r>
          </a:p>
          <a:p>
            <a:pPr lvl="0" algn="just"/>
            <a:r>
              <a:rPr lang="en-US" sz="1800" dirty="0">
                <a:cs typeface="Times New Roman" panose="02020603050405020304" pitchFamily="18" charset="0"/>
              </a:rPr>
              <a:t>Address of suspect</a:t>
            </a:r>
          </a:p>
          <a:p>
            <a:pPr lvl="0" algn="just"/>
            <a:r>
              <a:rPr lang="en-US" sz="1800" dirty="0">
                <a:cs typeface="Times New Roman" panose="02020603050405020304" pitchFamily="18" charset="0"/>
              </a:rPr>
              <a:t>Age of suspect</a:t>
            </a:r>
          </a:p>
          <a:p>
            <a:pPr lvl="0" algn="just"/>
            <a:r>
              <a:rPr lang="en-US" sz="1800" dirty="0">
                <a:cs typeface="Times New Roman" panose="02020603050405020304" pitchFamily="18" charset="0"/>
              </a:rPr>
              <a:t>Sex</a:t>
            </a:r>
          </a:p>
          <a:p>
            <a:pPr lvl="0" algn="just"/>
            <a:r>
              <a:rPr lang="en-US" sz="1800" dirty="0">
                <a:cs typeface="Times New Roman" panose="02020603050405020304" pitchFamily="18" charset="0"/>
              </a:rPr>
              <a:t>Occupation of suspect</a:t>
            </a:r>
          </a:p>
          <a:p>
            <a:pPr lvl="0" algn="just"/>
            <a:r>
              <a:rPr lang="en-US" sz="1800" dirty="0">
                <a:cs typeface="Times New Roman" panose="02020603050405020304" pitchFamily="18" charset="0"/>
              </a:rPr>
              <a:t>The offence alleged</a:t>
            </a:r>
          </a:p>
          <a:p>
            <a:pPr lvl="0" algn="just"/>
            <a:r>
              <a:rPr lang="en-US" sz="1800" dirty="0">
                <a:cs typeface="Times New Roman" panose="02020603050405020304" pitchFamily="18" charset="0"/>
              </a:rPr>
              <a:t>Time and place of alleged commission of offence</a:t>
            </a:r>
          </a:p>
          <a:p>
            <a:pPr marL="0" indent="0" algn="just">
              <a:buNone/>
            </a:pPr>
            <a:endParaRPr lang="en-US" sz="1800" dirty="0">
              <a:cs typeface="Times New Roman" panose="02020603050405020304" pitchFamily="18" charset="0"/>
            </a:endParaRPr>
          </a:p>
        </p:txBody>
      </p:sp>
    </p:spTree>
    <p:extLst>
      <p:ext uri="{BB962C8B-B14F-4D97-AF65-F5344CB8AC3E}">
        <p14:creationId xmlns:p14="http://schemas.microsoft.com/office/powerpoint/2010/main" val="1568408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686" y="256775"/>
            <a:ext cx="9353167" cy="918882"/>
          </a:xfrm>
        </p:spPr>
        <p:txBody>
          <a:bodyPr/>
          <a:lstStyle/>
          <a:p>
            <a:endParaRPr lang="en-US" dirty="0"/>
          </a:p>
        </p:txBody>
      </p:sp>
      <p:sp>
        <p:nvSpPr>
          <p:cNvPr id="3" name="Content Placeholder 2"/>
          <p:cNvSpPr>
            <a:spLocks noGrp="1"/>
          </p:cNvSpPr>
          <p:nvPr>
            <p:ph idx="1"/>
          </p:nvPr>
        </p:nvSpPr>
        <p:spPr>
          <a:xfrm>
            <a:off x="1103312" y="1349829"/>
            <a:ext cx="8946541" cy="5203371"/>
          </a:xfrm>
        </p:spPr>
        <p:txBody>
          <a:bodyPr>
            <a:normAutofit fontScale="92500" lnSpcReduction="10000"/>
          </a:bodyPr>
          <a:lstStyle/>
          <a:p>
            <a:r>
              <a:rPr lang="en-US" dirty="0" smtClean="0"/>
              <a:t>What was </a:t>
            </a:r>
            <a:r>
              <a:rPr lang="en-US" dirty="0"/>
              <a:t>his disposition to criminal cases before ascending the bench? Was he a defense Attorney or Prosecuting Attorney? </a:t>
            </a:r>
            <a:endParaRPr lang="en-US" dirty="0" smtClean="0"/>
          </a:p>
          <a:p>
            <a:pPr marL="0" indent="0">
              <a:buNone/>
            </a:pPr>
            <a:r>
              <a:rPr lang="en-US" dirty="0" smtClean="0"/>
              <a:t>E.g. Chances </a:t>
            </a:r>
            <a:r>
              <a:rPr lang="en-US" dirty="0"/>
              <a:t>are that a judicial officer who was a former DPP or Prosecutor would be more inclined to convict, while one who was a former defense counsel would have a default setting of acquittal.</a:t>
            </a:r>
          </a:p>
          <a:p>
            <a:r>
              <a:rPr lang="en-US" dirty="0" smtClean="0"/>
              <a:t>Has </a:t>
            </a:r>
            <a:r>
              <a:rPr lang="en-US" dirty="0"/>
              <a:t>the judge had any social experiences that may impact on your case</a:t>
            </a:r>
            <a:r>
              <a:rPr lang="en-US" dirty="0" smtClean="0"/>
              <a:t>?</a:t>
            </a:r>
          </a:p>
          <a:p>
            <a:pPr marL="0" indent="0">
              <a:buNone/>
            </a:pPr>
            <a:r>
              <a:rPr lang="en-US" dirty="0" smtClean="0"/>
              <a:t> </a:t>
            </a:r>
            <a:r>
              <a:rPr lang="en-US" dirty="0" err="1"/>
              <a:t>E.g</a:t>
            </a:r>
            <a:r>
              <a:rPr lang="en-US" dirty="0"/>
              <a:t> A </a:t>
            </a:r>
            <a:r>
              <a:rPr lang="en-US" dirty="0" smtClean="0"/>
              <a:t> female </a:t>
            </a:r>
            <a:r>
              <a:rPr lang="en-US" dirty="0"/>
              <a:t>judge </a:t>
            </a:r>
            <a:r>
              <a:rPr lang="en-US" dirty="0" smtClean="0"/>
              <a:t>with </a:t>
            </a:r>
            <a:r>
              <a:rPr lang="en-US" dirty="0"/>
              <a:t>female children would be more likely to be unsympathetic to a Defendant accused of rape or other sexual offence. </a:t>
            </a:r>
            <a:endParaRPr lang="en-US" dirty="0" smtClean="0"/>
          </a:p>
          <a:p>
            <a:pPr marL="0" indent="0">
              <a:buNone/>
            </a:pPr>
            <a:r>
              <a:rPr lang="en-US" dirty="0" smtClean="0"/>
              <a:t>Also</a:t>
            </a:r>
            <a:r>
              <a:rPr lang="en-US" dirty="0"/>
              <a:t>, a judicial officer who once suffered robbery incident or lost a loved one thereby, may not smile during such cases.</a:t>
            </a:r>
          </a:p>
          <a:p>
            <a:r>
              <a:rPr lang="en-US" dirty="0" smtClean="0"/>
              <a:t>The </a:t>
            </a:r>
            <a:r>
              <a:rPr lang="en-US" dirty="0"/>
              <a:t>temperament of the judicial officer would also indicate whether the court would </a:t>
            </a:r>
            <a:r>
              <a:rPr lang="en-US" dirty="0" err="1"/>
              <a:t>favour</a:t>
            </a:r>
            <a:r>
              <a:rPr lang="en-US" dirty="0"/>
              <a:t> an elaborate presentation of evidence, fine grammar and literary ingenuity or he would want a very crisp, straight to the point presentation. Is the officer emotional or otherwise? </a:t>
            </a:r>
          </a:p>
          <a:p>
            <a:r>
              <a:rPr lang="en-US" dirty="0" smtClean="0"/>
              <a:t>Does </a:t>
            </a:r>
            <a:r>
              <a:rPr lang="en-US" dirty="0"/>
              <a:t>the judge </a:t>
            </a:r>
            <a:r>
              <a:rPr lang="en-US" dirty="0" smtClean="0"/>
              <a:t>like adumbration or just an adoption ?</a:t>
            </a:r>
            <a:endParaRPr lang="en-US" dirty="0"/>
          </a:p>
          <a:p>
            <a:endParaRPr lang="en-US" dirty="0"/>
          </a:p>
        </p:txBody>
      </p:sp>
    </p:spTree>
    <p:extLst>
      <p:ext uri="{BB962C8B-B14F-4D97-AF65-F5344CB8AC3E}">
        <p14:creationId xmlns:p14="http://schemas.microsoft.com/office/powerpoint/2010/main" val="15658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accent3">
                    <a:lumMod val="60000"/>
                    <a:lumOff val="40000"/>
                  </a:schemeClr>
                </a:solidFill>
                <a:latin typeface="Times New Roman" panose="02020603050405020304" pitchFamily="18" charset="0"/>
                <a:cs typeface="Times New Roman" panose="02020603050405020304" pitchFamily="18" charset="0"/>
              </a:rPr>
              <a:t>Formation of a Trial Strategy for the Prosecution</a:t>
            </a:r>
            <a:r>
              <a:rPr lang="en-US" dirty="0">
                <a:solidFill>
                  <a:schemeClr val="accent3">
                    <a:lumMod val="60000"/>
                    <a:lumOff val="40000"/>
                  </a:schemeClr>
                </a:solidFill>
                <a:latin typeface="Times New Roman" panose="02020603050405020304" pitchFamily="18" charset="0"/>
                <a:cs typeface="Times New Roman" panose="02020603050405020304" pitchFamily="18" charset="0"/>
              </a:rPr>
              <a:t/>
            </a:r>
            <a:br>
              <a:rPr lang="en-US" dirty="0">
                <a:solidFill>
                  <a:schemeClr val="accent3">
                    <a:lumMod val="60000"/>
                    <a:lumOff val="40000"/>
                  </a:schemeClr>
                </a:solidFill>
                <a:latin typeface="Times New Roman" panose="02020603050405020304" pitchFamily="18" charset="0"/>
                <a:cs typeface="Times New Roman" panose="02020603050405020304" pitchFamily="18" charset="0"/>
              </a:rPr>
            </a:br>
            <a:endParaRPr lang="en-US" dirty="0">
              <a:solidFill>
                <a:schemeClr val="accent3">
                  <a:lumMod val="60000"/>
                  <a:lumOff val="40000"/>
                </a:schemeClr>
              </a:solidFill>
            </a:endParaRPr>
          </a:p>
        </p:txBody>
      </p:sp>
      <p:sp>
        <p:nvSpPr>
          <p:cNvPr id="3" name="Content Placeholder 2"/>
          <p:cNvSpPr>
            <a:spLocks noGrp="1"/>
          </p:cNvSpPr>
          <p:nvPr>
            <p:ph idx="1"/>
          </p:nvPr>
        </p:nvSpPr>
        <p:spPr>
          <a:xfrm>
            <a:off x="1103312" y="1110343"/>
            <a:ext cx="8946541" cy="5573486"/>
          </a:xfrm>
        </p:spPr>
        <p:txBody>
          <a:bodyPr>
            <a:normAutofit fontScale="92500" lnSpcReduction="10000"/>
          </a:bodyPr>
          <a:lstStyle/>
          <a:p>
            <a:pPr algn="just"/>
            <a:r>
              <a:rPr lang="en-US" dirty="0" smtClean="0">
                <a:cs typeface="Times New Roman" panose="02020603050405020304" pitchFamily="18" charset="0"/>
              </a:rPr>
              <a:t>Flowing </a:t>
            </a:r>
            <a:r>
              <a:rPr lang="en-US" dirty="0">
                <a:cs typeface="Times New Roman" panose="02020603050405020304" pitchFamily="18" charset="0"/>
              </a:rPr>
              <a:t>from the above, a Prosecutor, seeking to appear agreeable may want to lull the defendant into a false sense of relaxation, thus weakening his resistance, to get him to lose his guard. In such cases, a prosecutor, cross-examining a defendant starts with getting him to affirm familiar facts and even pays him a compliment or two. Thus weakened, the prosecutor can easily sneak in a damaging question to the now unsuspecting defendant, to implicate himself. </a:t>
            </a:r>
          </a:p>
          <a:p>
            <a:pPr algn="just"/>
            <a:r>
              <a:rPr lang="en-US" dirty="0">
                <a:cs typeface="Times New Roman" panose="02020603050405020304" pitchFamily="18" charset="0"/>
              </a:rPr>
              <a:t>Another strategy could be to put the defendant on edge throughout the trial, and out of fear, he or she begins to make mistakes during cross-examination, becomes incoherent and makes admissions that may ordinarily not have been the case</a:t>
            </a:r>
            <a:r>
              <a:rPr lang="en-US" dirty="0" smtClean="0">
                <a:cs typeface="Times New Roman" panose="02020603050405020304" pitchFamily="18" charset="0"/>
              </a:rPr>
              <a:t>.</a:t>
            </a:r>
          </a:p>
          <a:p>
            <a:r>
              <a:rPr lang="en-US" dirty="0"/>
              <a:t>It is also a strategy of the prosecution to weave a very sorry tale by making the victim appear very vulnerable to win the sympathy of the Court. This could be done by guiding the witness on how to dress to court, speak in court and even for the witness to add sobs to his or her story at intervals. </a:t>
            </a:r>
          </a:p>
          <a:p>
            <a:r>
              <a:rPr lang="en-US" dirty="0"/>
              <a:t>A prosecuting counsel can decide to be dramatic for greater effect. Thus, he makes good use of the opportunity to adumbrate during the final address stage, instead of just adopting his address.</a:t>
            </a:r>
          </a:p>
          <a:p>
            <a:pPr algn="just"/>
            <a:endParaRPr lang="en-US" dirty="0"/>
          </a:p>
          <a:p>
            <a:endParaRPr lang="en-US" dirty="0"/>
          </a:p>
        </p:txBody>
      </p:sp>
    </p:spTree>
    <p:extLst>
      <p:ext uri="{BB962C8B-B14F-4D97-AF65-F5344CB8AC3E}">
        <p14:creationId xmlns:p14="http://schemas.microsoft.com/office/powerpoint/2010/main" val="466648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60000"/>
                    <a:lumOff val="40000"/>
                  </a:schemeClr>
                </a:solidFill>
              </a:rPr>
              <a:t>Formulation </a:t>
            </a:r>
            <a:r>
              <a:rPr lang="en-US" b="1" dirty="0">
                <a:solidFill>
                  <a:schemeClr val="accent3">
                    <a:lumMod val="60000"/>
                    <a:lumOff val="40000"/>
                  </a:schemeClr>
                </a:solidFill>
              </a:rPr>
              <a:t>of a Trial Strategy for the Defense</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normAutofit fontScale="85000" lnSpcReduction="10000"/>
          </a:bodyPr>
          <a:lstStyle/>
          <a:p>
            <a:r>
              <a:rPr lang="en-US" dirty="0" smtClean="0"/>
              <a:t>Defense </a:t>
            </a:r>
            <a:r>
              <a:rPr lang="en-US" dirty="0"/>
              <a:t>Counsel has the responsibility to decide if he wants the case </a:t>
            </a:r>
            <a:r>
              <a:rPr lang="en-US" dirty="0" smtClean="0"/>
              <a:t>terminated </a:t>
            </a:r>
            <a:r>
              <a:rPr lang="en-US" dirty="0"/>
              <a:t>early in the day or whether it should go to full trial. This would determine the position he takes on the case. A counsel that wants the case </a:t>
            </a:r>
            <a:r>
              <a:rPr lang="en-US" dirty="0" smtClean="0"/>
              <a:t>terminated early </a:t>
            </a:r>
            <a:r>
              <a:rPr lang="en-US" dirty="0"/>
              <a:t>would be mindful to utilize every opportunity to have the case struck out or the name of his client struck out to secure a discharge. </a:t>
            </a:r>
            <a:r>
              <a:rPr lang="en-US" dirty="0" smtClean="0"/>
              <a:t>T</a:t>
            </a:r>
          </a:p>
          <a:p>
            <a:r>
              <a:rPr lang="en-US" dirty="0"/>
              <a:t>T</a:t>
            </a:r>
            <a:r>
              <a:rPr lang="en-US" dirty="0" smtClean="0"/>
              <a:t>his </a:t>
            </a:r>
            <a:r>
              <a:rPr lang="en-US" dirty="0"/>
              <a:t>can be done by filing interlocutory applications and filing a No-case submission at the end of the case of the prosecution. He must however keep in mind that a discharge does not mean an acquittal and the case can be refiled by the State. Such a Counsel would be seeking only temporary relief for his client. </a:t>
            </a:r>
            <a:endParaRPr lang="en-US" dirty="0" smtClean="0"/>
          </a:p>
          <a:p>
            <a:r>
              <a:rPr lang="en-US" dirty="0" smtClean="0"/>
              <a:t>In </a:t>
            </a:r>
            <a:r>
              <a:rPr lang="en-US" dirty="0"/>
              <a:t>some cases, the defendant may just be interested in getting that temporary relief, which could be in form of granting him or her bail, and thereafter seeking to delay the case by filing interlocutory processes to stall the proceedings. Sometimes such gimmicks are employed where the Defendant feels there is a possibility of the case against him or her succeeding. </a:t>
            </a:r>
          </a:p>
          <a:p>
            <a:endParaRPr lang="en-US" dirty="0"/>
          </a:p>
        </p:txBody>
      </p:sp>
    </p:spTree>
    <p:extLst>
      <p:ext uri="{BB962C8B-B14F-4D97-AF65-F5344CB8AC3E}">
        <p14:creationId xmlns:p14="http://schemas.microsoft.com/office/powerpoint/2010/main" val="8201127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 defense Counsel may also employ a silence </a:t>
            </a:r>
            <a:r>
              <a:rPr lang="en-US" dirty="0" smtClean="0"/>
              <a:t>strategy</a:t>
            </a:r>
          </a:p>
          <a:p>
            <a:pPr marL="0" indent="0">
              <a:buNone/>
            </a:pPr>
            <a:r>
              <a:rPr lang="en-US" dirty="0" smtClean="0"/>
              <a:t>He </a:t>
            </a:r>
            <a:r>
              <a:rPr lang="en-US" dirty="0"/>
              <a:t>may observe defects and errors on even the originating process, but decide not to raise it until the end of the trial, or reserves same for appeal, in </a:t>
            </a:r>
            <a:r>
              <a:rPr lang="en-US" dirty="0" smtClean="0"/>
              <a:t>thee </a:t>
            </a:r>
            <a:r>
              <a:rPr lang="en-US" dirty="0"/>
              <a:t>vent that he loses. </a:t>
            </a:r>
            <a:endParaRPr lang="en-US" dirty="0" smtClean="0"/>
          </a:p>
          <a:p>
            <a:r>
              <a:rPr lang="en-US" dirty="0" smtClean="0"/>
              <a:t>This </a:t>
            </a:r>
            <a:r>
              <a:rPr lang="en-US" dirty="0"/>
              <a:t>could be issues bothering on jurisdiction of the court, which can be raised at any point, and even for the first time on appeal. It should however be noted that it is not every defect on the face of a charge that can vitiate a criminal proceeding once concluded. Some defects are regarded as mere irregularities and where the defense did not object, he can be deemed to have acquiesced to it. </a:t>
            </a:r>
            <a:endParaRPr lang="en-US" dirty="0" smtClean="0"/>
          </a:p>
          <a:p>
            <a:r>
              <a:rPr lang="en-US" dirty="0" smtClean="0"/>
              <a:t>An </a:t>
            </a:r>
            <a:r>
              <a:rPr lang="en-US" dirty="0"/>
              <a:t>instance is where the prosecution amends a charge and fresh plea is not taken. The law is that whether or not the defense objects to it, the proceedings held thereafter would automatically become a nullity</a:t>
            </a:r>
            <a:r>
              <a:rPr lang="en-US" dirty="0" smtClean="0"/>
              <a:t>.</a:t>
            </a:r>
          </a:p>
          <a:p>
            <a:r>
              <a:rPr lang="en-US" dirty="0" smtClean="0"/>
              <a:t> </a:t>
            </a:r>
            <a:r>
              <a:rPr lang="en-US" dirty="0"/>
              <a:t>Thus, it is not in all cases that a defense Counsel should jump up to object or point out defects in a prosecutions case. It is in fact advisable for a defense counsel to observe more and speak less. </a:t>
            </a:r>
          </a:p>
          <a:p>
            <a:endParaRPr lang="en-US" dirty="0"/>
          </a:p>
        </p:txBody>
      </p:sp>
    </p:spTree>
    <p:extLst>
      <p:ext uri="{BB962C8B-B14F-4D97-AF65-F5344CB8AC3E}">
        <p14:creationId xmlns:p14="http://schemas.microsoft.com/office/powerpoint/2010/main" val="4144480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 defense Counsel can also decide to adopt an aggressive attitude just to rattle the prosecution witnesses and create doubts in their evidence against his clients. Although he can also achieve the same result by having information about such witnesses outside what was made available in the courtroom. </a:t>
            </a:r>
            <a:endParaRPr lang="en-US" dirty="0" smtClean="0"/>
          </a:p>
          <a:p>
            <a:r>
              <a:rPr lang="en-US" dirty="0" smtClean="0"/>
              <a:t>Defense </a:t>
            </a:r>
            <a:r>
              <a:rPr lang="en-US" dirty="0"/>
              <a:t>counsel to research the witnesses before coming to court. Thankfully the defense has the benefit of their names and statements before their testimony in court.</a:t>
            </a:r>
          </a:p>
          <a:p>
            <a:r>
              <a:rPr lang="en-US" dirty="0"/>
              <a:t>Another defense strategy could be to portray the defendant as vulnerable or sick in order to get the sympathy of the court, especially when applying for bail. I can tell you that while this works sometimes, it could also be counter productive. </a:t>
            </a:r>
          </a:p>
          <a:p>
            <a:endParaRPr lang="en-US" dirty="0"/>
          </a:p>
        </p:txBody>
      </p:sp>
    </p:spTree>
    <p:extLst>
      <p:ext uri="{BB962C8B-B14F-4D97-AF65-F5344CB8AC3E}">
        <p14:creationId xmlns:p14="http://schemas.microsoft.com/office/powerpoint/2010/main" val="3422377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60000"/>
                    <a:lumOff val="40000"/>
                  </a:schemeClr>
                </a:solidFill>
              </a:rPr>
              <a:t>Factors to be considered in the formation of a Defense strategy</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normAutofit lnSpcReduction="10000"/>
          </a:bodyPr>
          <a:lstStyle/>
          <a:p>
            <a:pPr lvl="0"/>
            <a:r>
              <a:rPr lang="en-US" b="1" dirty="0" smtClean="0"/>
              <a:t>Jurisdiction:</a:t>
            </a:r>
          </a:p>
          <a:p>
            <a:r>
              <a:rPr lang="en-US" dirty="0"/>
              <a:t>It </a:t>
            </a:r>
            <a:r>
              <a:rPr lang="en-US" dirty="0" smtClean="0"/>
              <a:t>is </a:t>
            </a:r>
            <a:r>
              <a:rPr lang="en-US" dirty="0"/>
              <a:t>important for Counsel to always ascertain whether the court has jurisdiction to try the case. If the court lacks jurisdiction, it now becomes a decision of Counsel whether to raise a preliminary objection on that ground or allow the proceedings to be concluded and raise it as part of the final address. Note that if raised at a preliminary stage, the case would be struck out, but the Prosecution can correct its error and re-file. Whereas if raised at the end of trial, the case is dismissed and the defendant can plead </a:t>
            </a:r>
            <a:r>
              <a:rPr lang="en-US" i="1" dirty="0"/>
              <a:t>autrefois acquit</a:t>
            </a:r>
            <a:r>
              <a:rPr lang="en-US" dirty="0"/>
              <a:t> thereafter. A decision on this would depend on the Defense strategy. </a:t>
            </a:r>
            <a:endParaRPr lang="en-US" dirty="0" smtClean="0"/>
          </a:p>
          <a:p>
            <a:r>
              <a:rPr lang="en-US" dirty="0" smtClean="0"/>
              <a:t>Note </a:t>
            </a:r>
            <a:r>
              <a:rPr lang="en-US" dirty="0"/>
              <a:t>however that the court can peruse the proof of evidence in a case to decide whether or not it has jurisdiction to try that case. See the case of </a:t>
            </a:r>
            <a:r>
              <a:rPr lang="en-US" b="1" dirty="0"/>
              <a:t>DADA VS. FRN.</a:t>
            </a:r>
            <a:r>
              <a:rPr lang="en-US" dirty="0"/>
              <a:t> (2014)LCN/7653(CA)</a:t>
            </a:r>
          </a:p>
          <a:p>
            <a:pPr lvl="0"/>
            <a:endParaRPr lang="en-US" dirty="0"/>
          </a:p>
        </p:txBody>
      </p:sp>
    </p:spTree>
    <p:extLst>
      <p:ext uri="{BB962C8B-B14F-4D97-AF65-F5344CB8AC3E}">
        <p14:creationId xmlns:p14="http://schemas.microsoft.com/office/powerpoint/2010/main" val="4014649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solidFill>
                  <a:schemeClr val="accent3">
                    <a:lumMod val="60000"/>
                    <a:lumOff val="40000"/>
                  </a:schemeClr>
                </a:solidFill>
              </a:rPr>
              <a:t>Other considerations</a:t>
            </a:r>
            <a:endParaRPr lang="en-US" dirty="0">
              <a:solidFill>
                <a:schemeClr val="accent3">
                  <a:lumMod val="60000"/>
                  <a:lumOff val="40000"/>
                </a:schemeClr>
              </a:solidFill>
            </a:endParaRPr>
          </a:p>
        </p:txBody>
      </p:sp>
      <p:sp>
        <p:nvSpPr>
          <p:cNvPr id="3" name="Content Placeholder 2"/>
          <p:cNvSpPr>
            <a:spLocks noGrp="1"/>
          </p:cNvSpPr>
          <p:nvPr>
            <p:ph idx="1"/>
          </p:nvPr>
        </p:nvSpPr>
        <p:spPr>
          <a:xfrm>
            <a:off x="1103312" y="1262744"/>
            <a:ext cx="8946541" cy="5290456"/>
          </a:xfrm>
        </p:spPr>
        <p:txBody>
          <a:bodyPr>
            <a:normAutofit lnSpcReduction="10000"/>
          </a:bodyPr>
          <a:lstStyle/>
          <a:p>
            <a:pPr lvl="0"/>
            <a:r>
              <a:rPr lang="en-US" dirty="0"/>
              <a:t>Study the proof of evidence and the stories of prosecution witnesses. At this point, likely contradictions in the case can be noted.</a:t>
            </a:r>
          </a:p>
          <a:p>
            <a:pPr lvl="0"/>
            <a:r>
              <a:rPr lang="en-US" dirty="0"/>
              <a:t>Interview with the defendant to determine his story. This should be juxtaposed with the evidence listed by the prosecution and also the extra-judicial statement of the defendant.</a:t>
            </a:r>
          </a:p>
          <a:p>
            <a:pPr lvl="0"/>
            <a:r>
              <a:rPr lang="en-US" dirty="0"/>
              <a:t>Ascertain whether the prosecution has a strong case against his client or not. This will also influence his further responses. Where the case of the prosecution looks weak, then the Defense can afford to play the silence strategy and only observe and pick holes in the prosecution’s case. Sometimes, the Defendant may not even need to testify. </a:t>
            </a:r>
          </a:p>
          <a:p>
            <a:r>
              <a:rPr lang="en-US" dirty="0"/>
              <a:t>Where however the evidence against the defendant is overwhelming, his counsel has to consider a defense in law to neutralize the evidence. </a:t>
            </a:r>
          </a:p>
          <a:p>
            <a:pPr lvl="0"/>
            <a:r>
              <a:rPr lang="en-US" dirty="0"/>
              <a:t>Consider getting experts to counter the prosecution’s expert witness.</a:t>
            </a:r>
          </a:p>
          <a:p>
            <a:endParaRPr lang="en-US" dirty="0"/>
          </a:p>
        </p:txBody>
      </p:sp>
    </p:spTree>
    <p:extLst>
      <p:ext uri="{BB962C8B-B14F-4D97-AF65-F5344CB8AC3E}">
        <p14:creationId xmlns:p14="http://schemas.microsoft.com/office/powerpoint/2010/main" val="113249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184" y="-700265"/>
            <a:ext cx="9404723" cy="1400530"/>
          </a:xfrm>
        </p:spPr>
        <p:txBody>
          <a:bodyPr/>
          <a:lstStyle/>
          <a:p>
            <a:endParaRPr lang="en-US"/>
          </a:p>
        </p:txBody>
      </p:sp>
      <p:sp>
        <p:nvSpPr>
          <p:cNvPr id="3" name="Content Placeholder 2"/>
          <p:cNvSpPr>
            <a:spLocks noGrp="1"/>
          </p:cNvSpPr>
          <p:nvPr>
            <p:ph idx="1"/>
          </p:nvPr>
        </p:nvSpPr>
        <p:spPr>
          <a:xfrm>
            <a:off x="1103312" y="1328058"/>
            <a:ext cx="8946541" cy="4920342"/>
          </a:xfrm>
        </p:spPr>
        <p:txBody>
          <a:bodyPr>
            <a:normAutofit/>
          </a:bodyPr>
          <a:lstStyle/>
          <a:p>
            <a:pPr lvl="0"/>
            <a:r>
              <a:rPr lang="en-US" dirty="0"/>
              <a:t>In some cases, if the </a:t>
            </a:r>
            <a:r>
              <a:rPr lang="en-US" dirty="0" err="1"/>
              <a:t>defence</a:t>
            </a:r>
            <a:r>
              <a:rPr lang="en-US" dirty="0"/>
              <a:t> counsel believes his client may have committed the offence charged, and the evidence may likely convict him, the Counsel can advise a Plea bargain, or go for compensation or other non-custodial sentencing. That way, the defendant can cut his losses. It may even be possible to get the prosecution to withdraw on terms. </a:t>
            </a:r>
          </a:p>
          <a:p>
            <a:pPr lvl="0"/>
            <a:r>
              <a:rPr lang="en-US" dirty="0"/>
              <a:t>Examine the extra-judicial statement of the defendant to ascertain the strength of the evidence to be given by the defendant before putting him in the box. If it would lend credence to the case of the prosecution, it may be better not to field the defendant. Same goes for likely defense witnesses.</a:t>
            </a:r>
          </a:p>
          <a:p>
            <a:pPr lvl="0"/>
            <a:r>
              <a:rPr lang="en-US" dirty="0"/>
              <a:t>Think carefully before taking a decision to rest the case of the defense on that of the prosecution.</a:t>
            </a:r>
          </a:p>
          <a:p>
            <a:endParaRPr lang="en-US" dirty="0"/>
          </a:p>
        </p:txBody>
      </p:sp>
    </p:spTree>
    <p:extLst>
      <p:ext uri="{BB962C8B-B14F-4D97-AF65-F5344CB8AC3E}">
        <p14:creationId xmlns:p14="http://schemas.microsoft.com/office/powerpoint/2010/main" val="281875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60000"/>
                    <a:lumOff val="40000"/>
                  </a:schemeClr>
                </a:solidFill>
              </a:rPr>
              <a:t>1.1	</a:t>
            </a:r>
            <a:r>
              <a:rPr lang="en-US" b="1" dirty="0">
                <a:solidFill>
                  <a:schemeClr val="accent3">
                    <a:lumMod val="60000"/>
                    <a:lumOff val="40000"/>
                  </a:schemeClr>
                </a:solidFill>
              </a:rPr>
              <a:t>CASE THEORY</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lstStyle/>
          <a:p>
            <a:r>
              <a:rPr lang="en-US" dirty="0" smtClean="0"/>
              <a:t>- Why Case theory?</a:t>
            </a:r>
          </a:p>
          <a:p>
            <a:r>
              <a:rPr lang="en-US" dirty="0" smtClean="0"/>
              <a:t>- Nature </a:t>
            </a:r>
            <a:r>
              <a:rPr lang="en-US" dirty="0"/>
              <a:t>of a case theory</a:t>
            </a:r>
          </a:p>
          <a:p>
            <a:r>
              <a:rPr lang="en-US" dirty="0"/>
              <a:t>- </a:t>
            </a:r>
            <a:r>
              <a:rPr lang="en-US" dirty="0" smtClean="0"/>
              <a:t>Significance </a:t>
            </a:r>
            <a:r>
              <a:rPr lang="en-US" dirty="0"/>
              <a:t>of case theory</a:t>
            </a:r>
          </a:p>
          <a:p>
            <a:r>
              <a:rPr lang="en-US" dirty="0"/>
              <a:t>- presentation of the case theory</a:t>
            </a:r>
          </a:p>
          <a:p>
            <a:r>
              <a:rPr lang="en-US" dirty="0"/>
              <a:t>- the opening statement</a:t>
            </a:r>
          </a:p>
          <a:p>
            <a:r>
              <a:rPr lang="en-US" dirty="0"/>
              <a:t>- case study</a:t>
            </a:r>
          </a:p>
          <a:p>
            <a:endParaRPr lang="en-US" dirty="0"/>
          </a:p>
        </p:txBody>
      </p:sp>
    </p:spTree>
    <p:extLst>
      <p:ext uri="{BB962C8B-B14F-4D97-AF65-F5344CB8AC3E}">
        <p14:creationId xmlns:p14="http://schemas.microsoft.com/office/powerpoint/2010/main" val="3980806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679396"/>
          </a:xfrm>
        </p:spPr>
        <p:txBody>
          <a:bodyPr/>
          <a:lstStyle/>
          <a:p>
            <a:endParaRPr lang="en-US" dirty="0"/>
          </a:p>
        </p:txBody>
      </p:sp>
      <p:sp>
        <p:nvSpPr>
          <p:cNvPr id="3" name="Content Placeholder 2"/>
          <p:cNvSpPr>
            <a:spLocks noGrp="1"/>
          </p:cNvSpPr>
          <p:nvPr>
            <p:ph idx="1"/>
          </p:nvPr>
        </p:nvSpPr>
        <p:spPr>
          <a:xfrm>
            <a:off x="1103312" y="1545772"/>
            <a:ext cx="8946541" cy="4702628"/>
          </a:xfrm>
        </p:spPr>
        <p:txBody>
          <a:bodyPr>
            <a:normAutofit/>
          </a:bodyPr>
          <a:lstStyle/>
          <a:p>
            <a:pPr lvl="0"/>
            <a:r>
              <a:rPr lang="en-US" dirty="0"/>
              <a:t>Before deciding on a defense strategy, same should be bounced off some trusted colleagues. The implications of the actions or inactions planned must be researched and investigated before deploying them.</a:t>
            </a:r>
          </a:p>
          <a:p>
            <a:pPr lvl="0"/>
            <a:r>
              <a:rPr lang="en-US" dirty="0"/>
              <a:t>Finally, if at any point, the defense believes its strategy may not work, it should be ready to change it.</a:t>
            </a:r>
          </a:p>
          <a:p>
            <a:pPr lvl="0"/>
            <a:r>
              <a:rPr lang="en-US" dirty="0"/>
              <a:t>Observe the Prosecution carefully and try to understand its strategy, and prepare a counter strategy. </a:t>
            </a:r>
          </a:p>
          <a:p>
            <a:endParaRPr lang="en-US" dirty="0"/>
          </a:p>
        </p:txBody>
      </p:sp>
    </p:spTree>
    <p:extLst>
      <p:ext uri="{BB962C8B-B14F-4D97-AF65-F5344CB8AC3E}">
        <p14:creationId xmlns:p14="http://schemas.microsoft.com/office/powerpoint/2010/main" val="14411455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679396"/>
          </a:xfrm>
        </p:spPr>
        <p:txBody>
          <a:bodyPr/>
          <a:lstStyle/>
          <a:p>
            <a:r>
              <a:rPr lang="en-US" sz="2800" b="1" dirty="0"/>
              <a:t>Importance of a Charge in the formation of a Defense strategy</a:t>
            </a:r>
            <a:endParaRPr lang="en-US" sz="2800" dirty="0"/>
          </a:p>
        </p:txBody>
      </p:sp>
      <p:sp>
        <p:nvSpPr>
          <p:cNvPr id="3" name="Content Placeholder 2"/>
          <p:cNvSpPr>
            <a:spLocks noGrp="1"/>
          </p:cNvSpPr>
          <p:nvPr>
            <p:ph idx="1"/>
          </p:nvPr>
        </p:nvSpPr>
        <p:spPr>
          <a:xfrm>
            <a:off x="1103312" y="1480458"/>
            <a:ext cx="8946541" cy="4767942"/>
          </a:xfrm>
        </p:spPr>
        <p:txBody>
          <a:bodyPr>
            <a:normAutofit fontScale="92500" lnSpcReduction="20000"/>
          </a:bodyPr>
          <a:lstStyle/>
          <a:p>
            <a:r>
              <a:rPr lang="en-US" dirty="0"/>
              <a:t>It is very important to critically examine the charge sheet, being the originating process of the case. Also, the charges preferred against the Defendant must be properly examined to ascertain whether they conform substantive and procedural law. To do this adequately, it is first necessary to understand what a charge sheet should contain. </a:t>
            </a:r>
          </a:p>
          <a:p>
            <a:r>
              <a:rPr lang="en-US" dirty="0"/>
              <a:t>By S. 110(1)(a) of the ACJA, a charge sheet in the magistrate court should specify the following:</a:t>
            </a:r>
          </a:p>
          <a:p>
            <a:pPr lvl="0"/>
            <a:r>
              <a:rPr lang="en-US" dirty="0"/>
              <a:t>The name of the Suspect</a:t>
            </a:r>
          </a:p>
          <a:p>
            <a:pPr lvl="0"/>
            <a:r>
              <a:rPr lang="en-US" dirty="0"/>
              <a:t>Address of suspect</a:t>
            </a:r>
          </a:p>
          <a:p>
            <a:pPr lvl="0"/>
            <a:r>
              <a:rPr lang="en-US" dirty="0"/>
              <a:t>Age of suspect</a:t>
            </a:r>
          </a:p>
          <a:p>
            <a:pPr lvl="0"/>
            <a:r>
              <a:rPr lang="en-US" dirty="0"/>
              <a:t>Sex</a:t>
            </a:r>
          </a:p>
          <a:p>
            <a:pPr lvl="0"/>
            <a:r>
              <a:rPr lang="en-US" dirty="0"/>
              <a:t>Occupation of suspect</a:t>
            </a:r>
          </a:p>
          <a:p>
            <a:pPr lvl="0"/>
            <a:r>
              <a:rPr lang="en-US" dirty="0"/>
              <a:t>The offence alleged</a:t>
            </a:r>
          </a:p>
          <a:p>
            <a:pPr lvl="0"/>
            <a:r>
              <a:rPr lang="en-US" dirty="0"/>
              <a:t>Time and place of alleged commission of offence</a:t>
            </a:r>
          </a:p>
          <a:p>
            <a:r>
              <a:rPr lang="en-US" dirty="0"/>
              <a:t>See IGWE CORNELIUS NOMEH VS. STATE</a:t>
            </a:r>
          </a:p>
          <a:p>
            <a:endParaRPr lang="en-US" dirty="0"/>
          </a:p>
        </p:txBody>
      </p:sp>
    </p:spTree>
    <p:extLst>
      <p:ext uri="{BB962C8B-B14F-4D97-AF65-F5344CB8AC3E}">
        <p14:creationId xmlns:p14="http://schemas.microsoft.com/office/powerpoint/2010/main" val="2115165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03312" y="1110344"/>
            <a:ext cx="8946541" cy="5747656"/>
          </a:xfrm>
        </p:spPr>
        <p:txBody>
          <a:bodyPr>
            <a:normAutofit/>
          </a:bodyPr>
          <a:lstStyle/>
          <a:p>
            <a:r>
              <a:rPr lang="en-US" dirty="0"/>
              <a:t>With regard to the Charge itself, Section 194-196 of the ACJA stipulates the contents of a charge. See also </a:t>
            </a:r>
            <a:r>
              <a:rPr lang="en-US" b="1" dirty="0"/>
              <a:t>NGGILARI V. STATE &amp;ORS</a:t>
            </a:r>
            <a:endParaRPr lang="en-US" dirty="0"/>
          </a:p>
          <a:p>
            <a:r>
              <a:rPr lang="en-US" dirty="0"/>
              <a:t>Counsel should also look out for issues pertaining to drafting of charges. Sections 208 -215 of the ACJA speaks on misjoinder of offenders, offences, etc.</a:t>
            </a:r>
          </a:p>
          <a:p>
            <a:r>
              <a:rPr lang="en-US" dirty="0"/>
              <a:t>In all, the Defense Counsel should take note of any complaints or errors on the charge sheet and the charges and decide whether or not to raise objections, bearing in mind that </a:t>
            </a:r>
          </a:p>
          <a:p>
            <a:r>
              <a:rPr lang="en-US" i="1" dirty="0"/>
              <a:t>“any substantial defect in the charge sheet or information may render it incompetent or defective and liable to be quashed at the end of the trial</a:t>
            </a:r>
            <a:r>
              <a:rPr lang="en-US" i="1" u="sng" dirty="0"/>
              <a:t>, if it is shown that it has prejudiced or misled the accused.”</a:t>
            </a:r>
            <a:r>
              <a:rPr lang="en-US" dirty="0"/>
              <a:t> (emphasis, mine)</a:t>
            </a:r>
          </a:p>
          <a:p>
            <a:r>
              <a:rPr lang="en-US" dirty="0"/>
              <a:t> </a:t>
            </a:r>
          </a:p>
        </p:txBody>
      </p:sp>
    </p:spTree>
    <p:extLst>
      <p:ext uri="{BB962C8B-B14F-4D97-AF65-F5344CB8AC3E}">
        <p14:creationId xmlns:p14="http://schemas.microsoft.com/office/powerpoint/2010/main" val="2577774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Where a defense counsel seeks to raise an objection, same must be done </a:t>
            </a:r>
          </a:p>
          <a:p>
            <a:r>
              <a:rPr lang="en-US" dirty="0"/>
              <a:t>in accordance with the provisions of the ACJA. By S. 221 of the Act, objections on grounds of imperfect or erroneous charge cannot be taken during the proceedings. However, by S. 396(2), an objection to the validity of a charge can be raised at any stage before judgment, although it would only be considered and ruled upon by the court during judgment. Failure to object to the charge before judgment would mean that the defense cannot raise that issue on appeal, as the right is lost for all time. See </a:t>
            </a:r>
            <a:r>
              <a:rPr lang="en-US" b="1" dirty="0"/>
              <a:t>PROF. FESTUS DAVID KOLO V. COP</a:t>
            </a:r>
            <a:endParaRPr lang="en-US" dirty="0"/>
          </a:p>
          <a:p>
            <a:r>
              <a:rPr lang="en-US" dirty="0"/>
              <a:t>2017 LPELR-42985(CA) P.51</a:t>
            </a:r>
          </a:p>
          <a:p>
            <a:r>
              <a:rPr lang="en-US" dirty="0"/>
              <a:t>OLOGUNPESE V. STATE (2018) LPELR-44135 (CA) PP. 49-50, per AKINBAMI JSC</a:t>
            </a:r>
          </a:p>
          <a:p>
            <a:r>
              <a:rPr lang="en-US" dirty="0"/>
              <a:t>(2017) 9NWLR PT.1569, 118 SC, PER OGUNBIYI JSC.</a:t>
            </a:r>
          </a:p>
          <a:p>
            <a:endParaRPr lang="en-US" dirty="0"/>
          </a:p>
          <a:p>
            <a:endParaRPr lang="en-US" dirty="0"/>
          </a:p>
        </p:txBody>
      </p:sp>
    </p:spTree>
    <p:extLst>
      <p:ext uri="{BB962C8B-B14F-4D97-AF65-F5344CB8AC3E}">
        <p14:creationId xmlns:p14="http://schemas.microsoft.com/office/powerpoint/2010/main" val="3302685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19" y="152571"/>
            <a:ext cx="9404723" cy="761829"/>
          </a:xfrm>
        </p:spPr>
        <p:txBody>
          <a:bodyPr/>
          <a:lstStyle/>
          <a:p>
            <a:pPr algn="just"/>
            <a:r>
              <a:rPr lang="en-US" sz="2800" dirty="0" smtClean="0">
                <a:solidFill>
                  <a:schemeClr val="accent3">
                    <a:lumMod val="60000"/>
                    <a:lumOff val="40000"/>
                  </a:schemeClr>
                </a:solidFill>
                <a:latin typeface="Times New Roman" panose="02020603050405020304" pitchFamily="18" charset="0"/>
                <a:cs typeface="Times New Roman" panose="02020603050405020304" pitchFamily="18" charset="0"/>
              </a:rPr>
              <a:t>CONCLUSION</a:t>
            </a:r>
            <a:endParaRPr lang="en-US" sz="28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3071" y="1033816"/>
            <a:ext cx="8946541" cy="4670298"/>
          </a:xfrm>
        </p:spPr>
        <p:txBody>
          <a:bodyPr>
            <a:noAutofit/>
          </a:bodyPr>
          <a:lstStyle/>
          <a:p>
            <a:r>
              <a:rPr lang="en-US" sz="2800" dirty="0"/>
              <a:t>It </a:t>
            </a:r>
            <a:r>
              <a:rPr lang="en-US" sz="2800" dirty="0" smtClean="0"/>
              <a:t>is </a:t>
            </a:r>
            <a:r>
              <a:rPr lang="en-US" sz="2800" dirty="0"/>
              <a:t>important to bear in mind that a criminal trial requires dedication, commitment and attention to detail. This is particularly for the prosecution on whom the burden of proof lies. However, an indolent defense counsel who does not know how to take advantage of loopholes in a prosecution’s case may risk having his or her client convicted, when that could have been avoided. As they say, any person who fails to plan, has already planned to fail.</a:t>
            </a:r>
          </a:p>
          <a:p>
            <a:pPr marL="0" indent="0">
              <a:buNone/>
            </a:pPr>
            <a:r>
              <a:rPr lang="en-US" sz="2800" dirty="0"/>
              <a:t> </a:t>
            </a:r>
          </a:p>
          <a:p>
            <a:r>
              <a:rPr lang="en-US" sz="2800" dirty="0"/>
              <a:t>Thank you for listening!</a:t>
            </a:r>
          </a:p>
        </p:txBody>
      </p:sp>
    </p:spTree>
    <p:extLst>
      <p:ext uri="{BB962C8B-B14F-4D97-AF65-F5344CB8AC3E}">
        <p14:creationId xmlns:p14="http://schemas.microsoft.com/office/powerpoint/2010/main" val="19545210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2046177"/>
          </a:xfrm>
        </p:spPr>
        <p:txBody>
          <a:bodyPr/>
          <a:lstStyle/>
          <a:p>
            <a:r>
              <a:rPr lang="en-US" dirty="0" smtClean="0">
                <a:solidFill>
                  <a:schemeClr val="accent3">
                    <a:lumMod val="60000"/>
                    <a:lumOff val="40000"/>
                  </a:schemeClr>
                </a:solidFill>
              </a:rPr>
              <a:t>THANK YOU…</a:t>
            </a:r>
            <a:endParaRPr lang="en-US" dirty="0">
              <a:solidFill>
                <a:schemeClr val="accent3">
                  <a:lumMod val="60000"/>
                  <a:lumOff val="40000"/>
                </a:schemeClr>
              </a:solidFill>
            </a:endParaRPr>
          </a:p>
        </p:txBody>
      </p:sp>
    </p:spTree>
    <p:extLst>
      <p:ext uri="{BB962C8B-B14F-4D97-AF65-F5344CB8AC3E}">
        <p14:creationId xmlns:p14="http://schemas.microsoft.com/office/powerpoint/2010/main" val="2878189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60000"/>
                    <a:lumOff val="40000"/>
                  </a:schemeClr>
                </a:solidFill>
              </a:rPr>
              <a:t>1.2  </a:t>
            </a:r>
            <a:r>
              <a:rPr lang="en-US" b="1" dirty="0">
                <a:solidFill>
                  <a:schemeClr val="accent3">
                    <a:lumMod val="60000"/>
                    <a:lumOff val="40000"/>
                  </a:schemeClr>
                </a:solidFill>
              </a:rPr>
              <a:t>TRIAL PLANS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 </a:t>
            </a:r>
            <a:r>
              <a:rPr lang="en-US" b="1" dirty="0"/>
              <a:t>What is a trial plan?</a:t>
            </a:r>
            <a:endParaRPr lang="en-US" dirty="0"/>
          </a:p>
          <a:p>
            <a:r>
              <a:rPr lang="en-US" dirty="0"/>
              <a:t>- Commencing a Trial plan</a:t>
            </a:r>
          </a:p>
          <a:p>
            <a:r>
              <a:rPr lang="en-US" dirty="0"/>
              <a:t>- Benefits of a Trial plan </a:t>
            </a:r>
          </a:p>
          <a:p>
            <a:r>
              <a:rPr lang="en-US" dirty="0"/>
              <a:t>- Trial planning Considerations for the Prosecution</a:t>
            </a:r>
          </a:p>
          <a:p>
            <a:r>
              <a:rPr lang="en-US" dirty="0"/>
              <a:t>	- Trial planning Considerations for the Defense</a:t>
            </a:r>
          </a:p>
          <a:p>
            <a:r>
              <a:rPr lang="en-US" dirty="0"/>
              <a:t>	- Case Study</a:t>
            </a:r>
          </a:p>
          <a:p>
            <a:endParaRPr lang="en-US" dirty="0"/>
          </a:p>
        </p:txBody>
      </p:sp>
    </p:spTree>
    <p:extLst>
      <p:ext uri="{BB962C8B-B14F-4D97-AF65-F5344CB8AC3E}">
        <p14:creationId xmlns:p14="http://schemas.microsoft.com/office/powerpoint/2010/main" val="3922589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a:solidFill>
                  <a:schemeClr val="accent3">
                    <a:lumMod val="60000"/>
                    <a:lumOff val="40000"/>
                  </a:schemeClr>
                </a:solidFill>
              </a:rPr>
              <a:t>1.3  </a:t>
            </a:r>
            <a:r>
              <a:rPr lang="en-US" b="1" dirty="0">
                <a:solidFill>
                  <a:schemeClr val="accent3">
                    <a:lumMod val="60000"/>
                    <a:lumOff val="40000"/>
                  </a:schemeClr>
                </a:solidFill>
              </a:rPr>
              <a:t>TRIAL STRATEGIES</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lstStyle/>
          <a:p>
            <a:r>
              <a:rPr lang="en-US" dirty="0" smtClean="0"/>
              <a:t>- Meaning</a:t>
            </a:r>
            <a:endParaRPr lang="en-US" dirty="0"/>
          </a:p>
          <a:p>
            <a:r>
              <a:rPr lang="en-US" dirty="0"/>
              <a:t>- How to develop a Trial Strategy </a:t>
            </a:r>
          </a:p>
          <a:p>
            <a:r>
              <a:rPr lang="en-US" dirty="0"/>
              <a:t>- Formulation of a Trial Strategy for the Prosecution</a:t>
            </a:r>
          </a:p>
          <a:p>
            <a:r>
              <a:rPr lang="en-US" dirty="0"/>
              <a:t>	- Formulation of a Trial Strategy for the Defense</a:t>
            </a:r>
          </a:p>
          <a:p>
            <a:r>
              <a:rPr lang="en-US" dirty="0"/>
              <a:t>	- Case study </a:t>
            </a:r>
          </a:p>
        </p:txBody>
      </p:sp>
    </p:spTree>
    <p:extLst>
      <p:ext uri="{BB962C8B-B14F-4D97-AF65-F5344CB8AC3E}">
        <p14:creationId xmlns:p14="http://schemas.microsoft.com/office/powerpoint/2010/main" val="416095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solidFill>
                  <a:schemeClr val="accent3">
                    <a:lumMod val="60000"/>
                    <a:lumOff val="40000"/>
                  </a:schemeClr>
                </a:solidFill>
              </a:rPr>
              <a:t>Why Case </a:t>
            </a:r>
            <a:r>
              <a:rPr lang="en-US" b="1" dirty="0">
                <a:solidFill>
                  <a:schemeClr val="accent3">
                    <a:lumMod val="60000"/>
                    <a:lumOff val="40000"/>
                  </a:schemeClr>
                </a:solidFill>
              </a:rPr>
              <a:t>THEORY </a:t>
            </a:r>
            <a:r>
              <a:rPr lang="en-US" b="1" dirty="0" smtClean="0">
                <a:solidFill>
                  <a:schemeClr val="accent3">
                    <a:lumMod val="60000"/>
                    <a:lumOff val="40000"/>
                  </a:schemeClr>
                </a:solidFill>
              </a:rPr>
              <a:t>?</a:t>
            </a:r>
            <a:r>
              <a:rPr lang="en-US" dirty="0">
                <a:solidFill>
                  <a:schemeClr val="accent3">
                    <a:lumMod val="60000"/>
                    <a:lumOff val="40000"/>
                  </a:schemeClr>
                </a:solidFill>
              </a:rPr>
              <a:t/>
            </a:r>
            <a:br>
              <a:rPr lang="en-US" dirty="0">
                <a:solidFill>
                  <a:schemeClr val="accent3">
                    <a:lumMod val="60000"/>
                    <a:lumOff val="40000"/>
                  </a:schemeClr>
                </a:solidFill>
              </a:rPr>
            </a:b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normAutofit/>
          </a:bodyPr>
          <a:lstStyle/>
          <a:p>
            <a:endParaRPr lang="en-US" dirty="0" smtClean="0"/>
          </a:p>
          <a:p>
            <a:r>
              <a:rPr lang="en-US" dirty="0" smtClean="0"/>
              <a:t>Theory </a:t>
            </a:r>
            <a:r>
              <a:rPr lang="en-US" dirty="0"/>
              <a:t>is often underestimated by practicing lawyers. It is sometimes even scoffed at as an exercise meant for the classroom. However, any person subscribed to that view would be making a huge mistake. </a:t>
            </a:r>
            <a:endParaRPr lang="en-US" dirty="0" smtClean="0"/>
          </a:p>
          <a:p>
            <a:r>
              <a:rPr lang="en-US" dirty="0" smtClean="0"/>
              <a:t>What </a:t>
            </a:r>
            <a:r>
              <a:rPr lang="en-US" dirty="0"/>
              <a:t>is practice if not the application of theory?</a:t>
            </a:r>
          </a:p>
          <a:p>
            <a:r>
              <a:rPr lang="en-US" dirty="0"/>
              <a:t> </a:t>
            </a:r>
            <a:r>
              <a:rPr lang="en-US" dirty="0" smtClean="0"/>
              <a:t>There would be no practice of Law without an understanding of the theory of Law </a:t>
            </a:r>
            <a:endParaRPr lang="en-US" dirty="0"/>
          </a:p>
          <a:p>
            <a:r>
              <a:rPr lang="en-US" dirty="0"/>
              <a:t>A proper grasp of </a:t>
            </a:r>
            <a:r>
              <a:rPr lang="en-US" dirty="0" smtClean="0"/>
              <a:t>the theory of a case, </a:t>
            </a:r>
            <a:r>
              <a:rPr lang="en-US" dirty="0"/>
              <a:t>will help us better appreciate </a:t>
            </a:r>
            <a:r>
              <a:rPr lang="en-US" dirty="0" smtClean="0"/>
              <a:t>what needs to be done to succeed in the case.</a:t>
            </a:r>
            <a:endParaRPr lang="en-US" dirty="0"/>
          </a:p>
          <a:p>
            <a:endParaRPr lang="en-US" dirty="0"/>
          </a:p>
        </p:txBody>
      </p:sp>
    </p:spTree>
    <p:extLst>
      <p:ext uri="{BB962C8B-B14F-4D97-AF65-F5344CB8AC3E}">
        <p14:creationId xmlns:p14="http://schemas.microsoft.com/office/powerpoint/2010/main" val="404759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60000"/>
                    <a:lumOff val="40000"/>
                  </a:schemeClr>
                </a:solidFill>
              </a:rPr>
              <a:t>Why Case Theory?</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lstStyle/>
          <a:p>
            <a:r>
              <a:rPr lang="en-US" sz="2800" dirty="0"/>
              <a:t>According to Edmund </a:t>
            </a:r>
            <a:r>
              <a:rPr lang="en-US" sz="2800" dirty="0" smtClean="0"/>
              <a:t>Burke</a:t>
            </a:r>
          </a:p>
          <a:p>
            <a:endParaRPr lang="en-US" sz="2800" dirty="0"/>
          </a:p>
          <a:p>
            <a:r>
              <a:rPr lang="en-US" sz="2800" dirty="0"/>
              <a:t>“To vilify Theory is to vilify reason</a:t>
            </a:r>
            <a:r>
              <a:rPr lang="en-US" sz="2800" dirty="0" smtClean="0"/>
              <a:t>.”</a:t>
            </a:r>
          </a:p>
          <a:p>
            <a:endParaRPr lang="en-US" sz="2800" dirty="0"/>
          </a:p>
          <a:p>
            <a:r>
              <a:rPr lang="en-US" dirty="0" smtClean="0"/>
              <a:t>To formulate a theory for your case, you have to reason</a:t>
            </a:r>
          </a:p>
          <a:p>
            <a:r>
              <a:rPr lang="en-US" dirty="0" smtClean="0"/>
              <a:t>If </a:t>
            </a:r>
            <a:r>
              <a:rPr lang="en-US" dirty="0"/>
              <a:t>you do not have a theory, then you are not </a:t>
            </a:r>
            <a:r>
              <a:rPr lang="en-US" dirty="0" smtClean="0"/>
              <a:t>reasoning</a:t>
            </a:r>
            <a:endParaRPr lang="en-US" dirty="0"/>
          </a:p>
          <a:p>
            <a:r>
              <a:rPr lang="en-US" dirty="0"/>
              <a:t>Without a theory, you do not have a </a:t>
            </a:r>
            <a:r>
              <a:rPr lang="en-US" dirty="0" smtClean="0"/>
              <a:t>story to tell the court. </a:t>
            </a:r>
            <a:endParaRPr lang="en-US" dirty="0"/>
          </a:p>
          <a:p>
            <a:endParaRPr lang="en-US" dirty="0"/>
          </a:p>
        </p:txBody>
      </p:sp>
    </p:spTree>
    <p:extLst>
      <p:ext uri="{BB962C8B-B14F-4D97-AF65-F5344CB8AC3E}">
        <p14:creationId xmlns:p14="http://schemas.microsoft.com/office/powerpoint/2010/main" val="2172933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 Lawyer must reason out his case theory from the set of facts supplied to him by his client. </a:t>
            </a:r>
          </a:p>
          <a:p>
            <a:pPr marL="0" indent="0">
              <a:buNone/>
            </a:pPr>
            <a:endParaRPr lang="en-US" dirty="0" smtClean="0"/>
          </a:p>
          <a:p>
            <a:r>
              <a:rPr lang="en-US" dirty="0" smtClean="0"/>
              <a:t>He must have a picture of what the case entails and do everything within power as Counsel to project the story of this picture to the court to secure a win in the case.  This story is his case theory.</a:t>
            </a:r>
          </a:p>
          <a:p>
            <a:pPr marL="0" indent="0">
              <a:buNone/>
            </a:pPr>
            <a:endParaRPr lang="en-US" dirty="0" smtClean="0"/>
          </a:p>
          <a:p>
            <a:r>
              <a:rPr lang="en-US" dirty="0" smtClean="0"/>
              <a:t>In the absence of a Case theory, the counsel has no vision and would likely take steps in the case that may be injurious to his client.</a:t>
            </a:r>
          </a:p>
          <a:p>
            <a:pPr marL="0" indent="0">
              <a:buNone/>
            </a:pPr>
            <a:r>
              <a:rPr lang="en-US" dirty="0" smtClean="0"/>
              <a:t> </a:t>
            </a:r>
          </a:p>
          <a:p>
            <a:r>
              <a:rPr lang="en-US" dirty="0" smtClean="0"/>
              <a:t>The court may even ask : COUNSEL, WHAT EXACTLY ARE YOU DRIVING AT?</a:t>
            </a:r>
            <a:endParaRPr lang="en-US" dirty="0"/>
          </a:p>
        </p:txBody>
      </p:sp>
    </p:spTree>
    <p:extLst>
      <p:ext uri="{BB962C8B-B14F-4D97-AF65-F5344CB8AC3E}">
        <p14:creationId xmlns:p14="http://schemas.microsoft.com/office/powerpoint/2010/main" val="22015552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503</TotalTime>
  <Words>5048</Words>
  <Application>Microsoft Office PowerPoint</Application>
  <PresentationFormat>Widescreen</PresentationFormat>
  <Paragraphs>273</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Century Gothic</vt:lpstr>
      <vt:lpstr>Times New Roman</vt:lpstr>
      <vt:lpstr>Wingdings</vt:lpstr>
      <vt:lpstr>Wingdings 3</vt:lpstr>
      <vt:lpstr>Ion</vt:lpstr>
      <vt:lpstr>CASE THEORY AND TRIAL PLAN    BEING A PRESENTATION  AT THE 12-DAY CRIMINAL LITIGATION TRAINING OF THE NIGERIAN BAR ASSOCIATION INSTITUTE OF CONTINUING LEGAL EDUCATION   BY  MRS. CORDELIA UWUMA EKE, LLM (KENT). FICMC. ACIARB DIRECTOR, RIVERS STATE MINISTRY OF JUSTICE                      6TH MAY, 2023</vt:lpstr>
      <vt:lpstr>PRESENTATION OUTLINE</vt:lpstr>
      <vt:lpstr>PowerPoint Presentation</vt:lpstr>
      <vt:lpstr>1.1 CASE THEORY</vt:lpstr>
      <vt:lpstr>1.2  TRIAL PLANS </vt:lpstr>
      <vt:lpstr> 1.3  TRIAL STRATEGIES</vt:lpstr>
      <vt:lpstr>Why Case THEORY ? </vt:lpstr>
      <vt:lpstr>Why Case Theory?</vt:lpstr>
      <vt:lpstr>PowerPoint Presentation</vt:lpstr>
      <vt:lpstr> Nature of a Case Theory</vt:lpstr>
      <vt:lpstr>PowerPoint Presentation</vt:lpstr>
      <vt:lpstr>PowerPoint Presentation</vt:lpstr>
      <vt:lpstr>Case study</vt:lpstr>
      <vt:lpstr>Significance of a Case Theory</vt:lpstr>
      <vt:lpstr>Points to note when selecting a case theory </vt:lpstr>
      <vt:lpstr>The Opening Statement</vt:lpstr>
      <vt:lpstr>ACJA </vt:lpstr>
      <vt:lpstr>PowerPoint Presentation</vt:lpstr>
      <vt:lpstr>Practice Directions</vt:lpstr>
      <vt:lpstr>Critique</vt:lpstr>
      <vt:lpstr>Case study</vt:lpstr>
      <vt:lpstr>PowerPoint Presentation</vt:lpstr>
      <vt:lpstr> TRIAL PLAN</vt:lpstr>
      <vt:lpstr>Components of a trial plan</vt:lpstr>
      <vt:lpstr>PowerPoint Presentation</vt:lpstr>
      <vt:lpstr>Trial Planning Considerations for the Prosecution </vt:lpstr>
      <vt:lpstr>PowerPoint Presentation</vt:lpstr>
      <vt:lpstr>Trial Planning Considerations for the Defense</vt:lpstr>
      <vt:lpstr>TRIAL STRATEGY</vt:lpstr>
      <vt:lpstr>Developing a Trial Strategy</vt:lpstr>
      <vt:lpstr>Importance of a Charge in the formation of a Defense strategy</vt:lpstr>
      <vt:lpstr>PowerPoint Presentation</vt:lpstr>
      <vt:lpstr>Formation of a Trial Strategy for the Prosecution </vt:lpstr>
      <vt:lpstr>Formulation of a Trial Strategy for the Defense</vt:lpstr>
      <vt:lpstr>PowerPoint Presentation</vt:lpstr>
      <vt:lpstr>PowerPoint Presentation</vt:lpstr>
      <vt:lpstr>Factors to be considered in the formation of a Defense strategy</vt:lpstr>
      <vt:lpstr>Other considerations</vt:lpstr>
      <vt:lpstr>PowerPoint Presentation</vt:lpstr>
      <vt:lpstr>PowerPoint Presentation</vt:lpstr>
      <vt:lpstr>Importance of a Charge in the formation of a Defense strategy</vt:lpstr>
      <vt:lpstr>PowerPoint Presentation</vt:lpstr>
      <vt:lpstr>PowerPoint Presentation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THEORY AND TRIAL PLAN  BEING A PRESENTATION  BY MRS. CORDELIA UWUMA EKE* AT THE CRIMINAL LITIGATION TRAINING OF THE NIGERIAN BAR ASSOCIATION INSTITUTE OF CONTINUING LEGAL EDUCATION</dc:title>
  <dc:creator>USER</dc:creator>
  <cp:lastModifiedBy>CORDELIA U. EKE</cp:lastModifiedBy>
  <cp:revision>42</cp:revision>
  <dcterms:created xsi:type="dcterms:W3CDTF">2023-05-05T17:45:53Z</dcterms:created>
  <dcterms:modified xsi:type="dcterms:W3CDTF">2023-05-06T10:41:28Z</dcterms:modified>
</cp:coreProperties>
</file>