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4.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5" r:id="rId5"/>
    <p:sldMasterId id="2147483697" r:id="rId6"/>
  </p:sldMasterIdLst>
  <p:notesMasterIdLst>
    <p:notesMasterId r:id="rId41"/>
  </p:notesMasterIdLst>
  <p:sldIdLst>
    <p:sldId id="320" r:id="rId7"/>
    <p:sldId id="855" r:id="rId8"/>
    <p:sldId id="834" r:id="rId9"/>
    <p:sldId id="837" r:id="rId10"/>
    <p:sldId id="832" r:id="rId11"/>
    <p:sldId id="830" r:id="rId12"/>
    <p:sldId id="852" r:id="rId13"/>
    <p:sldId id="843" r:id="rId14"/>
    <p:sldId id="883" r:id="rId15"/>
    <p:sldId id="886" r:id="rId16"/>
    <p:sldId id="884" r:id="rId17"/>
    <p:sldId id="888" r:id="rId18"/>
    <p:sldId id="889" r:id="rId19"/>
    <p:sldId id="890" r:id="rId20"/>
    <p:sldId id="891" r:id="rId21"/>
    <p:sldId id="892" r:id="rId22"/>
    <p:sldId id="893" r:id="rId23"/>
    <p:sldId id="894" r:id="rId24"/>
    <p:sldId id="895" r:id="rId25"/>
    <p:sldId id="898" r:id="rId26"/>
    <p:sldId id="897" r:id="rId27"/>
    <p:sldId id="856" r:id="rId28"/>
    <p:sldId id="831" r:id="rId29"/>
    <p:sldId id="875" r:id="rId30"/>
    <p:sldId id="876" r:id="rId31"/>
    <p:sldId id="877" r:id="rId32"/>
    <p:sldId id="878" r:id="rId33"/>
    <p:sldId id="836" r:id="rId34"/>
    <p:sldId id="879" r:id="rId35"/>
    <p:sldId id="880" r:id="rId36"/>
    <p:sldId id="881" r:id="rId37"/>
    <p:sldId id="882" r:id="rId38"/>
    <p:sldId id="819" r:id="rId39"/>
    <p:sldId id="82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E076CC-701F-A44D-C429-26087E083E4F}" name="G. Elias &amp; Co." initials="GE" userId="G. Elias &amp; Co." providerId="None"/>
  <p188:author id="{2E7CECE8-E8F6-5B37-0B52-48E7AA867767}" name="G. Elias" initials="GE" userId="G. Elia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1932"/>
    <a:srgbClr val="A113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microsoft.com/office/2018/10/relationships/authors" Target="authors.xml"/><Relationship Id="rId20" Type="http://schemas.openxmlformats.org/officeDocument/2006/relationships/slide" Target="slides/slide14.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36444-8B02-4630-91C7-C46D754749F1}" type="datetimeFigureOut">
              <a:rPr lang="en-US" smtClean="0"/>
              <a:t>4/20/2023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AF7E60-3260-470E-8402-A6386CE8B89C}" type="slidenum">
              <a:rPr lang="en-US" smtClean="0"/>
              <a:t>‹#›</a:t>
            </a:fld>
            <a:endParaRPr lang="en-US"/>
          </a:p>
        </p:txBody>
      </p:sp>
    </p:spTree>
    <p:extLst>
      <p:ext uri="{BB962C8B-B14F-4D97-AF65-F5344CB8AC3E}">
        <p14:creationId xmlns:p14="http://schemas.microsoft.com/office/powerpoint/2010/main" val="2536863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a:p>
        </p:txBody>
      </p:sp>
      <p:sp>
        <p:nvSpPr>
          <p:cNvPr id="4" name="Slide Number Placeholder 3"/>
          <p:cNvSpPr>
            <a:spLocks noGrp="1"/>
          </p:cNvSpPr>
          <p:nvPr>
            <p:ph type="sldNum" sz="quarter" idx="5"/>
          </p:nvPr>
        </p:nvSpPr>
        <p:spPr/>
        <p:txBody>
          <a:bodyPr/>
          <a:lstStyle/>
          <a:p>
            <a:fld id="{2BAF7E60-3260-470E-8402-A6386CE8B89C}" type="slidenum">
              <a:rPr lang="en-US" smtClean="0"/>
              <a:t>7</a:t>
            </a:fld>
            <a:endParaRPr lang="en-US" dirty="0"/>
          </a:p>
        </p:txBody>
      </p:sp>
    </p:spTree>
    <p:extLst>
      <p:ext uri="{BB962C8B-B14F-4D97-AF65-F5344CB8AC3E}">
        <p14:creationId xmlns:p14="http://schemas.microsoft.com/office/powerpoint/2010/main" val="2325814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a:p>
        </p:txBody>
      </p:sp>
      <p:sp>
        <p:nvSpPr>
          <p:cNvPr id="4" name="Slide Number Placeholder 3"/>
          <p:cNvSpPr>
            <a:spLocks noGrp="1"/>
          </p:cNvSpPr>
          <p:nvPr>
            <p:ph type="sldNum" sz="quarter" idx="5"/>
          </p:nvPr>
        </p:nvSpPr>
        <p:spPr/>
        <p:txBody>
          <a:bodyPr/>
          <a:lstStyle/>
          <a:p>
            <a:fld id="{2BAF7E60-3260-470E-8402-A6386CE8B89C}" type="slidenum">
              <a:rPr lang="en-US" smtClean="0"/>
              <a:t>9</a:t>
            </a:fld>
            <a:endParaRPr lang="en-US"/>
          </a:p>
        </p:txBody>
      </p:sp>
    </p:spTree>
    <p:extLst>
      <p:ext uri="{BB962C8B-B14F-4D97-AF65-F5344CB8AC3E}">
        <p14:creationId xmlns:p14="http://schemas.microsoft.com/office/powerpoint/2010/main" val="2967717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a:p>
        </p:txBody>
      </p:sp>
      <p:sp>
        <p:nvSpPr>
          <p:cNvPr id="4" name="Slide Number Placeholder 3"/>
          <p:cNvSpPr>
            <a:spLocks noGrp="1"/>
          </p:cNvSpPr>
          <p:nvPr>
            <p:ph type="sldNum" sz="quarter" idx="5"/>
          </p:nvPr>
        </p:nvSpPr>
        <p:spPr/>
        <p:txBody>
          <a:bodyPr/>
          <a:lstStyle/>
          <a:p>
            <a:fld id="{2BAF7E60-3260-470E-8402-A6386CE8B89C}" type="slidenum">
              <a:rPr lang="en-US" smtClean="0"/>
              <a:t>10</a:t>
            </a:fld>
            <a:endParaRPr lang="en-US"/>
          </a:p>
        </p:txBody>
      </p:sp>
    </p:spTree>
    <p:extLst>
      <p:ext uri="{BB962C8B-B14F-4D97-AF65-F5344CB8AC3E}">
        <p14:creationId xmlns:p14="http://schemas.microsoft.com/office/powerpoint/2010/main" val="3236109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4" name="Slide Number Placeholder 22">
            <a:extLst>
              <a:ext uri="{FF2B5EF4-FFF2-40B4-BE49-F238E27FC236}">
                <a16:creationId xmlns:a16="http://schemas.microsoft.com/office/drawing/2014/main" id="{25506AD5-DBEE-4E42-BD49-1F229C775894}"/>
              </a:ext>
            </a:extLst>
          </p:cNvPr>
          <p:cNvSpPr>
            <a:spLocks noGrp="1"/>
          </p:cNvSpPr>
          <p:nvPr>
            <p:ph type="sldNum" sz="quarter" idx="10"/>
          </p:nvPr>
        </p:nvSpPr>
        <p:spPr/>
        <p:txBody>
          <a:bodyPr/>
          <a:lstStyle>
            <a:lvl1pPr>
              <a:defRPr smtClean="0"/>
            </a:lvl1pPr>
          </a:lstStyle>
          <a:p>
            <a:pPr>
              <a:defRPr/>
            </a:pPr>
            <a:fld id="{6511B890-3440-495B-923F-CC4B4753AEC6}" type="slidenum">
              <a:rPr lang="en-US" altLang="en-US"/>
              <a:pPr>
                <a:defRPr/>
              </a:pPr>
              <a:t>‹#›</a:t>
            </a:fld>
            <a:endParaRPr lang="en-US" altLang="en-US"/>
          </a:p>
        </p:txBody>
      </p:sp>
    </p:spTree>
    <p:extLst>
      <p:ext uri="{BB962C8B-B14F-4D97-AF65-F5344CB8AC3E}">
        <p14:creationId xmlns:p14="http://schemas.microsoft.com/office/powerpoint/2010/main" val="1325728543"/>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AEDF158-3302-4AF8-A152-AE3E76989C2F}"/>
              </a:ext>
            </a:extLst>
          </p:cNvPr>
          <p:cNvSpPr/>
          <p:nvPr/>
        </p:nvSpPr>
        <p:spPr bwMode="white">
          <a:xfrm>
            <a:off x="6096001"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350"/>
          </a:p>
        </p:txBody>
      </p:sp>
      <p:sp>
        <p:nvSpPr>
          <p:cNvPr id="5" name="Rectangle 4">
            <a:extLst>
              <a:ext uri="{FF2B5EF4-FFF2-40B4-BE49-F238E27FC236}">
                <a16:creationId xmlns:a16="http://schemas.microsoft.com/office/drawing/2014/main" id="{DBBE5985-B46C-4065-85CA-67A74EBD12C7}"/>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350"/>
          </a:p>
        </p:txBody>
      </p:sp>
      <p:sp>
        <p:nvSpPr>
          <p:cNvPr id="6" name="Rectangle 5">
            <a:extLst>
              <a:ext uri="{FF2B5EF4-FFF2-40B4-BE49-F238E27FC236}">
                <a16:creationId xmlns:a16="http://schemas.microsoft.com/office/drawing/2014/main" id="{03ACFAD2-6642-4DB4-89DB-482DDAED1E73}"/>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350"/>
          </a:p>
        </p:txBody>
      </p:sp>
      <p:sp>
        <p:nvSpPr>
          <p:cNvPr id="2" name="Vertical Title 1"/>
          <p:cNvSpPr>
            <a:spLocks noGrp="1"/>
          </p:cNvSpPr>
          <p:nvPr>
            <p:ph type="title" orient="vert"/>
          </p:nvPr>
        </p:nvSpPr>
        <p:spPr>
          <a:xfrm>
            <a:off x="6553200" y="609602"/>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77B219C-8234-44FB-9165-C4BA3F8AF683}"/>
              </a:ext>
            </a:extLst>
          </p:cNvPr>
          <p:cNvSpPr>
            <a:spLocks noGrp="1"/>
          </p:cNvSpPr>
          <p:nvPr>
            <p:ph type="dt" sz="half" idx="10"/>
          </p:nvPr>
        </p:nvSpPr>
        <p:spPr>
          <a:xfrm>
            <a:off x="6553200" y="6248402"/>
            <a:ext cx="2209800" cy="365125"/>
          </a:xfrm>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FC03470-4993-4358-84E1-0E189DC2A720}"/>
              </a:ext>
            </a:extLst>
          </p:cNvPr>
          <p:cNvSpPr>
            <a:spLocks noGrp="1"/>
          </p:cNvSpPr>
          <p:nvPr>
            <p:ph type="ftr" sz="quarter" idx="11"/>
          </p:nvPr>
        </p:nvSpPr>
        <p:spPr>
          <a:xfrm>
            <a:off x="457201" y="6248402"/>
            <a:ext cx="5573713" cy="365125"/>
          </a:xfrm>
        </p:spPr>
        <p:txBody>
          <a:bodyPr/>
          <a:lstStyle>
            <a:lvl1pPr>
              <a:defRPr/>
            </a:lvl1pPr>
          </a:lstStyle>
          <a:p>
            <a:pPr>
              <a:defRPr/>
            </a:pPr>
            <a:r>
              <a:rPr lang="en-US"/>
              <a:t>GECo/GEN/ARTONARBTR/GE/001/23062017</a:t>
            </a:r>
          </a:p>
        </p:txBody>
      </p:sp>
      <p:sp>
        <p:nvSpPr>
          <p:cNvPr id="9" name="Slide Number Placeholder 5">
            <a:extLst>
              <a:ext uri="{FF2B5EF4-FFF2-40B4-BE49-F238E27FC236}">
                <a16:creationId xmlns:a16="http://schemas.microsoft.com/office/drawing/2014/main" id="{46A9F638-F7E5-4952-A299-1B678355E683}"/>
              </a:ext>
            </a:extLst>
          </p:cNvPr>
          <p:cNvSpPr>
            <a:spLocks noGrp="1"/>
          </p:cNvSpPr>
          <p:nvPr>
            <p:ph type="sldNum" sz="quarter" idx="12"/>
          </p:nvPr>
        </p:nvSpPr>
        <p:spPr>
          <a:xfrm rot="5400000">
            <a:off x="5989638" y="144464"/>
            <a:ext cx="533400" cy="244475"/>
          </a:xfrm>
        </p:spPr>
        <p:txBody>
          <a:bodyPr/>
          <a:lstStyle>
            <a:lvl1pPr>
              <a:defRPr smtClean="0"/>
            </a:lvl1pPr>
          </a:lstStyle>
          <a:p>
            <a:pPr>
              <a:defRPr/>
            </a:pPr>
            <a:fld id="{4BECB16A-1F12-48A6-8C60-24381D56DDEC}" type="slidenum">
              <a:rPr lang="en-GB" altLang="en-US"/>
              <a:pPr>
                <a:defRPr/>
              </a:pPr>
              <a:t>‹#›</a:t>
            </a:fld>
            <a:endParaRPr lang="en-GB" altLang="en-US"/>
          </a:p>
        </p:txBody>
      </p:sp>
    </p:spTree>
    <p:extLst>
      <p:ext uri="{BB962C8B-B14F-4D97-AF65-F5344CB8AC3E}">
        <p14:creationId xmlns:p14="http://schemas.microsoft.com/office/powerpoint/2010/main" val="851176604"/>
      </p:ext>
    </p:extLst>
  </p:cSld>
  <p:clrMapOvr>
    <a:overrideClrMapping bg1="lt1" tx1="dk1" bg2="lt2" tx2="dk2" accent1="accent1" accent2="accent2" accent3="accent3" accent4="accent4" accent5="accent5" accent6="accent6" hlink="hlink" folHlink="folHlink"/>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acts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8F44B2-4F83-49EC-8F2F-EA5684319AFF}"/>
              </a:ext>
            </a:extLst>
          </p:cNvPr>
          <p:cNvSpPr>
            <a:spLocks noChangeArrowheads="1"/>
          </p:cNvSpPr>
          <p:nvPr userDrawn="1"/>
        </p:nvSpPr>
        <p:spPr bwMode="auto">
          <a:xfrm>
            <a:off x="0" y="0"/>
            <a:ext cx="9144000" cy="6858000"/>
          </a:xfrm>
          <a:prstGeom prst="rect">
            <a:avLst/>
          </a:prstGeom>
          <a:solidFill>
            <a:srgbClr val="AE132D"/>
          </a:solidFill>
          <a:ln>
            <a:noFill/>
          </a:ln>
        </p:spPr>
        <p:txBody>
          <a:bodyPr/>
          <a:lstStyle>
            <a:lvl1pPr>
              <a:defRPr>
                <a:solidFill>
                  <a:srgbClr val="475560"/>
                </a:solidFill>
                <a:latin typeface="Verdana" panose="020B0604030504040204" pitchFamily="34" charset="0"/>
                <a:ea typeface="MS PGothic" panose="020B0600070205080204" pitchFamily="34" charset="-128"/>
              </a:defRPr>
            </a:lvl1pPr>
            <a:lvl2pPr marL="742950" indent="-285750">
              <a:defRPr>
                <a:solidFill>
                  <a:srgbClr val="475560"/>
                </a:solidFill>
                <a:latin typeface="Verdana" panose="020B0604030504040204" pitchFamily="34" charset="0"/>
                <a:ea typeface="MS PGothic" panose="020B0600070205080204" pitchFamily="34" charset="-128"/>
              </a:defRPr>
            </a:lvl2pPr>
            <a:lvl3pPr marL="1143000" indent="-228600">
              <a:defRPr>
                <a:solidFill>
                  <a:srgbClr val="475560"/>
                </a:solidFill>
                <a:latin typeface="Verdana" panose="020B0604030504040204" pitchFamily="34" charset="0"/>
                <a:ea typeface="MS PGothic" panose="020B0600070205080204" pitchFamily="34" charset="-128"/>
              </a:defRPr>
            </a:lvl3pPr>
            <a:lvl4pPr marL="1600200" indent="-228600">
              <a:defRPr>
                <a:solidFill>
                  <a:srgbClr val="475560"/>
                </a:solidFill>
                <a:latin typeface="Verdana" panose="020B0604030504040204" pitchFamily="34" charset="0"/>
                <a:ea typeface="MS PGothic" panose="020B0600070205080204" pitchFamily="34" charset="-128"/>
              </a:defRPr>
            </a:lvl4pPr>
            <a:lvl5pPr marL="2057400" indent="-228600">
              <a:defRPr>
                <a:solidFill>
                  <a:srgbClr val="475560"/>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9pPr>
          </a:lstStyle>
          <a:p>
            <a:pPr eaLnBrk="1" hangingPunct="1">
              <a:defRPr/>
            </a:pPr>
            <a:endParaRPr lang="en-US" altLang="en-US" sz="1350">
              <a:solidFill>
                <a:srgbClr val="BFBFBF"/>
              </a:solidFill>
            </a:endParaRPr>
          </a:p>
        </p:txBody>
      </p:sp>
      <p:pic>
        <p:nvPicPr>
          <p:cNvPr id="3" name="Picture 15">
            <a:extLst>
              <a:ext uri="{FF2B5EF4-FFF2-40B4-BE49-F238E27FC236}">
                <a16:creationId xmlns:a16="http://schemas.microsoft.com/office/drawing/2014/main" id="{86C16EEF-C502-4399-9C54-7A206D7722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2498" t="27875" r="6503" b="44250"/>
          <a:stretch>
            <a:fillRect/>
          </a:stretch>
        </p:blipFill>
        <p:spPr bwMode="auto">
          <a:xfrm>
            <a:off x="4572000" y="77790"/>
            <a:ext cx="4686300" cy="414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959296308"/>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72770-A3E3-2934-7CCE-1EC10BDBF9F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5C7B7DE5-30F2-C8E3-B782-7A4DFD09052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BC9BB99-9FE5-44F6-4535-C3EBF1D827AF}"/>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5" name="Footer Placeholder 4">
            <a:extLst>
              <a:ext uri="{FF2B5EF4-FFF2-40B4-BE49-F238E27FC236}">
                <a16:creationId xmlns:a16="http://schemas.microsoft.com/office/drawing/2014/main" id="{417356B2-324A-BD43-B0A4-C69AFF9DB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E004B1-7C98-FDE1-98B2-D0D72EEE915A}"/>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711324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5C2AD-7EE1-F9E2-271D-5CF9199851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076D9D-8906-1EB8-E05B-A9A7DDADC2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DCE6D9-DB1F-020F-F736-99C410709ADA}"/>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5" name="Footer Placeholder 4">
            <a:extLst>
              <a:ext uri="{FF2B5EF4-FFF2-40B4-BE49-F238E27FC236}">
                <a16:creationId xmlns:a16="http://schemas.microsoft.com/office/drawing/2014/main" id="{36EA67A1-1307-434D-C3ED-E4DD1A2A02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A9C98-DB05-4FBA-0DBE-E5F94386D94F}"/>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405670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5FCC-F7AB-0E42-4FF0-E5140A60138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C16C354-D7DD-E971-6C44-05A30EDDF69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2BEB97-D750-FC90-D9FB-7C2840454E3C}"/>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5" name="Footer Placeholder 4">
            <a:extLst>
              <a:ext uri="{FF2B5EF4-FFF2-40B4-BE49-F238E27FC236}">
                <a16:creationId xmlns:a16="http://schemas.microsoft.com/office/drawing/2014/main" id="{5B7D0649-E318-937F-721F-842D08374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87900D-ECC0-441D-4778-2502C2B191B6}"/>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3578098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FFF3F-F8EE-97CA-D502-067210AA7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7CFF57-9D91-CF44-A065-78E7242B128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FE21F4-DEC1-F747-C6CB-1D536F1C3B2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AE5013-AA64-4F6E-32C9-1F9223E1942F}"/>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6" name="Footer Placeholder 5">
            <a:extLst>
              <a:ext uri="{FF2B5EF4-FFF2-40B4-BE49-F238E27FC236}">
                <a16:creationId xmlns:a16="http://schemas.microsoft.com/office/drawing/2014/main" id="{FDA39AD4-F143-82AB-625B-80D8993992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215BD2-7953-373B-989A-8E230CCC6FD5}"/>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903923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C635-2334-D593-8F24-C63901179583}"/>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983E2C-55BA-B14A-086C-B47E8B596D1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8942FDD-095B-41D1-0197-26C383D37C63}"/>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61D6E5-1FA5-D7A4-ECF9-8185AAF6E16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AF8FBEC-5004-7112-A57C-90EDDE453E7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39C9EB-2B3C-8768-F096-5300DE0893DF}"/>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8" name="Footer Placeholder 7">
            <a:extLst>
              <a:ext uri="{FF2B5EF4-FFF2-40B4-BE49-F238E27FC236}">
                <a16:creationId xmlns:a16="http://schemas.microsoft.com/office/drawing/2014/main" id="{CA2BC0FE-186D-1E28-0CB8-5B0B8CDE2A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6B14F5-2D66-FEDE-1493-B8B9BF4DCF60}"/>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3817279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63D36-BD31-8455-5452-BD0AE37033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BB93BA-EC6B-2391-8D93-2F7F422846C4}"/>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4" name="Footer Placeholder 3">
            <a:extLst>
              <a:ext uri="{FF2B5EF4-FFF2-40B4-BE49-F238E27FC236}">
                <a16:creationId xmlns:a16="http://schemas.microsoft.com/office/drawing/2014/main" id="{420EEAAF-FF8C-6868-399C-956497D9B0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857A1C-3ADF-19CD-44B7-C20AC6A19B17}"/>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1608174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81FEEE-FF40-BB60-71FE-C2D76555B913}"/>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3" name="Footer Placeholder 2">
            <a:extLst>
              <a:ext uri="{FF2B5EF4-FFF2-40B4-BE49-F238E27FC236}">
                <a16:creationId xmlns:a16="http://schemas.microsoft.com/office/drawing/2014/main" id="{8D815015-2999-3895-48ED-835C05C888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A0EEF6-D399-69F6-3B74-7CF471763CDE}"/>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2076512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90103-8EF8-B2A8-28A1-3A7151F953C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95372AA-2D35-3338-AFC7-94002A04C6B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76EB1F-B25A-F8BD-BD75-8E1D368E861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9A1836B-B748-4116-20F6-981B1AFC1497}"/>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6" name="Footer Placeholder 5">
            <a:extLst>
              <a:ext uri="{FF2B5EF4-FFF2-40B4-BE49-F238E27FC236}">
                <a16:creationId xmlns:a16="http://schemas.microsoft.com/office/drawing/2014/main" id="{BD5C8C30-CF1A-7E4F-D554-7A62A4616F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41659A-E7B7-A056-9321-C43E67E83D44}"/>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55705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2">
            <a:extLst>
              <a:ext uri="{FF2B5EF4-FFF2-40B4-BE49-F238E27FC236}">
                <a16:creationId xmlns:a16="http://schemas.microsoft.com/office/drawing/2014/main" id="{8954FA70-1091-46AD-AE33-53FBCA2478FF}"/>
              </a:ext>
            </a:extLst>
          </p:cNvPr>
          <p:cNvSpPr>
            <a:spLocks noGrp="1"/>
          </p:cNvSpPr>
          <p:nvPr>
            <p:ph type="sldNum" sz="quarter" idx="10"/>
          </p:nvPr>
        </p:nvSpPr>
        <p:spPr/>
        <p:txBody>
          <a:bodyPr/>
          <a:lstStyle>
            <a:lvl1pPr>
              <a:defRPr smtClean="0"/>
            </a:lvl1pPr>
          </a:lstStyle>
          <a:p>
            <a:pPr>
              <a:defRPr/>
            </a:pPr>
            <a:fld id="{9FD6FA9E-2DB9-49A2-A836-3127F4F65B73}" type="slidenum">
              <a:rPr lang="en-US" altLang="en-US"/>
              <a:pPr>
                <a:defRPr/>
              </a:pPr>
              <a:t>‹#›</a:t>
            </a:fld>
            <a:endParaRPr lang="en-US" altLang="en-US"/>
          </a:p>
        </p:txBody>
      </p:sp>
    </p:spTree>
    <p:extLst>
      <p:ext uri="{BB962C8B-B14F-4D97-AF65-F5344CB8AC3E}">
        <p14:creationId xmlns:p14="http://schemas.microsoft.com/office/powerpoint/2010/main" val="799240392"/>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C4477-64DD-69C2-9F0C-38743148670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02215BC-301D-859B-1175-A8C3D37F51B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C06C64A-6227-B93D-6046-1830FFA0780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27EBA6F-E9FC-CAE8-7F6B-2C52CC856057}"/>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6" name="Footer Placeholder 5">
            <a:extLst>
              <a:ext uri="{FF2B5EF4-FFF2-40B4-BE49-F238E27FC236}">
                <a16:creationId xmlns:a16="http://schemas.microsoft.com/office/drawing/2014/main" id="{072CB64C-B6B2-DA14-A86A-DDFA0E87F8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949F9-8FFC-1BD7-4E78-9C4568CA8F1F}"/>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1468270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2037C-6E2E-F10A-C4FB-D721E961B7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0E5E41-7142-4C9B-9434-93E87EC09F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E1388F-A0C9-83DE-6BC1-B62FE3CB621F}"/>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5" name="Footer Placeholder 4">
            <a:extLst>
              <a:ext uri="{FF2B5EF4-FFF2-40B4-BE49-F238E27FC236}">
                <a16:creationId xmlns:a16="http://schemas.microsoft.com/office/drawing/2014/main" id="{4CFB9485-E454-9DBE-D5E9-8ABCF0FDFF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116134-6F53-CFE3-6EEA-E34572456013}"/>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1391621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EDB030-41A1-08C4-711C-045880309DA7}"/>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20C0D8-2810-4B11-B21C-2C4D36C03FD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EA5103-8EE5-9303-9CEC-C0DBA92F20B6}"/>
              </a:ext>
            </a:extLst>
          </p:cNvPr>
          <p:cNvSpPr>
            <a:spLocks noGrp="1"/>
          </p:cNvSpPr>
          <p:nvPr>
            <p:ph type="dt" sz="half" idx="10"/>
          </p:nvPr>
        </p:nvSpPr>
        <p:spPr/>
        <p:txBody>
          <a:bodyPr/>
          <a:lstStyle/>
          <a:p>
            <a:fld id="{D58CEBA2-B778-4E93-8274-D1C8DDD2BB92}" type="datetimeFigureOut">
              <a:rPr lang="en-US" smtClean="0"/>
              <a:t>4/20/2023</a:t>
            </a:fld>
            <a:endParaRPr lang="en-US"/>
          </a:p>
        </p:txBody>
      </p:sp>
      <p:sp>
        <p:nvSpPr>
          <p:cNvPr id="5" name="Footer Placeholder 4">
            <a:extLst>
              <a:ext uri="{FF2B5EF4-FFF2-40B4-BE49-F238E27FC236}">
                <a16:creationId xmlns:a16="http://schemas.microsoft.com/office/drawing/2014/main" id="{AD70A5A8-5F16-1EE7-2C61-09604B5C5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FEC75-773E-73F7-9E88-5FCC0B0C44C3}"/>
              </a:ext>
            </a:extLst>
          </p:cNvPr>
          <p:cNvSpPr>
            <a:spLocks noGrp="1"/>
          </p:cNvSpPr>
          <p:nvPr>
            <p:ph type="sldNum" sz="quarter" idx="12"/>
          </p:nvPr>
        </p:nvSpPr>
        <p:spPr/>
        <p:txBody>
          <a:bodyPr/>
          <a:lstStyle/>
          <a:p>
            <a:fld id="{2898F827-B19D-4875-B90B-9B6FB799A231}" type="slidenum">
              <a:rPr lang="en-US" smtClean="0"/>
              <a:t>‹#›</a:t>
            </a:fld>
            <a:endParaRPr lang="en-US"/>
          </a:p>
        </p:txBody>
      </p:sp>
    </p:spTree>
    <p:extLst>
      <p:ext uri="{BB962C8B-B14F-4D97-AF65-F5344CB8AC3E}">
        <p14:creationId xmlns:p14="http://schemas.microsoft.com/office/powerpoint/2010/main" val="635573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558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874DC0B-24A5-4407-B22C-AE7D90113D32}"/>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350"/>
          </a:p>
        </p:txBody>
      </p:sp>
      <p:sp>
        <p:nvSpPr>
          <p:cNvPr id="5" name="Rectangle 4">
            <a:extLst>
              <a:ext uri="{FF2B5EF4-FFF2-40B4-BE49-F238E27FC236}">
                <a16:creationId xmlns:a16="http://schemas.microsoft.com/office/drawing/2014/main" id="{84E2BB6C-6F5B-4F0D-8F25-64152A3CA3E2}"/>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350"/>
          </a:p>
        </p:txBody>
      </p:sp>
      <p:sp>
        <p:nvSpPr>
          <p:cNvPr id="6" name="Rectangle 5">
            <a:extLst>
              <a:ext uri="{FF2B5EF4-FFF2-40B4-BE49-F238E27FC236}">
                <a16:creationId xmlns:a16="http://schemas.microsoft.com/office/drawing/2014/main" id="{C94A819F-3751-472A-A169-7A89564B9A5A}"/>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350"/>
          </a:p>
        </p:txBody>
      </p:sp>
      <p:pic>
        <p:nvPicPr>
          <p:cNvPr id="7" name="Picture 2">
            <a:extLst>
              <a:ext uri="{FF2B5EF4-FFF2-40B4-BE49-F238E27FC236}">
                <a16:creationId xmlns:a16="http://schemas.microsoft.com/office/drawing/2014/main" id="{2B93AC32-1455-4883-9A8E-A04BEDB3AE7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05600" y="6316665"/>
            <a:ext cx="1981200" cy="212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 Placeholder 2"/>
          <p:cNvSpPr>
            <a:spLocks noGrp="1"/>
          </p:cNvSpPr>
          <p:nvPr>
            <p:ph type="body" idx="1"/>
          </p:nvPr>
        </p:nvSpPr>
        <p:spPr>
          <a:xfrm>
            <a:off x="1371601" y="2743200"/>
            <a:ext cx="7123113" cy="1673225"/>
          </a:xfrm>
        </p:spPr>
        <p:txBody>
          <a:bodyPr/>
          <a:lstStyle>
            <a:lvl1pPr marL="0" indent="0">
              <a:buNone/>
              <a:defRPr sz="210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3300" b="0" cap="none">
                <a:solidFill>
                  <a:srgbClr val="FFFFFF"/>
                </a:solidFill>
              </a:defRPr>
            </a:lvl1pPr>
          </a:lstStyle>
          <a:p>
            <a:r>
              <a:rPr lang="en-US"/>
              <a:t>Click to edit Master title style</a:t>
            </a:r>
          </a:p>
        </p:txBody>
      </p:sp>
      <p:sp>
        <p:nvSpPr>
          <p:cNvPr id="8" name="Date Placeholder 11">
            <a:extLst>
              <a:ext uri="{FF2B5EF4-FFF2-40B4-BE49-F238E27FC236}">
                <a16:creationId xmlns:a16="http://schemas.microsoft.com/office/drawing/2014/main" id="{A740C68D-6558-4AEA-9FCB-ADDB0F7EAEDE}"/>
              </a:ext>
            </a:extLst>
          </p:cNvPr>
          <p:cNvSpPr>
            <a:spLocks noGrp="1"/>
          </p:cNvSpPr>
          <p:nvPr>
            <p:ph type="dt" sz="half" idx="10"/>
          </p:nvPr>
        </p:nvSpPr>
        <p:spPr/>
        <p:txBody>
          <a:bodyPr/>
          <a:lstStyle>
            <a:lvl1pPr>
              <a:defRPr/>
            </a:lvl1pPr>
          </a:lstStyle>
          <a:p>
            <a:pPr>
              <a:defRPr/>
            </a:pPr>
            <a:endParaRPr lang="en-US"/>
          </a:p>
        </p:txBody>
      </p:sp>
      <p:sp>
        <p:nvSpPr>
          <p:cNvPr id="9" name="Slide Number Placeholder 12">
            <a:extLst>
              <a:ext uri="{FF2B5EF4-FFF2-40B4-BE49-F238E27FC236}">
                <a16:creationId xmlns:a16="http://schemas.microsoft.com/office/drawing/2014/main" id="{6E4CC748-9A0F-42E1-86AD-E255ED507705}"/>
              </a:ext>
            </a:extLst>
          </p:cNvPr>
          <p:cNvSpPr>
            <a:spLocks noGrp="1"/>
          </p:cNvSpPr>
          <p:nvPr>
            <p:ph type="sldNum" sz="quarter" idx="11"/>
          </p:nvPr>
        </p:nvSpPr>
        <p:spPr>
          <a:xfrm>
            <a:off x="0" y="1752602"/>
            <a:ext cx="1295400" cy="701675"/>
          </a:xfrm>
        </p:spPr>
        <p:txBody>
          <a:bodyPr>
            <a:noAutofit/>
          </a:bodyPr>
          <a:lstStyle>
            <a:lvl1pPr>
              <a:defRPr sz="1800" smtClean="0"/>
            </a:lvl1pPr>
          </a:lstStyle>
          <a:p>
            <a:pPr>
              <a:defRPr/>
            </a:pPr>
            <a:fld id="{CB1BB445-8A03-42DB-8DBF-2C614AD8CD98}" type="slidenum">
              <a:rPr lang="en-GB" altLang="en-US"/>
              <a:pPr>
                <a:defRPr/>
              </a:pPr>
              <a:t>‹#›</a:t>
            </a:fld>
            <a:endParaRPr lang="en-GB" altLang="en-US"/>
          </a:p>
        </p:txBody>
      </p:sp>
      <p:sp>
        <p:nvSpPr>
          <p:cNvPr id="10" name="Footer Placeholder 13">
            <a:extLst>
              <a:ext uri="{FF2B5EF4-FFF2-40B4-BE49-F238E27FC236}">
                <a16:creationId xmlns:a16="http://schemas.microsoft.com/office/drawing/2014/main" id="{BD305193-A000-44FD-82AA-FBF62E26C2E4}"/>
              </a:ext>
            </a:extLst>
          </p:cNvPr>
          <p:cNvSpPr>
            <a:spLocks noGrp="1"/>
          </p:cNvSpPr>
          <p:nvPr>
            <p:ph type="ftr" sz="quarter" idx="12"/>
          </p:nvPr>
        </p:nvSpPr>
        <p:spPr/>
        <p:txBody>
          <a:bodyPr/>
          <a:lstStyle>
            <a:lvl1pPr>
              <a:defRPr/>
            </a:lvl1pPr>
          </a:lstStyle>
          <a:p>
            <a:pPr>
              <a:defRPr/>
            </a:pPr>
            <a:r>
              <a:rPr lang="en-US"/>
              <a:t>GECo/GEN/ARTONARBTR/GE/001/23062017</a:t>
            </a:r>
          </a:p>
        </p:txBody>
      </p:sp>
    </p:spTree>
    <p:extLst>
      <p:ext uri="{BB962C8B-B14F-4D97-AF65-F5344CB8AC3E}">
        <p14:creationId xmlns:p14="http://schemas.microsoft.com/office/powerpoint/2010/main" val="3885357905"/>
      </p:ext>
    </p:extLst>
  </p:cSld>
  <p:clrMapOvr>
    <a:overrideClrMapping bg1="lt1" tx1="dk1" bg2="lt2" tx2="dk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CD3F09AB-80B3-4EB2-8A44-4E020BB61BF0}"/>
              </a:ext>
            </a:extLst>
          </p:cNvPr>
          <p:cNvSpPr>
            <a:spLocks noGrp="1"/>
          </p:cNvSpPr>
          <p:nvPr>
            <p:ph type="dt" sz="half" idx="10"/>
          </p:nvPr>
        </p:nvSpPr>
        <p:spPr/>
        <p:txBody>
          <a:bodyPr rtlCol="0"/>
          <a:lstStyle>
            <a:lvl1pPr>
              <a:defRPr/>
            </a:lvl1pPr>
          </a:lstStyle>
          <a:p>
            <a:pPr>
              <a:defRPr/>
            </a:pPr>
            <a:endParaRPr lang="en-US"/>
          </a:p>
        </p:txBody>
      </p:sp>
      <p:sp>
        <p:nvSpPr>
          <p:cNvPr id="6" name="Slide Number Placeholder 9">
            <a:extLst>
              <a:ext uri="{FF2B5EF4-FFF2-40B4-BE49-F238E27FC236}">
                <a16:creationId xmlns:a16="http://schemas.microsoft.com/office/drawing/2014/main" id="{DE85B35E-088F-4373-A0A6-EF03613248C5}"/>
              </a:ext>
            </a:extLst>
          </p:cNvPr>
          <p:cNvSpPr>
            <a:spLocks noGrp="1"/>
          </p:cNvSpPr>
          <p:nvPr>
            <p:ph type="sldNum" sz="quarter" idx="11"/>
          </p:nvPr>
        </p:nvSpPr>
        <p:spPr/>
        <p:txBody>
          <a:bodyPr/>
          <a:lstStyle>
            <a:lvl1pPr>
              <a:defRPr smtClean="0"/>
            </a:lvl1pPr>
          </a:lstStyle>
          <a:p>
            <a:pPr>
              <a:defRPr/>
            </a:pPr>
            <a:fld id="{BE3917B5-0635-4229-8639-24FE1460BBE6}" type="slidenum">
              <a:rPr lang="en-GB" altLang="en-US"/>
              <a:pPr>
                <a:defRPr/>
              </a:pPr>
              <a:t>‹#›</a:t>
            </a:fld>
            <a:endParaRPr lang="en-GB" altLang="en-US"/>
          </a:p>
        </p:txBody>
      </p:sp>
      <p:sp>
        <p:nvSpPr>
          <p:cNvPr id="7" name="Footer Placeholder 11">
            <a:extLst>
              <a:ext uri="{FF2B5EF4-FFF2-40B4-BE49-F238E27FC236}">
                <a16:creationId xmlns:a16="http://schemas.microsoft.com/office/drawing/2014/main" id="{49D80EA1-5FAA-4FBD-B481-765A18658C53}"/>
              </a:ext>
            </a:extLst>
          </p:cNvPr>
          <p:cNvSpPr>
            <a:spLocks noGrp="1"/>
          </p:cNvSpPr>
          <p:nvPr>
            <p:ph type="ftr" sz="quarter" idx="12"/>
          </p:nvPr>
        </p:nvSpPr>
        <p:spPr/>
        <p:txBody>
          <a:bodyPr rtlCol="0"/>
          <a:lstStyle>
            <a:lvl1pPr>
              <a:defRPr/>
            </a:lvl1pPr>
          </a:lstStyle>
          <a:p>
            <a:pPr>
              <a:defRPr/>
            </a:pPr>
            <a:r>
              <a:rPr lang="en-US"/>
              <a:t>GECo/GEN/ARTONARBTR/GE/001/23062017</a:t>
            </a:r>
          </a:p>
        </p:txBody>
      </p:sp>
    </p:spTree>
    <p:extLst>
      <p:ext uri="{BB962C8B-B14F-4D97-AF65-F5344CB8AC3E}">
        <p14:creationId xmlns:p14="http://schemas.microsoft.com/office/powerpoint/2010/main" val="3923604493"/>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15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1500" b="1">
                <a:solidFill>
                  <a:srgbClr val="FFFFFF"/>
                </a:solidFill>
              </a:defRPr>
            </a:lvl1pPr>
          </a:lstStyle>
          <a:p>
            <a:pPr lvl="0"/>
            <a:r>
              <a:rPr lang="en-US"/>
              <a:t>Click to edit Master text styles</a:t>
            </a:r>
          </a:p>
        </p:txBody>
      </p:sp>
      <p:sp>
        <p:nvSpPr>
          <p:cNvPr id="7" name="Date Placeholder 9">
            <a:extLst>
              <a:ext uri="{FF2B5EF4-FFF2-40B4-BE49-F238E27FC236}">
                <a16:creationId xmlns:a16="http://schemas.microsoft.com/office/drawing/2014/main" id="{94EDF21A-5E3C-4003-B7F1-38A2046F28FE}"/>
              </a:ext>
            </a:extLst>
          </p:cNvPr>
          <p:cNvSpPr>
            <a:spLocks noGrp="1"/>
          </p:cNvSpPr>
          <p:nvPr>
            <p:ph type="dt" sz="half" idx="10"/>
          </p:nvPr>
        </p:nvSpPr>
        <p:spPr/>
        <p:txBody>
          <a:bodyPr rtlCol="0"/>
          <a:lstStyle>
            <a:lvl1pPr>
              <a:defRPr/>
            </a:lvl1pPr>
          </a:lstStyle>
          <a:p>
            <a:pPr>
              <a:defRPr/>
            </a:pPr>
            <a:endParaRPr lang="en-US"/>
          </a:p>
        </p:txBody>
      </p:sp>
      <p:sp>
        <p:nvSpPr>
          <p:cNvPr id="8" name="Slide Number Placeholder 11">
            <a:extLst>
              <a:ext uri="{FF2B5EF4-FFF2-40B4-BE49-F238E27FC236}">
                <a16:creationId xmlns:a16="http://schemas.microsoft.com/office/drawing/2014/main" id="{FB7E50A0-EEE3-4B7A-BFB5-3C4391E4DAEC}"/>
              </a:ext>
            </a:extLst>
          </p:cNvPr>
          <p:cNvSpPr>
            <a:spLocks noGrp="1"/>
          </p:cNvSpPr>
          <p:nvPr>
            <p:ph type="sldNum" sz="quarter" idx="11"/>
          </p:nvPr>
        </p:nvSpPr>
        <p:spPr/>
        <p:txBody>
          <a:bodyPr/>
          <a:lstStyle>
            <a:lvl1pPr>
              <a:defRPr smtClean="0"/>
            </a:lvl1pPr>
          </a:lstStyle>
          <a:p>
            <a:pPr>
              <a:defRPr/>
            </a:pPr>
            <a:fld id="{1CD4B4DA-0E20-4491-9F70-B0ABAD055253}" type="slidenum">
              <a:rPr lang="en-GB" altLang="en-US"/>
              <a:pPr>
                <a:defRPr/>
              </a:pPr>
              <a:t>‹#›</a:t>
            </a:fld>
            <a:endParaRPr lang="en-GB" altLang="en-US"/>
          </a:p>
        </p:txBody>
      </p:sp>
      <p:sp>
        <p:nvSpPr>
          <p:cNvPr id="9" name="Footer Placeholder 13">
            <a:extLst>
              <a:ext uri="{FF2B5EF4-FFF2-40B4-BE49-F238E27FC236}">
                <a16:creationId xmlns:a16="http://schemas.microsoft.com/office/drawing/2014/main" id="{CE9A3C7F-9FE0-4C5E-AA99-4B207CCD1A9B}"/>
              </a:ext>
            </a:extLst>
          </p:cNvPr>
          <p:cNvSpPr>
            <a:spLocks noGrp="1"/>
          </p:cNvSpPr>
          <p:nvPr>
            <p:ph type="ftr" sz="quarter" idx="12"/>
          </p:nvPr>
        </p:nvSpPr>
        <p:spPr/>
        <p:txBody>
          <a:bodyPr rtlCol="0"/>
          <a:lstStyle>
            <a:lvl1pPr>
              <a:defRPr/>
            </a:lvl1pPr>
          </a:lstStyle>
          <a:p>
            <a:pPr>
              <a:defRPr/>
            </a:pPr>
            <a:r>
              <a:rPr lang="en-US"/>
              <a:t>GECo/GEN/ARTONARBTR/GE/001/23062017</a:t>
            </a:r>
          </a:p>
        </p:txBody>
      </p:sp>
    </p:spTree>
    <p:extLst>
      <p:ext uri="{BB962C8B-B14F-4D97-AF65-F5344CB8AC3E}">
        <p14:creationId xmlns:p14="http://schemas.microsoft.com/office/powerpoint/2010/main" val="394259707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048367C6-16DC-4343-BBE6-5F19969D3913}"/>
              </a:ext>
            </a:extLst>
          </p:cNvPr>
          <p:cNvSpPr>
            <a:spLocks noGrp="1"/>
          </p:cNvSpPr>
          <p:nvPr>
            <p:ph type="ftr" sz="quarter" idx="10"/>
          </p:nvPr>
        </p:nvSpPr>
        <p:spPr>
          <a:xfrm>
            <a:off x="609600" y="6248402"/>
            <a:ext cx="3581400" cy="365125"/>
          </a:xfrm>
        </p:spPr>
        <p:txBody>
          <a:bodyPr/>
          <a:lstStyle>
            <a:lvl1pPr>
              <a:defRPr/>
            </a:lvl1pPr>
          </a:lstStyle>
          <a:p>
            <a:pPr>
              <a:defRPr/>
            </a:pPr>
            <a:r>
              <a:rPr lang="en-US"/>
              <a:t>GECo/GEN/ARTONARBTR/GE/001/23062017</a:t>
            </a:r>
          </a:p>
        </p:txBody>
      </p:sp>
      <p:sp>
        <p:nvSpPr>
          <p:cNvPr id="4" name="Slide Number Placeholder 4">
            <a:extLst>
              <a:ext uri="{FF2B5EF4-FFF2-40B4-BE49-F238E27FC236}">
                <a16:creationId xmlns:a16="http://schemas.microsoft.com/office/drawing/2014/main" id="{74FDC64E-B433-4319-852C-85B05341FF34}"/>
              </a:ext>
            </a:extLst>
          </p:cNvPr>
          <p:cNvSpPr>
            <a:spLocks noGrp="1"/>
          </p:cNvSpPr>
          <p:nvPr>
            <p:ph type="sldNum" sz="quarter" idx="11"/>
          </p:nvPr>
        </p:nvSpPr>
        <p:spPr/>
        <p:txBody>
          <a:bodyPr/>
          <a:lstStyle>
            <a:lvl1pPr>
              <a:defRPr smtClean="0"/>
            </a:lvl1pPr>
          </a:lstStyle>
          <a:p>
            <a:pPr>
              <a:defRPr/>
            </a:pPr>
            <a:fld id="{FA95D4D3-B300-4179-9786-358558551CE3}" type="slidenum">
              <a:rPr lang="en-GB" altLang="en-US"/>
              <a:pPr>
                <a:defRPr/>
              </a:pPr>
              <a:t>‹#›</a:t>
            </a:fld>
            <a:endParaRPr lang="en-GB" altLang="en-US"/>
          </a:p>
        </p:txBody>
      </p:sp>
    </p:spTree>
    <p:extLst>
      <p:ext uri="{BB962C8B-B14F-4D97-AF65-F5344CB8AC3E}">
        <p14:creationId xmlns:p14="http://schemas.microsoft.com/office/powerpoint/2010/main" val="114542176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C5E9C7-B1F3-489F-A4E8-404C9DEBAECF}"/>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32F10E64-BBF8-46CE-8CC7-49C4F247DC56}"/>
              </a:ext>
            </a:extLst>
          </p:cNvPr>
          <p:cNvSpPr>
            <a:spLocks noGrp="1"/>
          </p:cNvSpPr>
          <p:nvPr>
            <p:ph type="ftr" sz="quarter" idx="11"/>
          </p:nvPr>
        </p:nvSpPr>
        <p:spPr/>
        <p:txBody>
          <a:bodyPr/>
          <a:lstStyle>
            <a:lvl1pPr>
              <a:defRPr/>
            </a:lvl1pPr>
          </a:lstStyle>
          <a:p>
            <a:pPr>
              <a:defRPr/>
            </a:pPr>
            <a:r>
              <a:rPr lang="en-US"/>
              <a:t>GECo/GEN/ARTONARBTR/GE/001/23062017</a:t>
            </a:r>
          </a:p>
        </p:txBody>
      </p:sp>
      <p:sp>
        <p:nvSpPr>
          <p:cNvPr id="4" name="Slide Number Placeholder 3">
            <a:extLst>
              <a:ext uri="{FF2B5EF4-FFF2-40B4-BE49-F238E27FC236}">
                <a16:creationId xmlns:a16="http://schemas.microsoft.com/office/drawing/2014/main" id="{9B00A121-31A5-4081-99AB-222F3C95EE9D}"/>
              </a:ext>
            </a:extLst>
          </p:cNvPr>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43696AF9-F817-4A6C-B420-6067C1C0DD65}" type="slidenum">
              <a:rPr lang="en-GB" altLang="en-US"/>
              <a:pPr>
                <a:defRPr/>
              </a:pPr>
              <a:t>‹#›</a:t>
            </a:fld>
            <a:endParaRPr lang="en-GB" altLang="en-US"/>
          </a:p>
        </p:txBody>
      </p:sp>
    </p:spTree>
    <p:extLst>
      <p:ext uri="{BB962C8B-B14F-4D97-AF65-F5344CB8AC3E}">
        <p14:creationId xmlns:p14="http://schemas.microsoft.com/office/powerpoint/2010/main" val="309984025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3300" b="0" baseline="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750"/>
              </a:spcAft>
              <a:buNone/>
              <a:defRPr sz="1350"/>
            </a:lvl1pPr>
            <a:lvl2pPr>
              <a:buNone/>
              <a:defRPr sz="900"/>
            </a:lvl2pPr>
            <a:lvl3pPr>
              <a:buNone/>
              <a:defRPr sz="750"/>
            </a:lvl3pPr>
            <a:lvl4pPr>
              <a:buNone/>
              <a:defRPr sz="675"/>
            </a:lvl4pPr>
            <a:lvl5pPr>
              <a:buNone/>
              <a:defRPr sz="675"/>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58CCFF-C73A-4766-AB6C-503CD9AE7ED4}"/>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3E5432BB-3B0C-491C-A327-F4523185DA1C}"/>
              </a:ext>
            </a:extLst>
          </p:cNvPr>
          <p:cNvSpPr>
            <a:spLocks noGrp="1"/>
          </p:cNvSpPr>
          <p:nvPr>
            <p:ph type="ftr" sz="quarter" idx="11"/>
          </p:nvPr>
        </p:nvSpPr>
        <p:spPr/>
        <p:txBody>
          <a:bodyPr/>
          <a:lstStyle>
            <a:lvl1pPr>
              <a:defRPr/>
            </a:lvl1pPr>
          </a:lstStyle>
          <a:p>
            <a:pPr>
              <a:defRPr/>
            </a:pPr>
            <a:r>
              <a:rPr lang="en-US"/>
              <a:t>GECo/GEN/ARTONARBTR/GE/001/23062017</a:t>
            </a:r>
          </a:p>
        </p:txBody>
      </p:sp>
      <p:sp>
        <p:nvSpPr>
          <p:cNvPr id="7" name="Slide Number Placeholder 6">
            <a:extLst>
              <a:ext uri="{FF2B5EF4-FFF2-40B4-BE49-F238E27FC236}">
                <a16:creationId xmlns:a16="http://schemas.microsoft.com/office/drawing/2014/main" id="{B647C312-0541-4972-A744-B72888AA12AE}"/>
              </a:ext>
            </a:extLst>
          </p:cNvPr>
          <p:cNvSpPr>
            <a:spLocks noGrp="1"/>
          </p:cNvSpPr>
          <p:nvPr>
            <p:ph type="sldNum" sz="quarter" idx="12"/>
          </p:nvPr>
        </p:nvSpPr>
        <p:spPr/>
        <p:txBody>
          <a:bodyPr/>
          <a:lstStyle>
            <a:lvl1pPr>
              <a:defRPr smtClean="0"/>
            </a:lvl1pPr>
          </a:lstStyle>
          <a:p>
            <a:pPr>
              <a:defRPr/>
            </a:pPr>
            <a:fld id="{2EE178AC-FD7B-475C-88C6-668DDCC8293C}" type="slidenum">
              <a:rPr lang="en-GB" altLang="en-US"/>
              <a:pPr>
                <a:defRPr/>
              </a:pPr>
              <a:t>‹#›</a:t>
            </a:fld>
            <a:endParaRPr lang="en-GB" altLang="en-US"/>
          </a:p>
        </p:txBody>
      </p:sp>
    </p:spTree>
    <p:extLst>
      <p:ext uri="{BB962C8B-B14F-4D97-AF65-F5344CB8AC3E}">
        <p14:creationId xmlns:p14="http://schemas.microsoft.com/office/powerpoint/2010/main" val="114054062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145ABA-86A6-4FBD-94A7-05790BC3312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95AF70F-36E3-4C37-8B2F-BDF950AE6DE4}"/>
              </a:ext>
            </a:extLst>
          </p:cNvPr>
          <p:cNvSpPr>
            <a:spLocks noGrp="1"/>
          </p:cNvSpPr>
          <p:nvPr>
            <p:ph type="ftr" sz="quarter" idx="11"/>
          </p:nvPr>
        </p:nvSpPr>
        <p:spPr/>
        <p:txBody>
          <a:bodyPr/>
          <a:lstStyle>
            <a:lvl1pPr>
              <a:defRPr/>
            </a:lvl1pPr>
          </a:lstStyle>
          <a:p>
            <a:pPr>
              <a:defRPr/>
            </a:pPr>
            <a:r>
              <a:rPr lang="en-US"/>
              <a:t>GECo/GEN/ARTONARBTR/GE/001/23062017</a:t>
            </a:r>
          </a:p>
        </p:txBody>
      </p:sp>
      <p:sp>
        <p:nvSpPr>
          <p:cNvPr id="6" name="Slide Number Placeholder 5">
            <a:extLst>
              <a:ext uri="{FF2B5EF4-FFF2-40B4-BE49-F238E27FC236}">
                <a16:creationId xmlns:a16="http://schemas.microsoft.com/office/drawing/2014/main" id="{CE40B0AA-D7C0-4584-8FF8-E388F7B95B4C}"/>
              </a:ext>
            </a:extLst>
          </p:cNvPr>
          <p:cNvSpPr>
            <a:spLocks noGrp="1"/>
          </p:cNvSpPr>
          <p:nvPr>
            <p:ph type="sldNum" sz="quarter" idx="12"/>
          </p:nvPr>
        </p:nvSpPr>
        <p:spPr/>
        <p:txBody>
          <a:bodyPr/>
          <a:lstStyle>
            <a:lvl1pPr>
              <a:defRPr smtClean="0"/>
            </a:lvl1pPr>
          </a:lstStyle>
          <a:p>
            <a:pPr>
              <a:defRPr/>
            </a:pPr>
            <a:fld id="{7AA0EA2F-9A4F-4514-88EF-FDF94209C679}" type="slidenum">
              <a:rPr lang="en-GB" altLang="en-US"/>
              <a:pPr>
                <a:defRPr/>
              </a:pPr>
              <a:t>‹#›</a:t>
            </a:fld>
            <a:endParaRPr lang="en-GB" altLang="en-US"/>
          </a:p>
        </p:txBody>
      </p:sp>
    </p:spTree>
    <p:extLst>
      <p:ext uri="{BB962C8B-B14F-4D97-AF65-F5344CB8AC3E}">
        <p14:creationId xmlns:p14="http://schemas.microsoft.com/office/powerpoint/2010/main" val="760931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gs" Target="../tags/tag5.xml"/><Relationship Id="rId2"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E75916DC-108D-4EDB-9A09-41845C1660CC}"/>
              </a:ext>
            </a:extLst>
          </p:cNvPr>
          <p:cNvSpPr>
            <a:spLocks noGrp="1" noChangeArrowheads="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27238F4C-1754-43C5-A03F-28B8C98850DA}"/>
              </a:ext>
            </a:extLst>
          </p:cNvPr>
          <p:cNvSpPr>
            <a:spLocks noGrp="1" noChangeArrowheads="1"/>
          </p:cNvSpPr>
          <p:nvPr>
            <p:ph type="body" idx="1"/>
          </p:nvPr>
        </p:nvSpPr>
        <p:spPr bwMode="auto">
          <a:xfrm>
            <a:off x="612775" y="1600202"/>
            <a:ext cx="8153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C3BF4695-AA2B-4EDD-B8F8-2EE08D66260E}"/>
              </a:ext>
            </a:extLst>
          </p:cNvPr>
          <p:cNvSpPr>
            <a:spLocks noGrp="1"/>
          </p:cNvSpPr>
          <p:nvPr>
            <p:ph type="dt" sz="half" idx="2"/>
          </p:nvPr>
        </p:nvSpPr>
        <p:spPr>
          <a:xfrm>
            <a:off x="6096000" y="6248402"/>
            <a:ext cx="2667000" cy="365125"/>
          </a:xfrm>
          <a:prstGeom prst="rect">
            <a:avLst/>
          </a:prstGeom>
        </p:spPr>
        <p:txBody>
          <a:bodyPr vert="horz" anchor="ctr" anchorCtr="0"/>
          <a:lstStyle>
            <a:lvl1pPr algn="l" eaLnBrk="1" latinLnBrk="0" hangingPunct="1">
              <a:defRPr kumimoji="0" sz="1050">
                <a:solidFill>
                  <a:schemeClr val="tx2"/>
                </a:solidFill>
                <a:cs typeface="Arial" charset="0"/>
              </a:defRPr>
            </a:lvl1pPr>
          </a:lstStyle>
          <a:p>
            <a:pPr>
              <a:defRPr/>
            </a:pPr>
            <a:endParaRPr lang="en-US"/>
          </a:p>
        </p:txBody>
      </p:sp>
      <p:sp>
        <p:nvSpPr>
          <p:cNvPr id="3" name="Footer Placeholder 2">
            <a:extLst>
              <a:ext uri="{FF2B5EF4-FFF2-40B4-BE49-F238E27FC236}">
                <a16:creationId xmlns:a16="http://schemas.microsoft.com/office/drawing/2014/main" id="{E93594F7-68F6-4C66-8DE2-26C9388A3F86}"/>
              </a:ext>
            </a:extLst>
          </p:cNvPr>
          <p:cNvSpPr>
            <a:spLocks noGrp="1"/>
          </p:cNvSpPr>
          <p:nvPr>
            <p:ph type="ftr" sz="quarter" idx="3"/>
          </p:nvPr>
        </p:nvSpPr>
        <p:spPr>
          <a:xfrm>
            <a:off x="609601" y="6248402"/>
            <a:ext cx="5421313" cy="365125"/>
          </a:xfrm>
          <a:prstGeom prst="rect">
            <a:avLst/>
          </a:prstGeom>
        </p:spPr>
        <p:txBody>
          <a:bodyPr vert="horz" anchor="ctr"/>
          <a:lstStyle>
            <a:lvl1pPr algn="r" eaLnBrk="1" latinLnBrk="0" hangingPunct="1">
              <a:defRPr kumimoji="0" sz="1050">
                <a:solidFill>
                  <a:schemeClr val="tx2"/>
                </a:solidFill>
                <a:cs typeface="Arial" charset="0"/>
              </a:defRPr>
            </a:lvl1pPr>
          </a:lstStyle>
          <a:p>
            <a:pPr>
              <a:defRPr/>
            </a:pPr>
            <a:r>
              <a:rPr lang="en-US"/>
              <a:t>GECo/GEN/ARTONARBTR/GE/001/23062017</a:t>
            </a:r>
          </a:p>
        </p:txBody>
      </p:sp>
      <p:sp>
        <p:nvSpPr>
          <p:cNvPr id="7" name="Rectangle 6">
            <a:extLst>
              <a:ext uri="{FF2B5EF4-FFF2-40B4-BE49-F238E27FC236}">
                <a16:creationId xmlns:a16="http://schemas.microsoft.com/office/drawing/2014/main" id="{F2BAA686-76A7-4D10-9078-05BF165CA6D4}"/>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350"/>
          </a:p>
        </p:txBody>
      </p:sp>
      <p:sp>
        <p:nvSpPr>
          <p:cNvPr id="8" name="Rectangle 7">
            <a:extLst>
              <a:ext uri="{FF2B5EF4-FFF2-40B4-BE49-F238E27FC236}">
                <a16:creationId xmlns:a16="http://schemas.microsoft.com/office/drawing/2014/main" id="{072BF591-D418-4EB7-AF8D-A957B62C83C0}"/>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350"/>
          </a:p>
        </p:txBody>
      </p:sp>
      <p:sp>
        <p:nvSpPr>
          <p:cNvPr id="9" name="Rectangle 8">
            <a:extLst>
              <a:ext uri="{FF2B5EF4-FFF2-40B4-BE49-F238E27FC236}">
                <a16:creationId xmlns:a16="http://schemas.microsoft.com/office/drawing/2014/main" id="{76D79EC9-4221-4FFD-B33B-7EBB0F5B3F7A}"/>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350"/>
          </a:p>
        </p:txBody>
      </p:sp>
      <p:sp>
        <p:nvSpPr>
          <p:cNvPr id="23" name="Slide Number Placeholder 22">
            <a:extLst>
              <a:ext uri="{FF2B5EF4-FFF2-40B4-BE49-F238E27FC236}">
                <a16:creationId xmlns:a16="http://schemas.microsoft.com/office/drawing/2014/main" id="{6E6BDFF5-C9DE-40D5-B5AA-B08B4C7ADB33}"/>
              </a:ext>
            </a:extLst>
          </p:cNvPr>
          <p:cNvSpPr>
            <a:spLocks noGrp="1"/>
          </p:cNvSpPr>
          <p:nvPr>
            <p:ph type="sldNum" sz="quarter" idx="4"/>
          </p:nvPr>
        </p:nvSpPr>
        <p:spPr>
          <a:xfrm>
            <a:off x="0" y="1271590"/>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050" b="1" smtClean="0">
                <a:solidFill>
                  <a:srgbClr val="FFFFFF"/>
                </a:solidFill>
                <a:cs typeface="Arial" panose="020B0604020202020204" pitchFamily="34" charset="0"/>
              </a:defRPr>
            </a:lvl1pPr>
          </a:lstStyle>
          <a:p>
            <a:pPr>
              <a:defRPr/>
            </a:pPr>
            <a:fld id="{F742E83A-BB68-44E5-B267-DD50FD56E907}" type="slidenum">
              <a:rPr lang="en-US" altLang="en-US"/>
              <a:pPr>
                <a:defRPr/>
              </a:pPr>
              <a:t>‹#›</a:t>
            </a:fld>
            <a:endParaRPr lang="en-US" altLang="en-US"/>
          </a:p>
        </p:txBody>
      </p:sp>
      <p:sp>
        <p:nvSpPr>
          <p:cNvPr id="1034" name="Rectangle 7">
            <a:extLst>
              <a:ext uri="{FF2B5EF4-FFF2-40B4-BE49-F238E27FC236}">
                <a16:creationId xmlns:a16="http://schemas.microsoft.com/office/drawing/2014/main" id="{4BDA6C61-173B-44F9-9A6B-BC73F3F9B55C}"/>
              </a:ext>
            </a:extLst>
          </p:cNvPr>
          <p:cNvSpPr>
            <a:spLocks noChangeArrowheads="1"/>
          </p:cNvSpPr>
          <p:nvPr/>
        </p:nvSpPr>
        <p:spPr bwMode="auto">
          <a:xfrm>
            <a:off x="4024313" y="2814638"/>
            <a:ext cx="9144000" cy="300082"/>
          </a:xfrm>
          <a:prstGeom prst="rect">
            <a:avLst/>
          </a:prstGeom>
          <a:noFill/>
          <a:ln>
            <a:noFill/>
          </a:ln>
        </p:spPr>
        <p:txBody>
          <a:bodyPr>
            <a:spAutoFit/>
          </a:bodyPr>
          <a:lstStyle>
            <a:lvl1pPr>
              <a:defRPr>
                <a:solidFill>
                  <a:srgbClr val="475560"/>
                </a:solidFill>
                <a:latin typeface="Verdana" panose="020B0604030504040204" pitchFamily="34" charset="0"/>
                <a:ea typeface="MS PGothic" panose="020B0600070205080204" pitchFamily="34" charset="-128"/>
              </a:defRPr>
            </a:lvl1pPr>
            <a:lvl2pPr marL="742950" indent="-285750">
              <a:defRPr>
                <a:solidFill>
                  <a:srgbClr val="475560"/>
                </a:solidFill>
                <a:latin typeface="Verdana" panose="020B0604030504040204" pitchFamily="34" charset="0"/>
                <a:ea typeface="MS PGothic" panose="020B0600070205080204" pitchFamily="34" charset="-128"/>
              </a:defRPr>
            </a:lvl2pPr>
            <a:lvl3pPr marL="1143000" indent="-228600">
              <a:defRPr>
                <a:solidFill>
                  <a:srgbClr val="475560"/>
                </a:solidFill>
                <a:latin typeface="Verdana" panose="020B0604030504040204" pitchFamily="34" charset="0"/>
                <a:ea typeface="MS PGothic" panose="020B0600070205080204" pitchFamily="34" charset="-128"/>
              </a:defRPr>
            </a:lvl3pPr>
            <a:lvl4pPr marL="1600200" indent="-228600">
              <a:defRPr>
                <a:solidFill>
                  <a:srgbClr val="475560"/>
                </a:solidFill>
                <a:latin typeface="Verdana" panose="020B0604030504040204" pitchFamily="34" charset="0"/>
                <a:ea typeface="MS PGothic" panose="020B0600070205080204" pitchFamily="34" charset="-128"/>
              </a:defRPr>
            </a:lvl4pPr>
            <a:lvl5pPr marL="2057400" indent="-228600">
              <a:defRPr>
                <a:solidFill>
                  <a:srgbClr val="475560"/>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9pPr>
          </a:lstStyle>
          <a:p>
            <a:pPr eaLnBrk="1" hangingPunct="1">
              <a:defRPr/>
            </a:pPr>
            <a:endParaRPr lang="en-US" altLang="en-US" sz="1350">
              <a:cs typeface="Arial" panose="020B0604020202020204" pitchFamily="34" charset="0"/>
            </a:endParaRPr>
          </a:p>
        </p:txBody>
      </p:sp>
      <p:sp>
        <p:nvSpPr>
          <p:cNvPr id="1035" name="Rectangle 8">
            <a:extLst>
              <a:ext uri="{FF2B5EF4-FFF2-40B4-BE49-F238E27FC236}">
                <a16:creationId xmlns:a16="http://schemas.microsoft.com/office/drawing/2014/main" id="{C15335E2-85B2-47CB-887E-3E8F494BC1DD}"/>
              </a:ext>
            </a:extLst>
          </p:cNvPr>
          <p:cNvSpPr>
            <a:spLocks noChangeArrowheads="1"/>
          </p:cNvSpPr>
          <p:nvPr/>
        </p:nvSpPr>
        <p:spPr bwMode="auto">
          <a:xfrm>
            <a:off x="4024313" y="2814638"/>
            <a:ext cx="9144000" cy="300082"/>
          </a:xfrm>
          <a:prstGeom prst="rect">
            <a:avLst/>
          </a:prstGeom>
          <a:noFill/>
          <a:ln>
            <a:noFill/>
          </a:ln>
        </p:spPr>
        <p:txBody>
          <a:bodyPr>
            <a:spAutoFit/>
          </a:bodyPr>
          <a:lstStyle>
            <a:lvl1pPr>
              <a:defRPr>
                <a:solidFill>
                  <a:srgbClr val="475560"/>
                </a:solidFill>
                <a:latin typeface="Verdana" panose="020B0604030504040204" pitchFamily="34" charset="0"/>
                <a:ea typeface="MS PGothic" panose="020B0600070205080204" pitchFamily="34" charset="-128"/>
              </a:defRPr>
            </a:lvl1pPr>
            <a:lvl2pPr marL="742950" indent="-285750">
              <a:defRPr>
                <a:solidFill>
                  <a:srgbClr val="475560"/>
                </a:solidFill>
                <a:latin typeface="Verdana" panose="020B0604030504040204" pitchFamily="34" charset="0"/>
                <a:ea typeface="MS PGothic" panose="020B0600070205080204" pitchFamily="34" charset="-128"/>
              </a:defRPr>
            </a:lvl2pPr>
            <a:lvl3pPr marL="1143000" indent="-228600">
              <a:defRPr>
                <a:solidFill>
                  <a:srgbClr val="475560"/>
                </a:solidFill>
                <a:latin typeface="Verdana" panose="020B0604030504040204" pitchFamily="34" charset="0"/>
                <a:ea typeface="MS PGothic" panose="020B0600070205080204" pitchFamily="34" charset="-128"/>
              </a:defRPr>
            </a:lvl3pPr>
            <a:lvl4pPr marL="1600200" indent="-228600">
              <a:defRPr>
                <a:solidFill>
                  <a:srgbClr val="475560"/>
                </a:solidFill>
                <a:latin typeface="Verdana" panose="020B0604030504040204" pitchFamily="34" charset="0"/>
                <a:ea typeface="MS PGothic" panose="020B0600070205080204" pitchFamily="34" charset="-128"/>
              </a:defRPr>
            </a:lvl4pPr>
            <a:lvl5pPr marL="2057400" indent="-228600">
              <a:defRPr>
                <a:solidFill>
                  <a:srgbClr val="475560"/>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9pPr>
          </a:lstStyle>
          <a:p>
            <a:pPr eaLnBrk="1" hangingPunct="1">
              <a:defRPr/>
            </a:pPr>
            <a:endParaRPr lang="en-US" altLang="en-US" sz="1350">
              <a:cs typeface="Arial" panose="020B0604020202020204" pitchFamily="34" charset="0"/>
            </a:endParaRPr>
          </a:p>
        </p:txBody>
      </p:sp>
      <p:sp>
        <p:nvSpPr>
          <p:cNvPr id="1036" name="Rectangle 7">
            <a:extLst>
              <a:ext uri="{FF2B5EF4-FFF2-40B4-BE49-F238E27FC236}">
                <a16:creationId xmlns:a16="http://schemas.microsoft.com/office/drawing/2014/main" id="{CDB1D11E-A55D-496C-9C42-3FC297A37084}"/>
              </a:ext>
            </a:extLst>
          </p:cNvPr>
          <p:cNvSpPr>
            <a:spLocks noChangeArrowheads="1"/>
          </p:cNvSpPr>
          <p:nvPr/>
        </p:nvSpPr>
        <p:spPr bwMode="auto">
          <a:xfrm>
            <a:off x="4024313" y="2814638"/>
            <a:ext cx="9144000" cy="300082"/>
          </a:xfrm>
          <a:prstGeom prst="rect">
            <a:avLst/>
          </a:prstGeom>
          <a:noFill/>
          <a:ln>
            <a:noFill/>
          </a:ln>
        </p:spPr>
        <p:txBody>
          <a:bodyPr>
            <a:spAutoFit/>
          </a:bodyPr>
          <a:lstStyle>
            <a:lvl1pPr>
              <a:defRPr>
                <a:solidFill>
                  <a:srgbClr val="475560"/>
                </a:solidFill>
                <a:latin typeface="Verdana" panose="020B0604030504040204" pitchFamily="34" charset="0"/>
                <a:ea typeface="MS PGothic" panose="020B0600070205080204" pitchFamily="34" charset="-128"/>
              </a:defRPr>
            </a:lvl1pPr>
            <a:lvl2pPr marL="742950" indent="-285750">
              <a:defRPr>
                <a:solidFill>
                  <a:srgbClr val="475560"/>
                </a:solidFill>
                <a:latin typeface="Verdana" panose="020B0604030504040204" pitchFamily="34" charset="0"/>
                <a:ea typeface="MS PGothic" panose="020B0600070205080204" pitchFamily="34" charset="-128"/>
              </a:defRPr>
            </a:lvl2pPr>
            <a:lvl3pPr marL="1143000" indent="-228600">
              <a:defRPr>
                <a:solidFill>
                  <a:srgbClr val="475560"/>
                </a:solidFill>
                <a:latin typeface="Verdana" panose="020B0604030504040204" pitchFamily="34" charset="0"/>
                <a:ea typeface="MS PGothic" panose="020B0600070205080204" pitchFamily="34" charset="-128"/>
              </a:defRPr>
            </a:lvl3pPr>
            <a:lvl4pPr marL="1600200" indent="-228600">
              <a:defRPr>
                <a:solidFill>
                  <a:srgbClr val="475560"/>
                </a:solidFill>
                <a:latin typeface="Verdana" panose="020B0604030504040204" pitchFamily="34" charset="0"/>
                <a:ea typeface="MS PGothic" panose="020B0600070205080204" pitchFamily="34" charset="-128"/>
              </a:defRPr>
            </a:lvl4pPr>
            <a:lvl5pPr marL="2057400" indent="-228600">
              <a:defRPr>
                <a:solidFill>
                  <a:srgbClr val="475560"/>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9pPr>
          </a:lstStyle>
          <a:p>
            <a:pPr eaLnBrk="1" hangingPunct="1">
              <a:defRPr/>
            </a:pPr>
            <a:endParaRPr lang="en-US" altLang="en-US" sz="1350">
              <a:cs typeface="Arial" panose="020B0604020202020204" pitchFamily="34" charset="0"/>
            </a:endParaRPr>
          </a:p>
        </p:txBody>
      </p:sp>
      <p:sp>
        <p:nvSpPr>
          <p:cNvPr id="1037" name="Rectangle 8">
            <a:extLst>
              <a:ext uri="{FF2B5EF4-FFF2-40B4-BE49-F238E27FC236}">
                <a16:creationId xmlns:a16="http://schemas.microsoft.com/office/drawing/2014/main" id="{1B5D6941-52D0-4733-B2BB-9D0417578492}"/>
              </a:ext>
            </a:extLst>
          </p:cNvPr>
          <p:cNvSpPr>
            <a:spLocks noChangeArrowheads="1"/>
          </p:cNvSpPr>
          <p:nvPr/>
        </p:nvSpPr>
        <p:spPr bwMode="auto">
          <a:xfrm>
            <a:off x="4024313" y="2814638"/>
            <a:ext cx="9144000" cy="300082"/>
          </a:xfrm>
          <a:prstGeom prst="rect">
            <a:avLst/>
          </a:prstGeom>
          <a:noFill/>
          <a:ln>
            <a:noFill/>
          </a:ln>
        </p:spPr>
        <p:txBody>
          <a:bodyPr>
            <a:spAutoFit/>
          </a:bodyPr>
          <a:lstStyle>
            <a:lvl1pPr>
              <a:defRPr>
                <a:solidFill>
                  <a:srgbClr val="475560"/>
                </a:solidFill>
                <a:latin typeface="Verdana" panose="020B0604030504040204" pitchFamily="34" charset="0"/>
                <a:ea typeface="MS PGothic" panose="020B0600070205080204" pitchFamily="34" charset="-128"/>
              </a:defRPr>
            </a:lvl1pPr>
            <a:lvl2pPr marL="742950" indent="-285750">
              <a:defRPr>
                <a:solidFill>
                  <a:srgbClr val="475560"/>
                </a:solidFill>
                <a:latin typeface="Verdana" panose="020B0604030504040204" pitchFamily="34" charset="0"/>
                <a:ea typeface="MS PGothic" panose="020B0600070205080204" pitchFamily="34" charset="-128"/>
              </a:defRPr>
            </a:lvl2pPr>
            <a:lvl3pPr marL="1143000" indent="-228600">
              <a:defRPr>
                <a:solidFill>
                  <a:srgbClr val="475560"/>
                </a:solidFill>
                <a:latin typeface="Verdana" panose="020B0604030504040204" pitchFamily="34" charset="0"/>
                <a:ea typeface="MS PGothic" panose="020B0600070205080204" pitchFamily="34" charset="-128"/>
              </a:defRPr>
            </a:lvl3pPr>
            <a:lvl4pPr marL="1600200" indent="-228600">
              <a:defRPr>
                <a:solidFill>
                  <a:srgbClr val="475560"/>
                </a:solidFill>
                <a:latin typeface="Verdana" panose="020B0604030504040204" pitchFamily="34" charset="0"/>
                <a:ea typeface="MS PGothic" panose="020B0600070205080204" pitchFamily="34" charset="-128"/>
              </a:defRPr>
            </a:lvl4pPr>
            <a:lvl5pPr marL="2057400" indent="-228600">
              <a:defRPr>
                <a:solidFill>
                  <a:srgbClr val="475560"/>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rgbClr val="475560"/>
                </a:solidFill>
                <a:latin typeface="Verdana" panose="020B0604030504040204" pitchFamily="34" charset="0"/>
                <a:ea typeface="MS PGothic" panose="020B0600070205080204" pitchFamily="34" charset="-128"/>
              </a:defRPr>
            </a:lvl9pPr>
          </a:lstStyle>
          <a:p>
            <a:pPr eaLnBrk="1" hangingPunct="1">
              <a:defRPr/>
            </a:pPr>
            <a:endParaRPr lang="en-US" altLang="en-US" sz="1350">
              <a:cs typeface="Arial" panose="020B0604020202020204" pitchFamily="34" charset="0"/>
            </a:endParaRPr>
          </a:p>
        </p:txBody>
      </p:sp>
      <p:pic>
        <p:nvPicPr>
          <p:cNvPr id="1038" name="Picture 2">
            <a:extLst>
              <a:ext uri="{FF2B5EF4-FFF2-40B4-BE49-F238E27FC236}">
                <a16:creationId xmlns:a16="http://schemas.microsoft.com/office/drawing/2014/main" id="{1F5147DF-CA01-4828-B713-6DAA69C0EA9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705600" y="6316665"/>
            <a:ext cx="1981200" cy="212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80024584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slow"/>
  <p:hf hdr="0" ftr="0" dt="0"/>
  <p:txStyles>
    <p:titleStyle>
      <a:lvl1pPr algn="l" rtl="0" eaLnBrk="0" fontAlgn="base" hangingPunct="0">
        <a:spcBef>
          <a:spcPct val="0"/>
        </a:spcBef>
        <a:spcAft>
          <a:spcPct val="0"/>
        </a:spcAft>
        <a:defRPr sz="3300" kern="12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Tw Cen MT" pitchFamily="34" charset="0"/>
        </a:defRPr>
      </a:lvl2pPr>
      <a:lvl3pPr algn="l" rtl="0" eaLnBrk="0" fontAlgn="base" hangingPunct="0">
        <a:spcBef>
          <a:spcPct val="0"/>
        </a:spcBef>
        <a:spcAft>
          <a:spcPct val="0"/>
        </a:spcAft>
        <a:defRPr sz="3300">
          <a:solidFill>
            <a:schemeClr val="tx2"/>
          </a:solidFill>
          <a:latin typeface="Tw Cen MT" pitchFamily="34" charset="0"/>
        </a:defRPr>
      </a:lvl3pPr>
      <a:lvl4pPr algn="l" rtl="0" eaLnBrk="0" fontAlgn="base" hangingPunct="0">
        <a:spcBef>
          <a:spcPct val="0"/>
        </a:spcBef>
        <a:spcAft>
          <a:spcPct val="0"/>
        </a:spcAft>
        <a:defRPr sz="3300">
          <a:solidFill>
            <a:schemeClr val="tx2"/>
          </a:solidFill>
          <a:latin typeface="Tw Cen MT" pitchFamily="34" charset="0"/>
        </a:defRPr>
      </a:lvl4pPr>
      <a:lvl5pPr algn="l" rtl="0" eaLnBrk="0" fontAlgn="base" hangingPunct="0">
        <a:spcBef>
          <a:spcPct val="0"/>
        </a:spcBef>
        <a:spcAft>
          <a:spcPct val="0"/>
        </a:spcAft>
        <a:defRPr sz="3300">
          <a:solidFill>
            <a:schemeClr val="tx2"/>
          </a:solidFill>
          <a:latin typeface="Tw Cen MT" pitchFamily="34" charset="0"/>
        </a:defRPr>
      </a:lvl5pPr>
      <a:lvl6pPr marL="342900" algn="l" rtl="0" fontAlgn="base">
        <a:spcBef>
          <a:spcPct val="0"/>
        </a:spcBef>
        <a:spcAft>
          <a:spcPct val="0"/>
        </a:spcAft>
        <a:defRPr sz="3300">
          <a:solidFill>
            <a:schemeClr val="tx2"/>
          </a:solidFill>
          <a:latin typeface="Tw Cen MT" pitchFamily="34" charset="0"/>
        </a:defRPr>
      </a:lvl6pPr>
      <a:lvl7pPr marL="685800" algn="l" rtl="0" fontAlgn="base">
        <a:spcBef>
          <a:spcPct val="0"/>
        </a:spcBef>
        <a:spcAft>
          <a:spcPct val="0"/>
        </a:spcAft>
        <a:defRPr sz="3300">
          <a:solidFill>
            <a:schemeClr val="tx2"/>
          </a:solidFill>
          <a:latin typeface="Tw Cen MT" pitchFamily="34" charset="0"/>
        </a:defRPr>
      </a:lvl7pPr>
      <a:lvl8pPr marL="1028700" algn="l" rtl="0" fontAlgn="base">
        <a:spcBef>
          <a:spcPct val="0"/>
        </a:spcBef>
        <a:spcAft>
          <a:spcPct val="0"/>
        </a:spcAft>
        <a:defRPr sz="3300">
          <a:solidFill>
            <a:schemeClr val="tx2"/>
          </a:solidFill>
          <a:latin typeface="Tw Cen MT" pitchFamily="34" charset="0"/>
        </a:defRPr>
      </a:lvl8pPr>
      <a:lvl9pPr marL="1371600" algn="l" rtl="0" fontAlgn="base">
        <a:spcBef>
          <a:spcPct val="0"/>
        </a:spcBef>
        <a:spcAft>
          <a:spcPct val="0"/>
        </a:spcAft>
        <a:defRPr sz="3300">
          <a:solidFill>
            <a:schemeClr val="tx2"/>
          </a:solidFill>
          <a:latin typeface="Tw Cen MT" pitchFamily="34" charset="0"/>
        </a:defRPr>
      </a:lvl9pPr>
    </p:titleStyle>
    <p:bodyStyle>
      <a:lvl1pPr marL="239316" indent="-239316" algn="l" rtl="0" eaLnBrk="0" fontAlgn="base" hangingPunct="0">
        <a:spcBef>
          <a:spcPts val="525"/>
        </a:spcBef>
        <a:spcAft>
          <a:spcPct val="0"/>
        </a:spcAft>
        <a:buClr>
          <a:schemeClr val="accent2"/>
        </a:buClr>
        <a:buSzPct val="60000"/>
        <a:buFont typeface="Wingdings" panose="05000000000000000000" pitchFamily="2" charset="2"/>
        <a:buChar char=""/>
        <a:defRPr sz="2175" kern="1200">
          <a:solidFill>
            <a:schemeClr val="tx1"/>
          </a:solidFill>
          <a:latin typeface="+mn-lt"/>
          <a:ea typeface="+mn-ea"/>
          <a:cs typeface="+mn-cs"/>
        </a:defRPr>
      </a:lvl1pPr>
      <a:lvl2pPr marL="479822" indent="-204788" algn="l" rtl="0" eaLnBrk="0" fontAlgn="base" hangingPunct="0">
        <a:spcBef>
          <a:spcPts val="413"/>
        </a:spcBef>
        <a:spcAft>
          <a:spcPct val="0"/>
        </a:spcAft>
        <a:buClr>
          <a:schemeClr val="accent1"/>
        </a:buClr>
        <a:buSzPct val="70000"/>
        <a:buFont typeface="Wingdings 2" panose="05020102010507070707" pitchFamily="18" charset="2"/>
        <a:buChar char=""/>
        <a:defRPr sz="1950" kern="1200">
          <a:solidFill>
            <a:schemeClr val="tx1"/>
          </a:solidFill>
          <a:latin typeface="+mn-lt"/>
          <a:ea typeface="+mn-ea"/>
          <a:cs typeface="+mn-cs"/>
        </a:defRPr>
      </a:lvl2pPr>
      <a:lvl3pPr marL="685800" indent="-171450" algn="l" rtl="0" eaLnBrk="0" fontAlgn="base" hangingPunct="0">
        <a:spcBef>
          <a:spcPts val="375"/>
        </a:spcBef>
        <a:spcAft>
          <a:spcPct val="0"/>
        </a:spcAft>
        <a:buClr>
          <a:schemeClr val="accent2"/>
        </a:buClr>
        <a:buSzPct val="75000"/>
        <a:buFont typeface="Wingdings" panose="05000000000000000000" pitchFamily="2" charset="2"/>
        <a:buChar char=""/>
        <a:defRPr sz="1725" kern="1200">
          <a:solidFill>
            <a:schemeClr val="tx1"/>
          </a:solidFill>
          <a:latin typeface="+mn-lt"/>
          <a:ea typeface="+mn-ea"/>
          <a:cs typeface="+mn-cs"/>
        </a:defRPr>
      </a:lvl3pPr>
      <a:lvl4pPr marL="1028700" indent="-171450" algn="l" rtl="0" eaLnBrk="0" fontAlgn="base" hangingPunct="0">
        <a:spcBef>
          <a:spcPts val="300"/>
        </a:spcBef>
        <a:spcAft>
          <a:spcPct val="0"/>
        </a:spcAft>
        <a:buClr>
          <a:srgbClr val="FFFFFF"/>
        </a:buClr>
        <a:buSzPct val="75000"/>
        <a:buFont typeface="Wingdings" panose="05000000000000000000" pitchFamily="2" charset="2"/>
        <a:buChar char=""/>
        <a:defRPr sz="1500" kern="1200">
          <a:solidFill>
            <a:schemeClr val="tx1"/>
          </a:solidFill>
          <a:latin typeface="+mn-lt"/>
          <a:ea typeface="+mn-ea"/>
          <a:cs typeface="+mn-cs"/>
        </a:defRPr>
      </a:lvl4pPr>
      <a:lvl5pPr marL="1371600" indent="-171450" algn="l" rtl="0" eaLnBrk="0" fontAlgn="base" hangingPunct="0">
        <a:spcBef>
          <a:spcPts val="300"/>
        </a:spcBef>
        <a:spcAft>
          <a:spcPct val="0"/>
        </a:spcAft>
        <a:buClr>
          <a:srgbClr val="58595B"/>
        </a:buClr>
        <a:buSzPct val="65000"/>
        <a:buFont typeface="Wingdings" panose="05000000000000000000" pitchFamily="2" charset="2"/>
        <a:buChar char=""/>
        <a:defRPr sz="1500" kern="1200">
          <a:solidFill>
            <a:schemeClr val="tx1"/>
          </a:solidFill>
          <a:latin typeface="+mn-lt"/>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A6A083-2805-90B2-DEF8-F54C7D00624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5981E4-28D4-02CB-87DB-BA4C434D088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CE0CE-5157-0483-A1F3-DA5E81AC462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86B578F3-BA4E-8C23-8F09-DE11F8DE717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GECo/GEN/ARTONARBTR/GE/001/23062017</a:t>
            </a:r>
          </a:p>
        </p:txBody>
      </p:sp>
      <p:sp>
        <p:nvSpPr>
          <p:cNvPr id="6" name="Slide Number Placeholder 5">
            <a:extLst>
              <a:ext uri="{FF2B5EF4-FFF2-40B4-BE49-F238E27FC236}">
                <a16:creationId xmlns:a16="http://schemas.microsoft.com/office/drawing/2014/main" id="{6168D17E-E661-FD43-A3EE-E3775D6B53C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742E83A-BB68-44E5-B267-DD50FD56E907}" type="slidenum">
              <a:rPr lang="en-US" altLang="en-US" smtClean="0"/>
              <a:pPr>
                <a:defRPr/>
              </a:pPr>
              <a:t>‹#›</a:t>
            </a:fld>
            <a:endParaRPr lang="en-US" altLang="en-US"/>
          </a:p>
        </p:txBody>
      </p:sp>
    </p:spTree>
    <p:extLst>
      <p:ext uri="{BB962C8B-B14F-4D97-AF65-F5344CB8AC3E}">
        <p14:creationId xmlns:p14="http://schemas.microsoft.com/office/powerpoint/2010/main" val="4892315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04F129A3-9441-10AD-9241-D4D2673127B3}"/>
              </a:ext>
            </a:extLst>
          </p:cNvPr>
          <p:cNvSpPr>
            <a:spLocks noGrp="1" noChangeArrowheads="1"/>
          </p:cNvSpPr>
          <p:nvPr>
            <p:ph type="title"/>
            <p:custDataLst>
              <p:tags r:id="rId3"/>
            </p:custDataLst>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C2E475D5-D867-8B17-B79C-8E4568D6FA8D}"/>
              </a:ext>
            </a:extLst>
          </p:cNvPr>
          <p:cNvSpPr>
            <a:spLocks noGrp="1" noChangeArrowheads="1"/>
          </p:cNvSpPr>
          <p:nvPr>
            <p:ph type="body" idx="1"/>
            <p:custDataLst>
              <p:tags r:id="rId4"/>
            </p:custDataLst>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2" name="Date Placeholder 3">
            <a:extLst>
              <a:ext uri="{FF2B5EF4-FFF2-40B4-BE49-F238E27FC236}">
                <a16:creationId xmlns:a16="http://schemas.microsoft.com/office/drawing/2014/main" id="{DD6F012D-C09A-E16F-BC9A-8A139D1E22DB}"/>
              </a:ext>
            </a:extLst>
          </p:cNvPr>
          <p:cNvSpPr>
            <a:spLocks noGrp="1" noChangeArrowheads="1"/>
          </p:cNvSpPr>
          <p:nvPr>
            <p:ph type="dt" sz="half" idx="2"/>
            <p:custDataLst>
              <p:tags r:id="rId5"/>
            </p:custDataLst>
          </p:nvPr>
        </p:nvSpPr>
        <p:spPr bwMode="auto">
          <a:xfrm>
            <a:off x="628650" y="6356350"/>
            <a:ext cx="2057400" cy="365125"/>
          </a:xfrm>
          <a:prstGeom prst="rect">
            <a:avLst/>
          </a:prstGeom>
          <a:noFill/>
          <a:ln>
            <a:noFill/>
          </a:ln>
        </p:spPr>
        <p:txBody>
          <a:bodyPr vert="horz" wrap="square" lIns="91440" tIns="45720" rIns="91440" bIns="45720" numCol="1" anchor="ctr" anchorCtr="0" compatLnSpc="1">
            <a:prstTxWarp prst="textNoShape">
              <a:avLst/>
            </a:prstTxWarp>
          </a:bodyPr>
          <a:lstStyle>
            <a:lvl1pPr eaLnBrk="1" hangingPunct="1">
              <a:defRPr sz="900"/>
            </a:lvl1pPr>
          </a:lstStyle>
          <a:p>
            <a:pPr>
              <a:defRPr/>
            </a:pPr>
            <a:endParaRPr lang="en-US" altLang="en-US"/>
          </a:p>
        </p:txBody>
      </p:sp>
      <p:sp>
        <p:nvSpPr>
          <p:cNvPr id="2053" name="Footer Placeholder 4">
            <a:extLst>
              <a:ext uri="{FF2B5EF4-FFF2-40B4-BE49-F238E27FC236}">
                <a16:creationId xmlns:a16="http://schemas.microsoft.com/office/drawing/2014/main" id="{54BF7881-CC68-D7D4-65BA-A8D2954FB888}"/>
              </a:ext>
            </a:extLst>
          </p:cNvPr>
          <p:cNvSpPr>
            <a:spLocks noGrp="1" noChangeArrowheads="1"/>
          </p:cNvSpPr>
          <p:nvPr>
            <p:ph type="ftr" sz="quarter" idx="3"/>
            <p:custDataLst>
              <p:tags r:id="rId6"/>
            </p:custDataLst>
          </p:nvPr>
        </p:nvSpPr>
        <p:spPr bwMode="auto">
          <a:xfrm>
            <a:off x="3028950" y="6356350"/>
            <a:ext cx="30861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ctr" eaLnBrk="1" hangingPunct="1">
              <a:defRPr sz="900"/>
            </a:lvl1pPr>
          </a:lstStyle>
          <a:p>
            <a:pPr>
              <a:defRPr/>
            </a:pPr>
            <a:r>
              <a:rPr lang="en-US" altLang="en-US"/>
              <a:t>GECo/GEN/ARTONARBTR/GE/001/23062017</a:t>
            </a:r>
          </a:p>
        </p:txBody>
      </p:sp>
      <p:sp>
        <p:nvSpPr>
          <p:cNvPr id="6" name="Slide Number Placeholder 5">
            <a:extLst>
              <a:ext uri="{FF2B5EF4-FFF2-40B4-BE49-F238E27FC236}">
                <a16:creationId xmlns:a16="http://schemas.microsoft.com/office/drawing/2014/main" id="{D99B66C8-95E1-BD60-0670-2886D577582E}"/>
              </a:ext>
            </a:extLst>
          </p:cNvPr>
          <p:cNvSpPr>
            <a:spLocks noGrp="1"/>
          </p:cNvSpPr>
          <p:nvPr>
            <p:ph type="sldNum" sz="quarter" idx="4"/>
            <p:custDataLst>
              <p:tags r:id="rId7"/>
            </p:custDataLst>
          </p:nvPr>
        </p:nvSpPr>
        <p:spPr>
          <a:xfrm>
            <a:off x="6457950" y="6356350"/>
            <a:ext cx="20574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defRPr sz="900"/>
            </a:lvl1pPr>
          </a:lstStyle>
          <a:p>
            <a:pPr>
              <a:defRPr/>
            </a:pPr>
            <a:fld id="{47C8C239-3B8E-4667-8473-BA83CA356EBB}" type="slidenum">
              <a:rPr lang="en-US" altLang="en-US"/>
              <a:pPr>
                <a:defRPr/>
              </a:pPr>
              <a:t>‹#›</a:t>
            </a:fld>
            <a:endParaRPr lang="en-US" altLang="en-US"/>
          </a:p>
        </p:txBody>
      </p:sp>
    </p:spTree>
    <p:extLst>
      <p:ext uri="{BB962C8B-B14F-4D97-AF65-F5344CB8AC3E}">
        <p14:creationId xmlns:p14="http://schemas.microsoft.com/office/powerpoint/2010/main" val="861766941"/>
      </p:ext>
    </p:extLst>
  </p:cSld>
  <p:clrMap bg1="lt1" tx1="dk1" bg2="lt2" tx2="dk2" accent1="accent1" accent2="accent2" accent3="accent3" accent4="accent4" accent5="accent5" accent6="accent6" hlink="hlink" folHlink="folHlink"/>
  <p:sldLayoutIdLst>
    <p:sldLayoutId id="2147483698" r:id="rId1"/>
  </p:sldLayoutIdLst>
  <p:hf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cs typeface="Arial" panose="020B060402020202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6.png"/><Relationship Id="rId5" Type="http://schemas.openxmlformats.org/officeDocument/2006/relationships/slideLayout" Target="../slideLayouts/slideLayout23.xml"/><Relationship Id="rId4" Type="http://schemas.openxmlformats.org/officeDocument/2006/relationships/tags" Target="../tags/tag9.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2.xml"/><Relationship Id="rId7" Type="http://schemas.openxmlformats.org/officeDocument/2006/relationships/slideLayout" Target="../slideLayouts/slideLayout23.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s>
</file>

<file path=ppt/slides/_rels/slide23.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6.png"/><Relationship Id="rId4"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6.png"/><Relationship Id="rId5" Type="http://schemas.openxmlformats.org/officeDocument/2006/relationships/slideLayout" Target="../slideLayouts/slideLayout23.xml"/><Relationship Id="rId4"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6.png"/><Relationship Id="rId5" Type="http://schemas.openxmlformats.org/officeDocument/2006/relationships/slideLayout" Target="../slideLayouts/slideLayout23.xml"/><Relationship Id="rId4"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6.png"/><Relationship Id="rId5" Type="http://schemas.openxmlformats.org/officeDocument/2006/relationships/slideLayout" Target="../slideLayouts/slideLayout23.xml"/><Relationship Id="rId4" Type="http://schemas.openxmlformats.org/officeDocument/2006/relationships/tags" Target="../tags/tag30.xml"/></Relationships>
</file>

<file path=ppt/slides/_rels/slide27.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6.png"/><Relationship Id="rId5" Type="http://schemas.openxmlformats.org/officeDocument/2006/relationships/slideLayout" Target="../slideLayouts/slideLayout23.xml"/><Relationship Id="rId4" Type="http://schemas.openxmlformats.org/officeDocument/2006/relationships/tags" Target="../tags/tag34.xml"/></Relationships>
</file>

<file path=ppt/slides/_rels/slide2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37.xml"/><Relationship Id="rId7" Type="http://schemas.openxmlformats.org/officeDocument/2006/relationships/slideLayout" Target="../slideLayouts/slideLayout23.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s>
</file>

<file path=ppt/slides/_rels/slide2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43.xml"/><Relationship Id="rId7" Type="http://schemas.openxmlformats.org/officeDocument/2006/relationships/slideLayout" Target="../slideLayouts/slideLayout2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49.xml"/><Relationship Id="rId7" Type="http://schemas.openxmlformats.org/officeDocument/2006/relationships/slideLayout" Target="../slideLayouts/slideLayout23.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s/_rels/slide3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55.xml"/><Relationship Id="rId7" Type="http://schemas.openxmlformats.org/officeDocument/2006/relationships/slideLayout" Target="../slideLayouts/slideLayout23.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s>
</file>

<file path=ppt/slides/_rels/slide3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61.xml"/><Relationship Id="rId7" Type="http://schemas.openxmlformats.org/officeDocument/2006/relationships/slideLayout" Target="../slideLayouts/slideLayout23.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s>
</file>

<file path=ppt/slides/_rels/slide33.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6.png"/><Relationship Id="rId5" Type="http://schemas.openxmlformats.org/officeDocument/2006/relationships/slideLayout" Target="../slideLayouts/slideLayout23.xml"/><Relationship Id="rId4" Type="http://schemas.openxmlformats.org/officeDocument/2006/relationships/tags" Target="../tags/tag68.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60F3DE-F486-4B0A-A141-B902FAFED57F}"/>
              </a:ext>
            </a:extLst>
          </p:cNvPr>
          <p:cNvSpPr/>
          <p:nvPr/>
        </p:nvSpPr>
        <p:spPr>
          <a:xfrm>
            <a:off x="-31520" y="0"/>
            <a:ext cx="9175519" cy="611671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 </a:t>
            </a:r>
          </a:p>
        </p:txBody>
      </p:sp>
      <p:pic>
        <p:nvPicPr>
          <p:cNvPr id="4" name="Picture 3">
            <a:extLst>
              <a:ext uri="{FF2B5EF4-FFF2-40B4-BE49-F238E27FC236}">
                <a16:creationId xmlns:a16="http://schemas.microsoft.com/office/drawing/2014/main" id="{7D45F620-C222-4F9D-8807-16DA2954FB6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566648" y="665227"/>
            <a:ext cx="2030090" cy="417895"/>
          </a:xfrm>
          <a:prstGeom prst="rect">
            <a:avLst/>
          </a:prstGeom>
        </p:spPr>
      </p:pic>
      <p:sp>
        <p:nvSpPr>
          <p:cNvPr id="7" name="object 8">
            <a:extLst>
              <a:ext uri="{FF2B5EF4-FFF2-40B4-BE49-F238E27FC236}">
                <a16:creationId xmlns:a16="http://schemas.microsoft.com/office/drawing/2014/main" id="{E20777CF-68BB-4B48-9AE9-149099737A79}"/>
              </a:ext>
            </a:extLst>
          </p:cNvPr>
          <p:cNvSpPr txBox="1">
            <a:spLocks/>
          </p:cNvSpPr>
          <p:nvPr/>
        </p:nvSpPr>
        <p:spPr>
          <a:xfrm>
            <a:off x="1405043" y="1703524"/>
            <a:ext cx="6353299" cy="516925"/>
          </a:xfrm>
          <a:prstGeom prst="rect">
            <a:avLst/>
          </a:prstGeom>
        </p:spPr>
        <p:txBody>
          <a:bodyPr vert="horz" wrap="square" lIns="0" tIns="11546" rIns="0" bIns="0" rtlCol="0">
            <a:spAutoFit/>
          </a:bodyPr>
          <a:lstStyle>
            <a:lvl1pPr>
              <a:defRPr>
                <a:latin typeface="+mj-lt"/>
                <a:ea typeface="+mj-ea"/>
                <a:cs typeface="+mj-cs"/>
              </a:defRPr>
            </a:lvl1pPr>
          </a:lstStyle>
          <a:p>
            <a:pPr marL="11546" algn="ctr">
              <a:spcBef>
                <a:spcPts val="91"/>
              </a:spcBef>
            </a:pPr>
            <a:endParaRPr lang="en-US" sz="1600" b="1" spc="269" dirty="0">
              <a:solidFill>
                <a:schemeClr val="bg1"/>
              </a:solidFill>
            </a:endParaRPr>
          </a:p>
          <a:p>
            <a:pPr marL="11546" algn="ctr">
              <a:spcBef>
                <a:spcPts val="91"/>
              </a:spcBef>
            </a:pPr>
            <a:endParaRPr lang="en-US" sz="1600" b="1" spc="269" dirty="0">
              <a:solidFill>
                <a:schemeClr val="bg1"/>
              </a:solidFill>
            </a:endParaRPr>
          </a:p>
        </p:txBody>
      </p:sp>
      <p:sp>
        <p:nvSpPr>
          <p:cNvPr id="11" name="Rectangle 10">
            <a:extLst>
              <a:ext uri="{FF2B5EF4-FFF2-40B4-BE49-F238E27FC236}">
                <a16:creationId xmlns:a16="http://schemas.microsoft.com/office/drawing/2014/main" id="{F3BF7E83-25A1-4101-A4EC-99B9461F2933}"/>
              </a:ext>
            </a:extLst>
          </p:cNvPr>
          <p:cNvSpPr/>
          <p:nvPr/>
        </p:nvSpPr>
        <p:spPr>
          <a:xfrm>
            <a:off x="-14899" y="6089240"/>
            <a:ext cx="9193181" cy="995818"/>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object 8">
            <a:extLst>
              <a:ext uri="{FF2B5EF4-FFF2-40B4-BE49-F238E27FC236}">
                <a16:creationId xmlns:a16="http://schemas.microsoft.com/office/drawing/2014/main" id="{D55641B9-9CB5-4DAC-967E-D5EFBB64A06C}"/>
              </a:ext>
            </a:extLst>
          </p:cNvPr>
          <p:cNvSpPr txBox="1">
            <a:spLocks/>
          </p:cNvSpPr>
          <p:nvPr/>
        </p:nvSpPr>
        <p:spPr>
          <a:xfrm>
            <a:off x="211573" y="6462159"/>
            <a:ext cx="2874716" cy="319435"/>
          </a:xfrm>
          <a:prstGeom prst="rect">
            <a:avLst/>
          </a:prstGeom>
        </p:spPr>
        <p:txBody>
          <a:bodyPr vert="horz" wrap="square" lIns="0" tIns="11546" rIns="0" bIns="0" rtlCol="0">
            <a:spAutoFit/>
          </a:bodyPr>
          <a:lstStyle>
            <a:lvl1pPr>
              <a:defRPr>
                <a:latin typeface="+mj-lt"/>
                <a:ea typeface="+mj-ea"/>
                <a:cs typeface="+mj-cs"/>
              </a:defRPr>
            </a:lvl1pPr>
          </a:lstStyle>
          <a:p>
            <a:pPr marL="11546" algn="ctr">
              <a:spcBef>
                <a:spcPts val="91"/>
              </a:spcBef>
            </a:pPr>
            <a:r>
              <a:rPr lang="en-US" sz="2000" b="1" spc="269" dirty="0">
                <a:solidFill>
                  <a:schemeClr val="bg1"/>
                </a:solidFill>
              </a:rPr>
              <a:t>April 20, 2023</a:t>
            </a:r>
          </a:p>
        </p:txBody>
      </p:sp>
      <p:sp>
        <p:nvSpPr>
          <p:cNvPr id="15" name="object 8">
            <a:extLst>
              <a:ext uri="{FF2B5EF4-FFF2-40B4-BE49-F238E27FC236}">
                <a16:creationId xmlns:a16="http://schemas.microsoft.com/office/drawing/2014/main" id="{2E033820-4A14-4E62-A60B-2B190B4BF25E}"/>
              </a:ext>
            </a:extLst>
          </p:cNvPr>
          <p:cNvSpPr txBox="1">
            <a:spLocks/>
          </p:cNvSpPr>
          <p:nvPr/>
        </p:nvSpPr>
        <p:spPr>
          <a:xfrm>
            <a:off x="3127500" y="6418427"/>
            <a:ext cx="5984981" cy="350213"/>
          </a:xfrm>
          <a:prstGeom prst="rect">
            <a:avLst/>
          </a:prstGeom>
        </p:spPr>
        <p:txBody>
          <a:bodyPr vert="horz" wrap="square" lIns="0" tIns="11546" rIns="0" bIns="0" rtlCol="0">
            <a:spAutoFit/>
          </a:bodyPr>
          <a:lstStyle>
            <a:lvl1pPr>
              <a:defRPr>
                <a:latin typeface="+mj-lt"/>
                <a:ea typeface="+mj-ea"/>
                <a:cs typeface="+mj-cs"/>
              </a:defRPr>
            </a:lvl1pPr>
          </a:lstStyle>
          <a:p>
            <a:pPr marL="11546" algn="ctr">
              <a:spcBef>
                <a:spcPts val="91"/>
              </a:spcBef>
            </a:pPr>
            <a:r>
              <a:rPr lang="en-US" sz="2200" b="1" spc="269" dirty="0">
                <a:solidFill>
                  <a:schemeClr val="bg1"/>
                </a:solidFill>
                <a:latin typeface="+mn-lt"/>
              </a:rPr>
              <a:t>                            Similoluwa Oyelude</a:t>
            </a:r>
          </a:p>
        </p:txBody>
      </p:sp>
      <p:sp>
        <p:nvSpPr>
          <p:cNvPr id="5" name="TextBox 4">
            <a:extLst>
              <a:ext uri="{FF2B5EF4-FFF2-40B4-BE49-F238E27FC236}">
                <a16:creationId xmlns:a16="http://schemas.microsoft.com/office/drawing/2014/main" id="{B382EB65-7687-F719-CFA0-764B1285D858}"/>
              </a:ext>
            </a:extLst>
          </p:cNvPr>
          <p:cNvSpPr txBox="1"/>
          <p:nvPr/>
        </p:nvSpPr>
        <p:spPr>
          <a:xfrm rot="10800000" flipV="1">
            <a:off x="1648931" y="2946865"/>
            <a:ext cx="6501830" cy="584775"/>
          </a:xfrm>
          <a:prstGeom prst="rect">
            <a:avLst/>
          </a:prstGeom>
          <a:noFill/>
        </p:spPr>
        <p:txBody>
          <a:bodyPr wrap="square" rtlCol="0">
            <a:spAutoFit/>
          </a:bodyPr>
          <a:lstStyle/>
          <a:p>
            <a:r>
              <a:rPr lang="en-GB" sz="3200" dirty="0"/>
              <a:t>Intellectual Property : The Basics</a:t>
            </a:r>
            <a:endParaRPr lang="en-NG" sz="3200" dirty="0"/>
          </a:p>
        </p:txBody>
      </p:sp>
    </p:spTree>
    <p:extLst>
      <p:ext uri="{BB962C8B-B14F-4D97-AF65-F5344CB8AC3E}">
        <p14:creationId xmlns:p14="http://schemas.microsoft.com/office/powerpoint/2010/main" val="3243050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82445" y="607128"/>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a:latin typeface="Calibri" panose="020F0502020204030204" pitchFamily="34" charset="0"/>
                <a:cs typeface="Calibri" panose="020F0502020204030204" pitchFamily="34" charset="0"/>
              </a:rPr>
              <a:t>Importance of Intellectual Property </a:t>
            </a: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0727" y="1264223"/>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16130E78-0F26-ECC1-3F96-49517A62FF4A}"/>
              </a:ext>
            </a:extLst>
          </p:cNvPr>
          <p:cNvSpPr txBox="1"/>
          <p:nvPr/>
        </p:nvSpPr>
        <p:spPr>
          <a:xfrm>
            <a:off x="60989" y="1504737"/>
            <a:ext cx="8928847" cy="8902117"/>
          </a:xfrm>
          <a:prstGeom prst="rect">
            <a:avLst/>
          </a:prstGeom>
          <a:noFill/>
        </p:spPr>
        <p:txBody>
          <a:bodyPr wrap="square" rtlCol="0">
            <a:spAutoFit/>
          </a:bodyPr>
          <a:lstStyle/>
          <a:p>
            <a:pPr marL="285750" lvl="0" indent="-285750" algn="just" rtl="0">
              <a:lnSpc>
                <a:spcPct val="115000"/>
              </a:lnSpc>
              <a:buFont typeface="Wingdings" panose="05000000000000000000" pitchFamily="2" charset="2"/>
              <a:buChar char="Ø"/>
            </a:pPr>
            <a:r>
              <a:rPr lang="en-GB" sz="1800" b="1" dirty="0">
                <a:effectLst/>
                <a:latin typeface="Calibri" panose="020F0502020204030204" pitchFamily="34" charset="0"/>
                <a:ea typeface="Times New Roman" panose="02020603050405020304" pitchFamily="18" charset="0"/>
                <a:cs typeface="Calibri" panose="020F0502020204030204" pitchFamily="34" charset="0"/>
              </a:rPr>
              <a:t>Source of Revenue</a:t>
            </a:r>
            <a:r>
              <a:rPr lang="en-NG"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p</a:t>
            </a:r>
            <a:r>
              <a:rPr lang="en-NG" sz="1800" dirty="0">
                <a:effectLst/>
                <a:latin typeface="Calibri" panose="020F0502020204030204" pitchFamily="34" charset="0"/>
                <a:ea typeface="Times New Roman" panose="02020603050405020304" pitchFamily="18" charset="0"/>
                <a:cs typeface="Calibri" panose="020F0502020204030204" pitchFamily="34" charset="0"/>
              </a:rPr>
              <a:t>atents, trademarks, and copyrights can be </a:t>
            </a:r>
            <a:r>
              <a:rPr lang="en-GB" sz="1800" dirty="0">
                <a:effectLst/>
                <a:latin typeface="Calibri" panose="020F0502020204030204" pitchFamily="34" charset="0"/>
                <a:ea typeface="Times New Roman" panose="02020603050405020304" pitchFamily="18" charset="0"/>
                <a:cs typeface="Calibri" panose="020F0502020204030204" pitchFamily="34" charset="0"/>
              </a:rPr>
              <a:t>monetized through selling, </a:t>
            </a:r>
            <a:r>
              <a:rPr lang="en-NG" sz="1800" dirty="0">
                <a:effectLst/>
                <a:latin typeface="Calibri" panose="020F0502020204030204" pitchFamily="34" charset="0"/>
                <a:ea typeface="Times New Roman" panose="02020603050405020304" pitchFamily="18" charset="0"/>
                <a:cs typeface="Calibri" panose="020F0502020204030204" pitchFamily="34" charset="0"/>
              </a:rPr>
              <a:t>licen</a:t>
            </a:r>
            <a:r>
              <a:rPr lang="en-GB" sz="1800" dirty="0">
                <a:effectLst/>
                <a:latin typeface="Calibri" panose="020F0502020204030204" pitchFamily="34" charset="0"/>
                <a:ea typeface="Times New Roman" panose="02020603050405020304" pitchFamily="18" charset="0"/>
                <a:cs typeface="Calibri" panose="020F0502020204030204" pitchFamily="34" charset="0"/>
              </a:rPr>
              <a:t>sing</a:t>
            </a:r>
            <a:r>
              <a:rPr lang="en-NG" sz="1800" dirty="0">
                <a:effectLst/>
                <a:latin typeface="Calibri" panose="020F0502020204030204" pitchFamily="34" charset="0"/>
                <a:ea typeface="Times New Roman" panose="02020603050405020304" pitchFamily="18" charset="0"/>
                <a:cs typeface="Calibri" panose="020F0502020204030204" pitchFamily="34" charset="0"/>
              </a:rPr>
              <a:t>, or franchi</a:t>
            </a:r>
            <a:r>
              <a:rPr lang="en-GB" sz="1800" dirty="0">
                <a:effectLst/>
                <a:latin typeface="Calibri" panose="020F0502020204030204" pitchFamily="34" charset="0"/>
                <a:ea typeface="Times New Roman" panose="02020603050405020304" pitchFamily="18" charset="0"/>
                <a:cs typeface="Calibri" panose="020F0502020204030204" pitchFamily="34" charset="0"/>
              </a:rPr>
              <a:t>sing. This creates an opportunity to generate more income and build wealth. A company with a </a:t>
            </a:r>
            <a:r>
              <a:rPr lang="en-NG" sz="1800" dirty="0">
                <a:effectLst/>
                <a:latin typeface="Calibri" panose="020F0502020204030204" pitchFamily="34" charset="0"/>
                <a:ea typeface="Times New Roman" panose="02020603050405020304" pitchFamily="18" charset="0"/>
                <a:cs typeface="Calibri" panose="020F0502020204030204" pitchFamily="34" charset="0"/>
              </a:rPr>
              <a:t>strong IP portfolio</a:t>
            </a:r>
            <a:r>
              <a:rPr lang="en-GB" sz="1800" dirty="0">
                <a:effectLst/>
                <a:latin typeface="Calibri" panose="020F0502020204030204" pitchFamily="34" charset="0"/>
                <a:ea typeface="Times New Roman" panose="02020603050405020304" pitchFamily="18" charset="0"/>
                <a:cs typeface="Calibri" panose="020F0502020204030204" pitchFamily="34" charset="0"/>
              </a:rPr>
              <a:t> can secure investments with their IPs, become more attractive to investors, and increase the company’s value. </a:t>
            </a:r>
          </a:p>
          <a:p>
            <a:pPr lvl="0" algn="just" rtl="0">
              <a:lnSpc>
                <a:spcPct val="115000"/>
              </a:lnSpc>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lnSpc>
                <a:spcPct val="115000"/>
              </a:lnSpc>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Competitive Advantage</a:t>
            </a:r>
            <a:r>
              <a:rPr lang="en-NG"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IP </a:t>
            </a:r>
            <a:r>
              <a:rPr lang="en-NG" sz="1800" dirty="0">
                <a:effectLst/>
                <a:latin typeface="Calibri" panose="020F0502020204030204" pitchFamily="34" charset="0"/>
                <a:ea typeface="Times New Roman" panose="02020603050405020304" pitchFamily="18" charset="0"/>
                <a:cs typeface="Calibri" panose="020F0502020204030204" pitchFamily="34" charset="0"/>
              </a:rPr>
              <a:t>pr</a:t>
            </a:r>
            <a:r>
              <a:rPr lang="en-GB" sz="1800" dirty="0" err="1">
                <a:effectLst/>
                <a:latin typeface="Calibri" panose="020F0502020204030204" pitchFamily="34" charset="0"/>
                <a:ea typeface="Times New Roman" panose="02020603050405020304" pitchFamily="18" charset="0"/>
                <a:cs typeface="Calibri" panose="020F0502020204030204" pitchFamily="34" charset="0"/>
              </a:rPr>
              <a:t>ovides</a:t>
            </a:r>
            <a:r>
              <a:rPr lang="en-NG" sz="1800" dirty="0">
                <a:effectLst/>
                <a:latin typeface="Calibri" panose="020F0502020204030204" pitchFamily="34" charset="0"/>
                <a:ea typeface="Times New Roman" panose="02020603050405020304" pitchFamily="18" charset="0"/>
                <a:cs typeface="Calibri" panose="020F0502020204030204" pitchFamily="34" charset="0"/>
              </a:rPr>
              <a:t> businesses with a competitive advantage</a:t>
            </a:r>
            <a:r>
              <a:rPr lang="en-GB" sz="1800" dirty="0">
                <a:effectLst/>
                <a:latin typeface="Calibri" panose="020F0502020204030204" pitchFamily="34" charset="0"/>
                <a:ea typeface="Times New Roman" panose="02020603050405020304" pitchFamily="18" charset="0"/>
                <a:cs typeface="Calibri" panose="020F0502020204030204" pitchFamily="34" charset="0"/>
              </a:rPr>
              <a:t> in the mark place</a:t>
            </a:r>
            <a:r>
              <a:rPr lang="en-NG"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It can also give </a:t>
            </a:r>
            <a:r>
              <a:rPr lang="en-NG" sz="1800" dirty="0">
                <a:effectLst/>
                <a:latin typeface="Calibri" panose="020F0502020204030204" pitchFamily="34" charset="0"/>
                <a:ea typeface="Times New Roman" panose="02020603050405020304" pitchFamily="18" charset="0"/>
                <a:cs typeface="Calibri" panose="020F0502020204030204" pitchFamily="34" charset="0"/>
              </a:rPr>
              <a:t>a company a unique position in the market, making it </a:t>
            </a:r>
            <a:r>
              <a:rPr lang="en-GB" sz="1800" dirty="0">
                <a:effectLst/>
                <a:latin typeface="Calibri" panose="020F0502020204030204" pitchFamily="34" charset="0"/>
                <a:ea typeface="Times New Roman" panose="02020603050405020304" pitchFamily="18" charset="0"/>
                <a:cs typeface="Calibri" panose="020F0502020204030204" pitchFamily="34" charset="0"/>
              </a:rPr>
              <a:t>more difficult</a:t>
            </a:r>
            <a:r>
              <a:rPr lang="en-NG" sz="1800" dirty="0">
                <a:effectLst/>
                <a:latin typeface="Calibri" panose="020F0502020204030204" pitchFamily="34" charset="0"/>
                <a:ea typeface="Times New Roman" panose="02020603050405020304" pitchFamily="18" charset="0"/>
                <a:cs typeface="Calibri" panose="020F0502020204030204" pitchFamily="34" charset="0"/>
              </a:rPr>
              <a:t> for competitors to copy or imitate their </a:t>
            </a:r>
            <a:r>
              <a:rPr lang="en-GB" sz="1800" dirty="0">
                <a:effectLst/>
                <a:latin typeface="Calibri" panose="020F0502020204030204" pitchFamily="34" charset="0"/>
                <a:ea typeface="Times New Roman" panose="02020603050405020304" pitchFamily="18" charset="0"/>
                <a:cs typeface="Calibri" panose="020F0502020204030204" pitchFamily="34" charset="0"/>
              </a:rPr>
              <a:t>works, </a:t>
            </a:r>
            <a:r>
              <a:rPr lang="en-NG" sz="1800" dirty="0">
                <a:effectLst/>
                <a:latin typeface="Calibri" panose="020F0502020204030204" pitchFamily="34" charset="0"/>
                <a:ea typeface="Times New Roman" panose="02020603050405020304" pitchFamily="18" charset="0"/>
                <a:cs typeface="Calibri" panose="020F0502020204030204" pitchFamily="34" charset="0"/>
              </a:rPr>
              <a:t>products or services.</a:t>
            </a: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lnSpc>
                <a:spcPct val="115000"/>
              </a:lnSpc>
              <a:buFont typeface="Wingdings" panose="05000000000000000000" pitchFamily="2" charset="2"/>
              <a:buChar char="Ø"/>
            </a:pPr>
            <a:endParaRPr lang="en-GB" sz="1800" b="1"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lnSpc>
                <a:spcPct val="115000"/>
              </a:lnSpc>
              <a:buFont typeface="Wingdings" panose="05000000000000000000" pitchFamily="2" charset="2"/>
              <a:buChar char="Ø"/>
            </a:pPr>
            <a:r>
              <a:rPr lang="en-GB" sz="1800" b="1" dirty="0">
                <a:effectLst/>
                <a:latin typeface="Calibri" panose="020F0502020204030204" pitchFamily="34" charset="0"/>
                <a:ea typeface="Times New Roman" panose="02020603050405020304" pitchFamily="18" charset="0"/>
                <a:cs typeface="Calibri" panose="020F0502020204030204" pitchFamily="34" charset="0"/>
              </a:rPr>
              <a:t>Facilitation of </a:t>
            </a:r>
            <a:r>
              <a:rPr lang="en-NG" sz="1800" b="1" dirty="0">
                <a:effectLst/>
                <a:latin typeface="Calibri" panose="020F0502020204030204" pitchFamily="34" charset="0"/>
                <a:ea typeface="Times New Roman" panose="02020603050405020304" pitchFamily="18" charset="0"/>
                <a:cs typeface="Calibri" panose="020F0502020204030204" pitchFamily="34" charset="0"/>
              </a:rPr>
              <a:t>International Trade</a:t>
            </a:r>
            <a:r>
              <a:rPr lang="en-NG" sz="1800" dirty="0">
                <a:effectLst/>
                <a:latin typeface="Calibri" panose="020F0502020204030204" pitchFamily="34" charset="0"/>
                <a:ea typeface="Times New Roman" panose="02020603050405020304" pitchFamily="18" charset="0"/>
                <a:cs typeface="Calibri" panose="020F0502020204030204" pitchFamily="34" charset="0"/>
              </a:rPr>
              <a:t>: Intellectual property is also important for businesses that engage in international trade.  IP laws provide businesses with protection in foreign markets and can facilitate the licensing and sale of their IP abroad.</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lvl="0" algn="just" rtl="0">
              <a:lnSpc>
                <a:spcPct val="115000"/>
              </a:lnSpc>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15000"/>
              </a:lnSpc>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Economic Growth</a:t>
            </a:r>
            <a:r>
              <a:rPr lang="en-NG"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In totality, </a:t>
            </a:r>
            <a:r>
              <a:rPr lang="en-US" dirty="0" err="1">
                <a:latin typeface="Calibri" panose="020F0502020204030204" pitchFamily="34" charset="0"/>
                <a:ea typeface="Times New Roman" panose="02020603050405020304" pitchFamily="18" charset="0"/>
                <a:cs typeface="Calibri" panose="020F0502020204030204" pitchFamily="34" charset="0"/>
              </a:rPr>
              <a:t>i</a:t>
            </a:r>
            <a:r>
              <a:rPr lang="en-NG" sz="1800" dirty="0">
                <a:effectLst/>
                <a:latin typeface="Calibri" panose="020F0502020204030204" pitchFamily="34" charset="0"/>
                <a:ea typeface="Times New Roman" panose="02020603050405020304" pitchFamily="18" charset="0"/>
                <a:cs typeface="Calibri" panose="020F0502020204030204" pitchFamily="34" charset="0"/>
              </a:rPr>
              <a:t>ntellectual property </a:t>
            </a:r>
            <a:r>
              <a:rPr lang="en-GB" sz="1800" dirty="0">
                <a:effectLst/>
                <a:latin typeface="Calibri" panose="020F0502020204030204" pitchFamily="34" charset="0"/>
                <a:ea typeface="Times New Roman" panose="02020603050405020304" pitchFamily="18" charset="0"/>
                <a:cs typeface="Calibri" panose="020F0502020204030204" pitchFamily="34" charset="0"/>
              </a:rPr>
              <a:t>contributes to</a:t>
            </a:r>
            <a:r>
              <a:rPr lang="en-NG" sz="1800" dirty="0">
                <a:effectLst/>
                <a:latin typeface="Calibri" panose="020F0502020204030204" pitchFamily="34" charset="0"/>
                <a:ea typeface="Times New Roman" panose="02020603050405020304" pitchFamily="18" charset="0"/>
                <a:cs typeface="Calibri" panose="020F0502020204030204" pitchFamily="34" charset="0"/>
              </a:rPr>
              <a:t> economic growth and development. They encourage innovation, which leads to the development of new products and services, job creation, and economic growth.</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lnSpc>
                <a:spcPct val="115000"/>
              </a:lnSpc>
              <a:buFont typeface="Wingdings" panose="05000000000000000000" pitchFamily="2" charset="2"/>
              <a:buChar char="Ø"/>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lnSpc>
                <a:spcPct val="115000"/>
              </a:lnSpc>
              <a:buFont typeface="Wingdings" panose="05000000000000000000" pitchFamily="2" charset="2"/>
              <a:buChar char="Ø"/>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07000"/>
              </a:lnSpc>
              <a:spcAft>
                <a:spcPts val="800"/>
              </a:spcAft>
            </a:pP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NG" sz="1800" dirty="0">
              <a:effectLst/>
              <a:latin typeface="Calibri" panose="020F0502020204030204" pitchFamily="34" charset="0"/>
              <a:ea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NG" sz="1800" dirty="0">
              <a:effectLst/>
              <a:latin typeface="Calibri" panose="020F0502020204030204" pitchFamily="34" charset="0"/>
              <a:ea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kern="100"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2992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552091" y="652940"/>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714566"/>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E9686959-198F-F658-59E3-9D3335B2CB79}"/>
              </a:ext>
            </a:extLst>
          </p:cNvPr>
          <p:cNvSpPr txBox="1"/>
          <p:nvPr/>
        </p:nvSpPr>
        <p:spPr>
          <a:xfrm>
            <a:off x="0" y="1655079"/>
            <a:ext cx="9000566" cy="4252959"/>
          </a:xfrm>
          <a:prstGeom prst="rect">
            <a:avLst/>
          </a:prstGeom>
          <a:noFill/>
        </p:spPr>
        <p:txBody>
          <a:bodyPr wrap="square" rtlCol="0">
            <a:spAutoFit/>
          </a:bodyPr>
          <a:lstStyle/>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legal framework of intellectual property in Nigeria is governed by the Nigerian Copyright Act</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2022,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Nigerian Trademarks Act</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1965, and the Patent and Designs Act 1970.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In addition to these Acts, there are other laws that provide protection for intellectual property in Nigeria</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they include:</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marL="285750" lvl="0" indent="-285750" algn="just">
              <a:buFont typeface="Wingdings" panose="05000000000000000000" pitchFamily="2" charset="2"/>
              <a:buChar char="Ø"/>
            </a:pPr>
            <a:r>
              <a:rPr lang="en-NG" sz="1800" dirty="0">
                <a:effectLst/>
                <a:latin typeface="Calibri" panose="020F0502020204030204" pitchFamily="34" charset="0"/>
                <a:ea typeface="Times New Roman" panose="02020603050405020304" pitchFamily="18" charset="0"/>
                <a:cs typeface="Calibri" panose="020F0502020204030204" pitchFamily="34" charset="0"/>
              </a:rPr>
              <a:t>The Trademarks Regulation, 1967</a:t>
            </a:r>
            <a:endParaRPr lang="en-GB" dirty="0">
              <a:latin typeface="Calibri" panose="020F0502020204030204" pitchFamily="34" charset="0"/>
              <a:ea typeface="Times New Roman" panose="02020603050405020304" pitchFamily="18" charset="0"/>
            </a:endParaRPr>
          </a:p>
          <a:p>
            <a:pPr marL="285750" lvl="0" indent="-285750" algn="just">
              <a:buFont typeface="Wingdings" panose="05000000000000000000" pitchFamily="2" charset="2"/>
              <a:buChar char="Ø"/>
            </a:pPr>
            <a:r>
              <a:rPr lang="en-GB" sz="1800" dirty="0">
                <a:effectLst/>
                <a:latin typeface="Calibri" panose="020F0502020204030204" pitchFamily="34" charset="0"/>
                <a:ea typeface="Times New Roman" panose="02020603050405020304" pitchFamily="18" charset="0"/>
                <a:cs typeface="Calibri" panose="020F0502020204030204" pitchFamily="34" charset="0"/>
              </a:rPr>
              <a:t>T</a:t>
            </a:r>
            <a:r>
              <a:rPr lang="en-NG" sz="1800" dirty="0">
                <a:effectLst/>
                <a:latin typeface="Calibri" panose="020F0502020204030204" pitchFamily="34" charset="0"/>
                <a:ea typeface="Times New Roman" panose="02020603050405020304" pitchFamily="18" charset="0"/>
                <a:cs typeface="Calibri" panose="020F0502020204030204" pitchFamily="34" charset="0"/>
              </a:rPr>
              <a:t>he Merchandise Marks Ac</a:t>
            </a:r>
            <a:r>
              <a:rPr lang="en-GB" sz="1800" dirty="0">
                <a:effectLst/>
                <a:latin typeface="Calibri" panose="020F0502020204030204" pitchFamily="34" charset="0"/>
                <a:ea typeface="Times New Roman" panose="02020603050405020304" pitchFamily="18" charset="0"/>
                <a:cs typeface="Calibri" panose="020F0502020204030204" pitchFamily="34" charset="0"/>
              </a:rPr>
              <a:t>t</a:t>
            </a:r>
          </a:p>
          <a:p>
            <a:pPr marL="285750" lvl="0" indent="-285750" algn="just">
              <a:buFont typeface="Wingdings" panose="05000000000000000000" pitchFamily="2" charset="2"/>
              <a:buChar char="Ø"/>
            </a:pPr>
            <a:r>
              <a:rPr lang="en-GB" sz="1800" dirty="0">
                <a:effectLst/>
                <a:latin typeface="Calibri" panose="020F0502020204030204" pitchFamily="34" charset="0"/>
                <a:ea typeface="Times New Roman" panose="02020603050405020304" pitchFamily="18" charset="0"/>
                <a:cs typeface="Calibri" panose="020F0502020204030204" pitchFamily="34" charset="0"/>
              </a:rPr>
              <a:t>T</a:t>
            </a:r>
            <a:r>
              <a:rPr lang="en-NG" sz="1800" dirty="0">
                <a:effectLst/>
                <a:latin typeface="Calibri" panose="020F0502020204030204" pitchFamily="34" charset="0"/>
                <a:ea typeface="Times New Roman" panose="02020603050405020304" pitchFamily="18" charset="0"/>
                <a:cs typeface="Calibri" panose="020F0502020204030204" pitchFamily="34" charset="0"/>
              </a:rPr>
              <a:t>he Trademark Malpractices (Miscellaneous Offences) Ac</a:t>
            </a:r>
            <a:r>
              <a:rPr lang="en-GB" sz="1800" dirty="0">
                <a:effectLst/>
                <a:latin typeface="Calibri" panose="020F0502020204030204" pitchFamily="34" charset="0"/>
                <a:ea typeface="Times New Roman" panose="02020603050405020304" pitchFamily="18" charset="0"/>
                <a:cs typeface="Calibri" panose="020F0502020204030204" pitchFamily="34" charset="0"/>
              </a:rPr>
              <a:t>t</a:t>
            </a:r>
          </a:p>
          <a:p>
            <a:pPr marL="285750" lvl="0" indent="-285750" algn="just">
              <a:buFont typeface="Wingdings" panose="05000000000000000000" pitchFamily="2" charset="2"/>
              <a:buChar char="Ø"/>
            </a:pPr>
            <a:r>
              <a:rPr lang="en-GB" dirty="0">
                <a:latin typeface="Calibri" panose="020F0502020204030204" pitchFamily="34" charset="0"/>
                <a:ea typeface="Times New Roman" panose="02020603050405020304" pitchFamily="18" charset="0"/>
                <a:cs typeface="Calibri" panose="020F0502020204030204" pitchFamily="34" charset="0"/>
              </a:rPr>
              <a:t>The Cybercrimes (Prohibition, Prevention, Etc) Act, 2015 </a:t>
            </a:r>
          </a:p>
          <a:p>
            <a:pPr marL="285750" lvl="0" indent="-285750" algn="just">
              <a:buFont typeface="Wingdings" panose="05000000000000000000" pitchFamily="2" charset="2"/>
              <a:buChar char="Ø"/>
            </a:pPr>
            <a:r>
              <a:rPr lang="en-NG" sz="1800" kern="0" dirty="0">
                <a:effectLst/>
                <a:latin typeface="Calibri" panose="020F0502020204030204" pitchFamily="34" charset="0"/>
                <a:ea typeface="Times New Roman" panose="02020603050405020304" pitchFamily="18" charset="0"/>
              </a:rPr>
              <a:t>The</a:t>
            </a:r>
            <a:r>
              <a:rPr lang="en-US" sz="1800" kern="0" dirty="0">
                <a:effectLst/>
                <a:latin typeface="Calibri" panose="020F0502020204030204" pitchFamily="34" charset="0"/>
                <a:ea typeface="Times New Roman" panose="02020603050405020304" pitchFamily="18" charset="0"/>
              </a:rPr>
              <a:t> </a:t>
            </a:r>
            <a:r>
              <a:rPr lang="en-NG" sz="1800" kern="0" dirty="0">
                <a:effectLst/>
                <a:latin typeface="Calibri" panose="020F0502020204030204" pitchFamily="34" charset="0"/>
                <a:ea typeface="Times New Roman" panose="02020603050405020304" pitchFamily="18" charset="0"/>
              </a:rPr>
              <a:t>Counterfeit and Fake Drugs and Unwholesome Processed Foods (Miscellaneous Provisions) Act</a:t>
            </a:r>
            <a:r>
              <a:rPr lang="en-GB" sz="1800" kern="0" dirty="0">
                <a:effectLst/>
                <a:latin typeface="Calibri" panose="020F0502020204030204" pitchFamily="34" charset="0"/>
                <a:ea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Wingdings" panose="05000000000000000000" pitchFamily="2" charset="2"/>
              <a:buChar char="Ø"/>
            </a:pPr>
            <a:r>
              <a:rPr lang="en-GB" sz="1800" dirty="0">
                <a:effectLst/>
                <a:latin typeface="Calibri" panose="020F0502020204030204" pitchFamily="34" charset="0"/>
                <a:ea typeface="Times New Roman" panose="02020603050405020304" pitchFamily="18" charset="0"/>
                <a:cs typeface="Calibri" panose="020F0502020204030204" pitchFamily="34" charset="0"/>
              </a:rPr>
              <a:t>Plant Variety Protect Act, 2021</a:t>
            </a:r>
            <a:endParaRPr lang="en-GB" dirty="0">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Wingdings" panose="05000000000000000000" pitchFamily="2" charset="2"/>
              <a:buChar char="Ø"/>
            </a:pPr>
            <a:r>
              <a:rPr lang="en-GB" dirty="0">
                <a:latin typeface="Calibri" panose="020F0502020204030204" pitchFamily="34" charset="0"/>
                <a:ea typeface="Times New Roman" panose="02020603050405020304" pitchFamily="18" charset="0"/>
                <a:cs typeface="Calibri" panose="020F0502020204030204" pitchFamily="34" charset="0"/>
              </a:rPr>
              <a:t>Designs Rules, 1971</a:t>
            </a:r>
          </a:p>
          <a:p>
            <a:pPr marL="285750" lvl="0" indent="-285750" algn="just">
              <a:buFont typeface="Wingdings" panose="05000000000000000000" pitchFamily="2" charset="2"/>
              <a:buChar char="Ø"/>
            </a:pPr>
            <a:r>
              <a:rPr lang="en-GB" sz="1800" dirty="0">
                <a:effectLst/>
                <a:latin typeface="Calibri" panose="020F0502020204030204" pitchFamily="34" charset="0"/>
                <a:ea typeface="Times New Roman" panose="02020603050405020304" pitchFamily="18" charset="0"/>
                <a:cs typeface="Calibri" panose="020F0502020204030204" pitchFamily="34" charset="0"/>
              </a:rPr>
              <a:t>Patent Rules, 1971.</a:t>
            </a:r>
          </a:p>
          <a:p>
            <a:pPr lvl="0" algn="just"/>
            <a:endParaRPr lang="en-GB"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99446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776573"/>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E9686959-198F-F658-59E3-9D3335B2CB79}"/>
              </a:ext>
            </a:extLst>
          </p:cNvPr>
          <p:cNvSpPr txBox="1"/>
          <p:nvPr/>
        </p:nvSpPr>
        <p:spPr>
          <a:xfrm>
            <a:off x="71716" y="1693698"/>
            <a:ext cx="9000566" cy="4599914"/>
          </a:xfrm>
          <a:prstGeom prst="rect">
            <a:avLst/>
          </a:prstGeom>
          <a:noFill/>
        </p:spPr>
        <p:txBody>
          <a:bodyPr wrap="square" rtlCol="0">
            <a:spAutoFit/>
          </a:bodyPr>
          <a:lstStyle/>
          <a:p>
            <a:pPr algn="just">
              <a:spcAft>
                <a:spcPts val="12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following is a brief review and analysis of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various Acts:</a:t>
            </a:r>
            <a:endParaRPr lang="en-GB" sz="1800" b="1"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0">
              <a:spcAft>
                <a:spcPts val="1200"/>
              </a:spcAft>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The Copyright Act</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2022 (the “Copyright Act”) </a:t>
            </a:r>
            <a:endParaRPr lang="en-NG"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Copyright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a:t>
            </a:r>
            <a:r>
              <a:rPr lang="en-US" sz="1800" kern="100" dirty="0">
                <a:effectLst/>
                <a:latin typeface="Calibri" panose="020F0502020204030204" pitchFamily="34" charset="0"/>
                <a:ea typeface="Times New Roman" panose="02020603050405020304" pitchFamily="18" charset="0"/>
                <a:cs typeface="Calibri" panose="020F0502020204030204" pitchFamily="34" charset="0"/>
              </a:rPr>
              <a:t>repealed the Copyright Act,</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1988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in order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to reflect changes in technology and global best practices. The Copyright Act provides protection for literary</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works</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music</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a</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l</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works,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artistic</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works, </a:t>
            </a:r>
            <a:r>
              <a:rPr lang="en-GB" sz="1800" kern="100" dirty="0" err="1">
                <a:effectLst/>
                <a:latin typeface="Calibri" panose="020F0502020204030204" pitchFamily="34" charset="0"/>
                <a:ea typeface="Times New Roman" panose="02020603050405020304" pitchFamily="18" charset="0"/>
                <a:cs typeface="Calibri" panose="020F0502020204030204" pitchFamily="34" charset="0"/>
              </a:rPr>
              <a:t>audiovisual</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works</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sound recordings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and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broadcasts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The Copyright Act seeks to ensure that the rights of authors are protected, access to creative works are limited, Nigeria complies with relevant international copyright treaties and conventions and Nigeria Copyright Commission becomes more effective.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Copyright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establishes the Nigerian Copyright Commission as the agency responsible for the administration and enforcement of copyright</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registration of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copyright</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works</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issuance of licenses for the use of copyright works,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ensuring compliance with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Copyright Act, instituting criminal-proceedings and sanctioning a non-complaint person or entity, instituting civil proceedings against a default person or entity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and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order to seize and details any work which does not conform with the provisions of the Copyright Act.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3020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357563" y="729170"/>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E9686959-198F-F658-59E3-9D3335B2CB79}"/>
              </a:ext>
            </a:extLst>
          </p:cNvPr>
          <p:cNvSpPr txBox="1"/>
          <p:nvPr/>
        </p:nvSpPr>
        <p:spPr>
          <a:xfrm>
            <a:off x="71716" y="1883917"/>
            <a:ext cx="9000566" cy="4034502"/>
          </a:xfrm>
          <a:prstGeom prst="rect">
            <a:avLst/>
          </a:prstGeom>
          <a:noFill/>
        </p:spPr>
        <p:txBody>
          <a:bodyPr wrap="square" rtlCol="0">
            <a:spAutoFit/>
          </a:bodyPr>
          <a:lstStyle/>
          <a:p>
            <a:pPr algn="just">
              <a:lnSpc>
                <a:spcPct val="107000"/>
              </a:lnSpc>
              <a:spcAft>
                <a:spcPts val="8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Commission also has the power to appoint Copyright Officers where necessary for effective enforcement of the Copyright Act. Furthermore, the Copyright Act provides that right owners can upon approval by the Commission, form a Collective Management Organisation in respect of any or more categories of works.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Copyright subsists in literary, musical or artistic works for seventy years after the end of the year in which the author dies. With respect to sound recordings, the duration of copyright </a:t>
            </a:r>
            <a:r>
              <a:rPr lang="en-GB" kern="100" dirty="0">
                <a:latin typeface="Calibri" panose="020F0502020204030204" pitchFamily="34" charset="0"/>
                <a:ea typeface="Times New Roman" panose="02020603050405020304" pitchFamily="18" charset="0"/>
                <a:cs typeface="Calibri" panose="020F0502020204030204" pitchFamily="34" charset="0"/>
              </a:rPr>
              <a:t>is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fifty years after the end of the year in which the recording was first made available to the public or fifty years after the work was created, if not made available to the public within that time. The duration of copyright in </a:t>
            </a:r>
            <a:r>
              <a:rPr lang="en-GB" sz="1800" kern="100" dirty="0" err="1">
                <a:effectLst/>
                <a:latin typeface="Calibri" panose="020F0502020204030204" pitchFamily="34" charset="0"/>
                <a:ea typeface="Times New Roman" panose="02020603050405020304" pitchFamily="18" charset="0"/>
                <a:cs typeface="Calibri" panose="020F0502020204030204" pitchFamily="34" charset="0"/>
              </a:rPr>
              <a:t>audiovisual</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works and photographs </a:t>
            </a:r>
            <a:r>
              <a:rPr lang="en-GB" kern="100" dirty="0">
                <a:latin typeface="Calibri" panose="020F0502020204030204" pitchFamily="34" charset="0"/>
                <a:ea typeface="Times New Roman" panose="02020603050405020304" pitchFamily="18" charset="0"/>
                <a:cs typeface="Calibri" panose="020F0502020204030204" pitchFamily="34" charset="0"/>
              </a:rPr>
              <a:t>is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fifty years after the end of the year in which the work was first made available to the public or fifty years after the work was created, if not made available to the public within that time. With respect to broadcasts, the copyright shall subsist for fifty years after the end of the year in which the broadcast first took place.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0453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0" y="1340120"/>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932317" y="562768"/>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E9686959-198F-F658-59E3-9D3335B2CB79}"/>
              </a:ext>
            </a:extLst>
          </p:cNvPr>
          <p:cNvSpPr txBox="1"/>
          <p:nvPr/>
        </p:nvSpPr>
        <p:spPr>
          <a:xfrm>
            <a:off x="71717" y="1862788"/>
            <a:ext cx="9000566" cy="4096763"/>
          </a:xfrm>
          <a:prstGeom prst="rect">
            <a:avLst/>
          </a:prstGeom>
          <a:noFill/>
        </p:spPr>
        <p:txBody>
          <a:bodyPr wrap="square" rtlCol="0">
            <a:spAutoFit/>
          </a:bodyPr>
          <a:lstStyle/>
          <a:p>
            <a:pPr marL="285750" lvl="0" indent="-285750" algn="just" rtl="0">
              <a:spcAft>
                <a:spcPts val="1200"/>
              </a:spcAft>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The Patent and Design Act</a:t>
            </a:r>
            <a:r>
              <a:rPr lang="en-GB" sz="1800" b="1" dirty="0">
                <a:effectLst/>
                <a:latin typeface="Calibri" panose="020F0502020204030204" pitchFamily="34" charset="0"/>
                <a:ea typeface="Times New Roman" panose="02020603050405020304" pitchFamily="18" charset="0"/>
                <a:cs typeface="Calibri" panose="020F0502020204030204" pitchFamily="34" charset="0"/>
              </a:rPr>
              <a:t>,</a:t>
            </a:r>
            <a:r>
              <a:rPr lang="en-NG" sz="1800" b="1" dirty="0">
                <a:effectLst/>
                <a:latin typeface="Calibri" panose="020F0502020204030204" pitchFamily="34" charset="0"/>
                <a:ea typeface="Times New Roman" panose="02020603050405020304" pitchFamily="18" charset="0"/>
                <a:cs typeface="Calibri" panose="020F0502020204030204" pitchFamily="34" charset="0"/>
              </a:rPr>
              <a:t> 1970</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(the “Act”)</a:t>
            </a:r>
          </a:p>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Act seeks to promote innovation and creativity by encouraging inventors to develop and commercialize their inventions in Nigeria.</a:t>
            </a:r>
            <a:r>
              <a:rPr lang="en-GB" kern="100" dirty="0">
                <a:latin typeface="Calibri" panose="020F0502020204030204" pitchFamily="34" charset="0"/>
                <a:ea typeface="Times New Roman" panose="02020603050405020304" pitchFamily="18" charset="0"/>
                <a:cs typeface="Calibri" panose="020F0502020204030204" pitchFamily="34" charset="0"/>
              </a:rPr>
              <a:t>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For a patent to be granted protection under the Act, there must be a new invention or an improvement of a patented invention, involving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an inventive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step,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and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must be</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capable of industrial application</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 design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on the other hand, according to Section 13 of the Act will be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eligible for registration if it is new</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not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considered immoral or contrary to public policy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and order.</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spcAft>
                <a:spcPts val="12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o obtain a patent or design registration, an applicant must file an application with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Registrar of Patents and Designs, who examines </a:t>
            </a:r>
            <a:r>
              <a:rPr lang="en-GB" kern="100" dirty="0">
                <a:latin typeface="Calibri" panose="020F0502020204030204" pitchFamily="34" charset="0"/>
                <a:ea typeface="Times New Roman" panose="02020603050405020304" pitchFamily="18" charset="0"/>
                <a:cs typeface="Calibri" panose="020F0502020204030204" pitchFamily="34" charset="0"/>
              </a:rPr>
              <a:t>the application to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determine if the invention or design meets the criteria for protection.</a:t>
            </a:r>
            <a:endParaRPr lang="en-GB" sz="1800" kern="100" dirty="0">
              <a:effectLst/>
              <a:latin typeface="Calibri" panose="020F0502020204030204" pitchFamily="34" charset="0"/>
              <a:ea typeface="Times New Roman" panose="02020603050405020304" pitchFamily="18" charset="0"/>
              <a:cs typeface="Calibri" panose="020F0502020204030204" pitchFamily="34" charset="0"/>
            </a:endParaRPr>
          </a:p>
          <a:p>
            <a:pPr algn="just">
              <a:spcAft>
                <a:spcPts val="1200"/>
              </a:spcAft>
            </a:pP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lvl="0" algn="just" rtl="0">
              <a:spcAft>
                <a:spcPts val="1200"/>
              </a:spcAft>
            </a:pPr>
            <a:endParaRPr lang="en-NG"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03268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642822"/>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199747" y="1823071"/>
            <a:ext cx="8744504" cy="5297091"/>
          </a:xfrm>
          <a:prstGeom prst="rect">
            <a:avLst/>
          </a:prstGeom>
          <a:noFill/>
        </p:spPr>
        <p:txBody>
          <a:bodyPr wrap="square" rtlCol="0">
            <a:spAutoFit/>
          </a:bodyPr>
          <a:lstStyle/>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term of a patent granted under the Act is 20 years from the date of filing of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application. While the term granted for an industrial design is five years, renewable for two further consecutive periods of five years. </a:t>
            </a:r>
            <a:r>
              <a:rPr lang="en-NG" sz="1800" kern="100" dirty="0">
                <a:effectLst/>
                <a:latin typeface="Calibri" panose="020F0502020204030204" pitchFamily="34" charset="0"/>
                <a:ea typeface="Calibri" panose="020F0502020204030204" pitchFamily="34" charset="0"/>
                <a:cs typeface="Calibri" panose="020F0502020204030204" pitchFamily="34" charset="0"/>
              </a:rPr>
              <a:t>A patent may also expire where the patent holder fails to pay the prescribed annual fees after a grace of six (6) months following the year from which such fees are due.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Act</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further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provides for remedies and sanctions against infringers of patents and designs. </a:t>
            </a:r>
            <a:endParaRPr lang="en-GB" sz="1800" b="1"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buFont typeface="Wingdings" panose="05000000000000000000" pitchFamily="2" charset="2"/>
              <a:buChar char="Ø"/>
            </a:pPr>
            <a:r>
              <a:rPr lang="en-GB" sz="1800" b="1" dirty="0">
                <a:effectLst/>
                <a:latin typeface="Calibri" panose="020F0502020204030204" pitchFamily="34" charset="0"/>
                <a:ea typeface="Times New Roman" panose="02020603050405020304" pitchFamily="18" charset="0"/>
                <a:cs typeface="Calibri" panose="020F0502020204030204" pitchFamily="34" charset="0"/>
              </a:rPr>
              <a:t>The Trademarks</a:t>
            </a:r>
            <a:r>
              <a:rPr lang="en-NG" sz="1800" b="1" dirty="0">
                <a:effectLst/>
                <a:latin typeface="Calibri" panose="020F0502020204030204" pitchFamily="34" charset="0"/>
                <a:ea typeface="Times New Roman" panose="02020603050405020304" pitchFamily="18" charset="0"/>
                <a:cs typeface="Calibri" panose="020F0502020204030204" pitchFamily="34" charset="0"/>
              </a:rPr>
              <a:t> Act</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a:t>
            </a:r>
            <a:r>
              <a:rPr lang="en-NG" sz="1800" b="1" dirty="0">
                <a:effectLst/>
                <a:latin typeface="Calibri" panose="020F0502020204030204" pitchFamily="34" charset="0"/>
                <a:ea typeface="Times New Roman" panose="02020603050405020304" pitchFamily="18" charset="0"/>
                <a:cs typeface="Calibri" panose="020F0502020204030204" pitchFamily="34" charset="0"/>
              </a:rPr>
              <a:t>19</a:t>
            </a:r>
            <a:r>
              <a:rPr lang="en-US" sz="1800" b="1" dirty="0">
                <a:effectLst/>
                <a:latin typeface="Calibri" panose="020F0502020204030204" pitchFamily="34" charset="0"/>
                <a:ea typeface="Times New Roman" panose="02020603050405020304" pitchFamily="18" charset="0"/>
                <a:cs typeface="Calibri" panose="020F0502020204030204" pitchFamily="34" charset="0"/>
              </a:rPr>
              <a:t>65</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(the “Trademarks Act”)</a:t>
            </a:r>
            <a:endParaRPr lang="en-GB" b="1" dirty="0">
              <a:latin typeface="Calibri" panose="020F0502020204030204" pitchFamily="34" charset="0"/>
              <a:ea typeface="Times New Roman" panose="02020603050405020304" pitchFamily="18" charset="0"/>
              <a:cs typeface="Calibri" panose="020F0502020204030204" pitchFamily="34" charset="0"/>
            </a:endParaRPr>
          </a:p>
          <a:p>
            <a:pPr lvl="0" algn="just" rtl="0"/>
            <a:r>
              <a:rPr lang="en-GB" sz="1800" dirty="0">
                <a:effectLst/>
                <a:latin typeface="Calibri" panose="020F0502020204030204" pitchFamily="34" charset="0"/>
                <a:ea typeface="Times New Roman" panose="02020603050405020304" pitchFamily="18" charset="0"/>
              </a:rPr>
              <a:t>The Trademarks</a:t>
            </a:r>
            <a:r>
              <a:rPr lang="en-GB" sz="1800" b="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Act</a:t>
            </a:r>
            <a:r>
              <a:rPr lang="en-NG" sz="1800" dirty="0">
                <a:effectLst/>
                <a:latin typeface="Calibri" panose="020F0502020204030204" pitchFamily="34" charset="0"/>
                <a:ea typeface="Times New Roman" panose="02020603050405020304" pitchFamily="18" charset="0"/>
              </a:rPr>
              <a:t> is a key legislation in Nigeria that provides legal protection for trademarks</a:t>
            </a:r>
            <a:r>
              <a:rPr lang="en-GB" sz="1800" dirty="0">
                <a:effectLst/>
                <a:latin typeface="Calibri" panose="020F0502020204030204" pitchFamily="34" charset="0"/>
                <a:ea typeface="Times New Roman" panose="02020603050405020304" pitchFamily="18" charset="0"/>
              </a:rPr>
              <a:t>, </a:t>
            </a:r>
            <a:r>
              <a:rPr lang="en-NG" sz="1800" dirty="0">
                <a:effectLst/>
                <a:latin typeface="Calibri" panose="020F0502020204030204" pitchFamily="34" charset="0"/>
                <a:ea typeface="Times New Roman" panose="02020603050405020304" pitchFamily="18" charset="0"/>
              </a:rPr>
              <a:t>service marks, and trade names. The</a:t>
            </a:r>
            <a:r>
              <a:rPr lang="en-GB" sz="1800" dirty="0">
                <a:effectLst/>
                <a:latin typeface="Calibri" panose="020F0502020204030204" pitchFamily="34" charset="0"/>
                <a:ea typeface="Times New Roman" panose="02020603050405020304" pitchFamily="18" charset="0"/>
              </a:rPr>
              <a:t> Trademarks</a:t>
            </a:r>
            <a:r>
              <a:rPr lang="en-NG" sz="1800" dirty="0">
                <a:effectLst/>
                <a:latin typeface="Calibri" panose="020F0502020204030204" pitchFamily="34" charset="0"/>
                <a:ea typeface="Times New Roman" panose="02020603050405020304" pitchFamily="18" charset="0"/>
              </a:rPr>
              <a:t> Act provides a comprehensive legal framework for the registration, protection, and enforcement of </a:t>
            </a:r>
            <a:r>
              <a:rPr lang="en-GB" sz="1800" dirty="0">
                <a:effectLst/>
                <a:latin typeface="Calibri" panose="020F0502020204030204" pitchFamily="34" charset="0"/>
                <a:ea typeface="Times New Roman" panose="02020603050405020304" pitchFamily="18" charset="0"/>
              </a:rPr>
              <a:t>trademarks</a:t>
            </a:r>
            <a:r>
              <a:rPr lang="en-NG" sz="1800" dirty="0">
                <a:effectLst/>
                <a:latin typeface="Calibri" panose="020F0502020204030204" pitchFamily="34" charset="0"/>
                <a:ea typeface="Times New Roman" panose="02020603050405020304" pitchFamily="18" charset="0"/>
              </a:rPr>
              <a:t> in Nigeria. </a:t>
            </a:r>
            <a:endParaRPr lang="en-GB" sz="1800" dirty="0">
              <a:effectLst/>
              <a:latin typeface="Calibri" panose="020F0502020204030204" pitchFamily="34" charset="0"/>
              <a:ea typeface="Times New Roman" panose="02020603050405020304" pitchFamily="18" charset="0"/>
            </a:endParaRPr>
          </a:p>
          <a:p>
            <a:pPr lvl="0" algn="just" rtl="0"/>
            <a:endParaRPr lang="en-GB" sz="1800" dirty="0">
              <a:effectLst/>
              <a:latin typeface="Calibri" panose="020F0502020204030204" pitchFamily="34" charset="0"/>
              <a:ea typeface="Times New Roman" panose="02020603050405020304" pitchFamily="18" charset="0"/>
            </a:endParaRPr>
          </a:p>
          <a:p>
            <a:pPr lvl="0" algn="just" rtl="0"/>
            <a:r>
              <a:rPr lang="en-NG" sz="1800" dirty="0">
                <a:effectLst/>
                <a:latin typeface="Calibri" panose="020F0502020204030204" pitchFamily="34" charset="0"/>
                <a:ea typeface="Times New Roman" panose="02020603050405020304" pitchFamily="18" charset="0"/>
              </a:rPr>
              <a:t>The </a:t>
            </a:r>
            <a:r>
              <a:rPr lang="en-GB" sz="1800" dirty="0">
                <a:effectLst/>
                <a:latin typeface="Calibri" panose="020F0502020204030204" pitchFamily="34" charset="0"/>
                <a:ea typeface="Times New Roman" panose="02020603050405020304" pitchFamily="18" charset="0"/>
              </a:rPr>
              <a:t>Trademarks</a:t>
            </a:r>
            <a:r>
              <a:rPr lang="en-GB" sz="1800" b="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Act establishes the office of a Registrar of Trademarks who is saddled with, among others the responsibility of advising on trademarks applications, examination of trademarks, registration of trademarks and refusal of trademarks.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Registrar also has the power to hear an applicant or a registered proprietor where the application is refused and can award reasonable costs where necessary. </a:t>
            </a:r>
          </a:p>
          <a:p>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GB" sz="1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252426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625569"/>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1" y="1823071"/>
            <a:ext cx="8744504" cy="3145413"/>
          </a:xfrm>
          <a:prstGeom prst="rect">
            <a:avLst/>
          </a:prstGeom>
          <a:noFill/>
        </p:spPr>
        <p:txBody>
          <a:bodyPr wrap="square" rtlCol="0">
            <a:spAutoFit/>
          </a:bodyPr>
          <a:lstStyle/>
          <a:p>
            <a:pPr algn="just">
              <a:lnSpc>
                <a:spcPct val="107000"/>
              </a:lnSpc>
              <a:spcAft>
                <a:spcPts val="8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Trademark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further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provides clear guidelines for the registration process, including the requirements for registration and the grounds for refusal of registration. This enables owners of trademarks to easily register their marks and obtain legal protection against infringement. The registration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of a trademark</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is valid for an initial period of seven </a:t>
            </a:r>
            <a:r>
              <a:rPr lang="en-US" sz="1800" kern="100" dirty="0">
                <a:effectLst/>
                <a:latin typeface="Calibri" panose="020F0502020204030204" pitchFamily="34" charset="0"/>
                <a:ea typeface="Times New Roman" panose="02020603050405020304" pitchFamily="18" charset="0"/>
                <a:cs typeface="Calibri" panose="020F0502020204030204" pitchFamily="34" charset="0"/>
              </a:rPr>
              <a:t>(7)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years, renewable indefinitely for periods of </a:t>
            </a:r>
            <a:r>
              <a:rPr lang="en-US" sz="1800" kern="100" dirty="0">
                <a:effectLst/>
                <a:latin typeface="Calibri" panose="020F0502020204030204" pitchFamily="34" charset="0"/>
                <a:ea typeface="Times New Roman" panose="02020603050405020304" pitchFamily="18" charset="0"/>
                <a:cs typeface="Calibri" panose="020F0502020204030204" pitchFamily="34" charset="0"/>
              </a:rPr>
              <a:t>fourteen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14</a:t>
            </a:r>
            <a:r>
              <a:rPr lang="en-US" sz="1800" kern="100" dirty="0">
                <a:effectLst/>
                <a:latin typeface="Calibri" panose="020F0502020204030204" pitchFamily="34" charset="0"/>
                <a:ea typeface="Times New Roman" panose="02020603050405020304" pitchFamily="18" charset="0"/>
                <a:cs typeface="Calibri" panose="020F0502020204030204" pitchFamily="34" charset="0"/>
              </a:rPr>
              <a:t>)</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years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Trademark</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establishes procedures for the cancellation or revocation of registered trademarks if they are found to have been improperly registered or if they have not been used for a certain period.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Trademark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also provides for the assignment and transmission of trademarks. This means that trademarks can be sold, transferred, or licensed to other parties. Another important feature of the Act is the provision for the protection of well-known trademarks. </a:t>
            </a:r>
            <a:endParaRPr lang="en-US" sz="1800" kern="1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330642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625569"/>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1" y="1823071"/>
            <a:ext cx="8744504" cy="5057090"/>
          </a:xfrm>
          <a:prstGeom prst="rect">
            <a:avLst/>
          </a:prstGeom>
          <a:noFill/>
        </p:spPr>
        <p:txBody>
          <a:bodyPr wrap="square" rtlCol="0">
            <a:spAutoFit/>
          </a:bodyPr>
          <a:lstStyle/>
          <a:p>
            <a:pPr marL="285750" lvl="0" indent="-285750" algn="just" rtl="0">
              <a:spcAft>
                <a:spcPts val="1200"/>
              </a:spcAft>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The Trademark Regulations 1967</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(the “Regulations”)</a:t>
            </a:r>
            <a:endParaRPr lang="en-NG" sz="1800" dirty="0">
              <a:effectLst/>
              <a:latin typeface="Calibri" panose="020F0502020204030204" pitchFamily="34" charset="0"/>
              <a:ea typeface="Calibri" panose="020F0502020204030204" pitchFamily="34" charset="0"/>
            </a:endParaRPr>
          </a:p>
          <a:p>
            <a:pPr algn="just">
              <a:lnSpc>
                <a:spcPct val="107000"/>
              </a:lnSpc>
              <a:spcAft>
                <a:spcPts val="12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Regulations complement t</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he Nigerian Trademarks Act of 1965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by providing</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further details on the registration process and other related matters.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The regulation</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outline</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s</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the procedure for trademark registration in Nigeria. The registration process is overseen by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Registrar</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a:t>
            </a:r>
            <a:r>
              <a:rPr lang="en-NG"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which is </a:t>
            </a:r>
            <a:r>
              <a:rPr lang="en-GB"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appointed by the Federal Civil Service Commission.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NG"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t>
            </a:r>
            <a:r>
              <a:rPr lang="en-NG"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egulation</a:t>
            </a:r>
            <a:r>
              <a:rPr lang="en-GB"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t>
            </a:r>
            <a:r>
              <a:rPr lang="en-NG"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aims to ensure that trademarks are registered and protected in a fair and efficient manner, and it provides legal remedies for infringement.</a:t>
            </a:r>
            <a:endParaRPr lang="en-GB"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rtl="0">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The Merchandise Marks Act</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1916 (the “MM Act”)</a:t>
            </a:r>
          </a:p>
          <a:p>
            <a:pPr lvl="0" algn="just" rtl="0"/>
            <a:endParaRPr lang="en-GB" b="1" dirty="0">
              <a:latin typeface="Calibri" panose="020F0502020204030204" pitchFamily="34" charset="0"/>
              <a:ea typeface="Times New Roman" panose="02020603050405020304" pitchFamily="18" charset="0"/>
              <a:cs typeface="Calibri" panose="020F0502020204030204" pitchFamily="34" charset="0"/>
            </a:endParaRPr>
          </a:p>
          <a:p>
            <a:pPr lvl="0" algn="just" rtl="0"/>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MM Act</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seeks to protect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goods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from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false trade description</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and false advertising. It prohibits the use of any false, misleading, or deceptive marks on goods, packages, or advertisements</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One of the key provisions of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MM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is the requirement that all imported goods must be marked with their country of origin.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MM Act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is intended to prevent the importation of counterfeit goods, which often have fake country of origin marks. </a:t>
            </a:r>
            <a:endParaRPr lang="en-GB" sz="1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07000"/>
              </a:lnSpc>
              <a:spcAft>
                <a:spcPts val="800"/>
              </a:spcAft>
            </a:pP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4261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625569"/>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1" y="1823071"/>
            <a:ext cx="8744504" cy="5385257"/>
          </a:xfrm>
          <a:prstGeom prst="rect">
            <a:avLst/>
          </a:prstGeom>
          <a:noFill/>
        </p:spPr>
        <p:txBody>
          <a:bodyPr wrap="square" rtlCol="0">
            <a:spAutoFit/>
          </a:bodyPr>
          <a:lstStyle/>
          <a:p>
            <a:pPr algn="just">
              <a:lnSpc>
                <a:spcPct val="107000"/>
              </a:lnSpc>
              <a:spcAft>
                <a:spcPts val="800"/>
              </a:spcAft>
            </a:pP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In addition,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MM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creates criminal penalties for offenses related to the use of false or misleading marks. These penalties include fines and imprisonment.</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MM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Act of Nigeria is an important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legislation</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 that helps to protect consumers from counterfeit goods and false advertising. Its provisions on the marking of imported goods and the registration of trademarks are particularly important for ensuring that consumers can make informed choices about the products they buy. </a:t>
            </a:r>
            <a:endParaRPr lang="en-GB" kern="100" dirty="0">
              <a:latin typeface="Calibri" panose="020F0502020204030204" pitchFamily="34" charset="0"/>
              <a:ea typeface="Times New Roman" panose="02020603050405020304" pitchFamily="18" charset="0"/>
              <a:cs typeface="Arial" panose="020B0604020202020204" pitchFamily="34" charset="0"/>
            </a:endParaRPr>
          </a:p>
          <a:p>
            <a:pPr marL="285750" indent="-285750" algn="just">
              <a:lnSpc>
                <a:spcPct val="107000"/>
              </a:lnSpc>
              <a:spcAft>
                <a:spcPts val="800"/>
              </a:spcAft>
              <a:buFont typeface="Wingdings" panose="05000000000000000000" pitchFamily="2" charset="2"/>
              <a:buChar char="Ø"/>
            </a:pPr>
            <a:r>
              <a:rPr lang="en-NG" sz="1800" b="1" dirty="0">
                <a:effectLst/>
                <a:latin typeface="Calibri" panose="020F0502020204030204" pitchFamily="34" charset="0"/>
                <a:ea typeface="Times New Roman" panose="02020603050405020304" pitchFamily="18" charset="0"/>
                <a:cs typeface="Calibri" panose="020F0502020204030204" pitchFamily="34" charset="0"/>
              </a:rPr>
              <a:t>The Trade Malpractices (Miscellaneous Offences) Act</a:t>
            </a:r>
            <a:r>
              <a:rPr lang="en-GB" sz="1800" b="1" dirty="0">
                <a:effectLst/>
                <a:latin typeface="Calibri" panose="020F0502020204030204" pitchFamily="34" charset="0"/>
                <a:ea typeface="Times New Roman" panose="02020603050405020304" pitchFamily="18" charset="0"/>
                <a:cs typeface="Calibri" panose="020F0502020204030204" pitchFamily="34" charset="0"/>
              </a:rPr>
              <a:t>, 1992 (the “TMO Act”)</a:t>
            </a:r>
            <a:endParaRPr lang="en-NG" sz="1800" dirty="0">
              <a:effectLst/>
              <a:latin typeface="Calibri" panose="020F0502020204030204" pitchFamily="34" charset="0"/>
              <a:ea typeface="Calibri" panose="020F0502020204030204" pitchFamily="34" charset="0"/>
            </a:endParaRPr>
          </a:p>
          <a:p>
            <a:pPr algn="just">
              <a:lnSpc>
                <a:spcPct val="107000"/>
              </a:lnSpc>
              <a:spcAft>
                <a:spcPts val="12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The TMO Act provides for acts that constitutes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trade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malpractices and regulate the trade malpractices offences.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TMO A</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ct criminalizes various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acts relating to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counterfeiting</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TMO A</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ct also makes it an offense to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use any weight, measure, weighing instrument or measuring instrument that is false, unjust, not stamped or marked according to law. In addition, it is an offence under the TMO Act to sell any products in a public place without weighing or measuring the product in the presence of the person that requested for the product.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GB" kern="100" dirty="0">
              <a:latin typeface="Calibri" panose="020F0502020204030204" pitchFamily="34" charset="0"/>
              <a:ea typeface="Times New Roman" panose="02020603050405020304" pitchFamily="18" charset="0"/>
              <a:cs typeface="Arial" panose="020B0604020202020204" pitchFamily="34" charset="0"/>
            </a:endParaRPr>
          </a:p>
          <a:p>
            <a:pPr algn="just">
              <a:lnSpc>
                <a:spcPct val="107000"/>
              </a:lnSpc>
              <a:spcAft>
                <a:spcPts val="800"/>
              </a:spcAft>
            </a:pPr>
            <a:endParaRPr lang="en-GB" sz="1800" kern="1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00042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118754" y="625569"/>
            <a:ext cx="7643003" cy="470000"/>
          </a:xfrm>
          <a:prstGeom prst="rect">
            <a:avLst/>
          </a:prstGeom>
          <a:noFill/>
        </p:spPr>
        <p:txBody>
          <a:bodyPr wrap="square" rtlCol="0">
            <a:spAutoFit/>
          </a:bodyPr>
          <a:lstStyle/>
          <a:p>
            <a:pPr algn="just">
              <a:lnSpc>
                <a:spcPct val="107000"/>
              </a:lnSpc>
              <a:spcAft>
                <a:spcPts val="800"/>
              </a:spcAft>
            </a:pPr>
            <a:r>
              <a:rPr lang="en-GB" sz="2400" b="1" kern="100" dirty="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1" y="1823071"/>
            <a:ext cx="8744504" cy="4729564"/>
          </a:xfrm>
          <a:prstGeom prst="rect">
            <a:avLst/>
          </a:prstGeom>
          <a:noFill/>
        </p:spPr>
        <p:txBody>
          <a:bodyPr wrap="square" rtlCol="0">
            <a:spAutoFit/>
          </a:bodyPr>
          <a:lstStyle/>
          <a:p>
            <a:pPr algn="just">
              <a:lnSpc>
                <a:spcPct val="107000"/>
              </a:lnSpc>
              <a:spcAft>
                <a:spcPts val="800"/>
              </a:spcAft>
            </a:pP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Furthermore, the TMO Act establishes a Malpractices Investigation Panel under the Federal Ministry of Commerce, responsible for investigating if an offence has been committed under the TMO Act. </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TMO A</a:t>
            </a:r>
            <a:r>
              <a:rPr lang="en-NG" sz="1800" kern="100" dirty="0">
                <a:effectLst/>
                <a:latin typeface="Calibri" panose="020F0502020204030204" pitchFamily="34" charset="0"/>
                <a:ea typeface="Times New Roman" panose="02020603050405020304" pitchFamily="18" charset="0"/>
                <a:cs typeface="Calibri" panose="020F0502020204030204" pitchFamily="34" charset="0"/>
              </a:rPr>
              <a:t>ct empowers the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Attorney-General or such officer of the Ministry of Justice to institute an action against such persons or entities that is accused of an offence under the Miscellaneous Offences Act. </a:t>
            </a:r>
          </a:p>
          <a:p>
            <a:pPr marL="285750" indent="-285750" algn="just">
              <a:lnSpc>
                <a:spcPct val="107000"/>
              </a:lnSpc>
              <a:spcAft>
                <a:spcPts val="800"/>
              </a:spcAft>
              <a:buFont typeface="Wingdings" panose="05000000000000000000" pitchFamily="2" charset="2"/>
              <a:buChar char="Ø"/>
            </a:pPr>
            <a:r>
              <a:rPr lang="en-GB" b="1" kern="100" dirty="0">
                <a:latin typeface="Calibri" panose="020F0502020204030204" pitchFamily="34" charset="0"/>
                <a:ea typeface="Times New Roman" panose="02020603050405020304" pitchFamily="18" charset="0"/>
                <a:cs typeface="Arial" panose="020B0604020202020204" pitchFamily="34" charset="0"/>
              </a:rPr>
              <a:t>The Cybercrimes (Prohibition, Prevention, Etc.) Act, 2015 (the “Cybercrimes Act”) </a:t>
            </a:r>
          </a:p>
          <a:p>
            <a:pPr algn="just">
              <a:lnSpc>
                <a:spcPct val="107000"/>
              </a:lnSpc>
              <a:spcAft>
                <a:spcPts val="800"/>
              </a:spcAft>
            </a:pPr>
            <a:r>
              <a:rPr lang="en-NG" dirty="0">
                <a:effectLst/>
                <a:ea typeface="Times New Roman" panose="02020603050405020304" pitchFamily="18" charset="0"/>
                <a:cs typeface="Calibri" panose="020F0502020204030204" pitchFamily="34" charset="0"/>
              </a:rPr>
              <a:t>The Cybercrimes Act </a:t>
            </a:r>
            <a:r>
              <a:rPr lang="en-GB" dirty="0">
                <a:effectLst/>
                <a:ea typeface="Times New Roman" panose="02020603050405020304" pitchFamily="18" charset="0"/>
                <a:cs typeface="Calibri" panose="020F0502020204030204" pitchFamily="34" charset="0"/>
              </a:rPr>
              <a:t>is </a:t>
            </a:r>
            <a:r>
              <a:rPr lang="en-NG" dirty="0">
                <a:effectLst/>
                <a:ea typeface="Times New Roman" panose="02020603050405020304" pitchFamily="18" charset="0"/>
                <a:cs typeface="Calibri" panose="020F0502020204030204" pitchFamily="34" charset="0"/>
              </a:rPr>
              <a:t>aimed at preventing and punishing various forms of cybercrime in </a:t>
            </a:r>
            <a:r>
              <a:rPr lang="en-GB" dirty="0">
                <a:effectLst/>
                <a:ea typeface="Times New Roman" panose="02020603050405020304" pitchFamily="18" charset="0"/>
                <a:cs typeface="Calibri" panose="020F0502020204030204" pitchFamily="34" charset="0"/>
              </a:rPr>
              <a:t>Nigeria.</a:t>
            </a:r>
            <a:r>
              <a:rPr lang="en-GB" dirty="0">
                <a:ea typeface="Times New Roman" panose="02020603050405020304" pitchFamily="18" charset="0"/>
                <a:cs typeface="Calibri" panose="020F0502020204030204" pitchFamily="34" charset="0"/>
              </a:rPr>
              <a:t> Various </a:t>
            </a:r>
            <a:r>
              <a:rPr lang="en-NG" dirty="0">
                <a:effectLst/>
                <a:ea typeface="Times New Roman" panose="02020603050405020304" pitchFamily="18" charset="0"/>
                <a:cs typeface="Calibri" panose="020F0502020204030204" pitchFamily="34" charset="0"/>
              </a:rPr>
              <a:t>activities, including </a:t>
            </a:r>
            <a:r>
              <a:rPr lang="en-GB" dirty="0">
                <a:effectLst/>
                <a:ea typeface="Times New Roman" panose="02020603050405020304" pitchFamily="18" charset="0"/>
                <a:cs typeface="Calibri" panose="020F0502020204030204" pitchFamily="34" charset="0"/>
              </a:rPr>
              <a:t>but not limited to </a:t>
            </a:r>
            <a:r>
              <a:rPr lang="en-NG" dirty="0">
                <a:effectLst/>
                <a:ea typeface="Times New Roman" panose="02020603050405020304" pitchFamily="18" charset="0"/>
                <a:cs typeface="Calibri" panose="020F0502020204030204" pitchFamily="34" charset="0"/>
              </a:rPr>
              <a:t>unauthorized access to computers and computer systems, computer-related fraud, </a:t>
            </a:r>
            <a:r>
              <a:rPr lang="en-US" dirty="0">
                <a:effectLst/>
                <a:ea typeface="Times New Roman" panose="02020603050405020304" pitchFamily="18" charset="0"/>
                <a:cs typeface="Calibri" panose="020F0502020204030204" pitchFamily="34" charset="0"/>
              </a:rPr>
              <a:t>Cyber Squatting (</a:t>
            </a:r>
            <a:r>
              <a:rPr lang="en-US" b="0" i="0" dirty="0">
                <a:effectLst/>
              </a:rPr>
              <a:t>generally bad faith registration of another's trademark in a domain name) The Cyber Crimes Act defines </a:t>
            </a:r>
            <a:r>
              <a:rPr lang="en-US" dirty="0"/>
              <a:t>Cyber Squatting </a:t>
            </a:r>
            <a:r>
              <a:rPr lang="en-US" b="0" i="0" dirty="0">
                <a:effectLst/>
              </a:rPr>
              <a:t>as a crime committed where a person intentionally makes use of a name, business name, trademark, domain name or other word or phrase registered, owned or in use by any person on the internet or any other computer network, without authority or right, and for the purpose of interfering with their use by the owner, registrant or legitimate previous user.</a:t>
            </a:r>
            <a:endParaRPr lang="en-GB" kern="100" dirty="0">
              <a:effectLst/>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607535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86BC73-9C10-6D79-3A01-4D6D001E9756}"/>
              </a:ext>
            </a:extLst>
          </p:cNvPr>
          <p:cNvSpPr>
            <a:spLocks noChangeArrowheads="1"/>
          </p:cNvSpPr>
          <p:nvPr>
            <p:custDataLst>
              <p:tags r:id="rId1"/>
            </p:custDataLst>
          </p:nvPr>
        </p:nvSpPr>
        <p:spPr bwMode="auto">
          <a:xfrm>
            <a:off x="533400" y="588963"/>
            <a:ext cx="6875463"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altLang="en-US" sz="32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FOCUS</a:t>
            </a:r>
          </a:p>
        </p:txBody>
      </p:sp>
      <p:sp>
        <p:nvSpPr>
          <p:cNvPr id="11267" name="Rectangle 7">
            <a:extLst>
              <a:ext uri="{FF2B5EF4-FFF2-40B4-BE49-F238E27FC236}">
                <a16:creationId xmlns:a16="http://schemas.microsoft.com/office/drawing/2014/main" id="{D4623BFA-4F02-BEEF-0672-938BD7F0BE7D}"/>
              </a:ext>
            </a:extLst>
          </p:cNvPr>
          <p:cNvSpPr>
            <a:spLocks noChangeArrowheads="1"/>
          </p:cNvSpPr>
          <p:nvPr>
            <p:custDataLst>
              <p:tags r:id="rId2"/>
            </p:custDataLst>
          </p:nvPr>
        </p:nvSpPr>
        <p:spPr bwMode="auto">
          <a:xfrm flipV="1">
            <a:off x="0" y="1111250"/>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dirty="0">
              <a:ln>
                <a:noFill/>
              </a:ln>
              <a:solidFill>
                <a:prstClr val="black"/>
              </a:solidFill>
              <a:effectLst/>
              <a:uLnTx/>
              <a:uFillTx/>
              <a:latin typeface="Tw Cen MT" panose="020B0602020104020603" pitchFamily="34" charset="0"/>
            </a:endParaRPr>
          </a:p>
        </p:txBody>
      </p:sp>
      <p:pic>
        <p:nvPicPr>
          <p:cNvPr id="11268" name="Picture 8">
            <a:extLst>
              <a:ext uri="{FF2B5EF4-FFF2-40B4-BE49-F238E27FC236}">
                <a16:creationId xmlns:a16="http://schemas.microsoft.com/office/drawing/2014/main" id="{ED61F0F0-0C5E-A800-1607-40E7EE371281}"/>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7715250" y="6292850"/>
            <a:ext cx="1046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1269" name="TextBox 11">
            <a:extLst>
              <a:ext uri="{FF2B5EF4-FFF2-40B4-BE49-F238E27FC236}">
                <a16:creationId xmlns:a16="http://schemas.microsoft.com/office/drawing/2014/main" id="{DBC0E2D8-A214-BE6C-EC91-4255AB68FF86}"/>
              </a:ext>
            </a:extLst>
          </p:cNvPr>
          <p:cNvSpPr txBox="1">
            <a:spLocks noChangeArrowheads="1"/>
          </p:cNvSpPr>
          <p:nvPr>
            <p:custDataLst>
              <p:tags r:id="rId4"/>
            </p:custDataLst>
          </p:nvPr>
        </p:nvSpPr>
        <p:spPr bwMode="auto">
          <a:xfrm>
            <a:off x="-303213" y="1739900"/>
            <a:ext cx="8547101" cy="4821000"/>
          </a:xfrm>
          <a:prstGeom prst="rect">
            <a:avLst/>
          </a:prstGeom>
          <a:noFill/>
          <a:ln>
            <a:noFill/>
          </a:ln>
        </p:spPr>
        <p:txBody>
          <a:bodyPr>
            <a:spAutoFit/>
          </a:bodyPr>
          <a:lstStyle>
            <a:lvl1pPr marL="342900" indent="-342900">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800100" indent="-342900">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tabLst>
                <a:tab pos="0" algn="l"/>
              </a:tabLs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q"/>
              <a:tabLst>
                <a:tab pos="0" algn="l"/>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Introduction</a:t>
            </a: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Categories of Intellectual Property </a:t>
            </a: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Importance of </a:t>
            </a:r>
            <a:r>
              <a:rPr kumimoji="0" lang="en-GB" altLang="en-US" sz="18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Intellectual Property</a:t>
            </a:r>
            <a:endParaRPr kumimoji="0" lang="en-US" altLang="en-US" sz="18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GB" altLang="en-US" sz="180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p>
          <a:p>
            <a:pPr lvl="1" algn="just" fontAlgn="base">
              <a:lnSpc>
                <a:spcPct val="107000"/>
              </a:lnSpc>
              <a:spcBef>
                <a:spcPct val="0"/>
              </a:spcBef>
              <a:spcAft>
                <a:spcPct val="0"/>
              </a:spcAft>
              <a:buFont typeface="Wingdings" panose="05000000000000000000" pitchFamily="2" charset="2"/>
              <a:buChar char="v"/>
            </a:pPr>
            <a:r>
              <a:rPr lang="en-US" sz="1800" dirty="0">
                <a:effectLst/>
                <a:latin typeface="Calibri" panose="020F0502020204030204" pitchFamily="34" charset="0"/>
                <a:ea typeface="Calibri" panose="020F0502020204030204" pitchFamily="34" charset="0"/>
                <a:cs typeface="Calibri" panose="020F0502020204030204" pitchFamily="34" charset="0"/>
              </a:rPr>
              <a:t>The importance of IP to individuals and business</a:t>
            </a: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US" altLang="en-US" sz="18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Registration of Intellectual Property Rights</a:t>
            </a: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US" altLang="en-US" sz="18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Regulatory Agencies in the IP space; International </a:t>
            </a: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organizations and treatise </a:t>
            </a: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v"/>
              <a:tabLst>
                <a:tab pos="0" algn="l"/>
              </a:tabLst>
              <a:defRPr/>
            </a:pPr>
            <a:r>
              <a:rPr kumimoji="0" lang="en-GB" altLang="en-US" sz="1800" b="0" i="0" u="none" strike="noStrike" kern="1200" cap="none" spc="0" normalizeH="0" baseline="0" noProof="0" dirty="0">
                <a:ln>
                  <a:noFill/>
                </a:ln>
                <a:solidFill>
                  <a:srgbClr val="000000"/>
                </a:solidFill>
                <a:effectLst/>
                <a:uLnTx/>
                <a:uFillTx/>
                <a:latin typeface="Calibri" panose="020F0502020204030204" pitchFamily="34" charset="0"/>
                <a:cs typeface="Arial" panose="020B0604020202020204" pitchFamily="34" charset="0"/>
              </a:rPr>
              <a:t>Conclusion / Q &amp;A</a:t>
            </a:r>
            <a:endParaRPr kumimoji="0" lang="en-GB" altLang="en-US" sz="1800" b="0" i="0" u="none" strike="noStrike" kern="1200" cap="none" spc="0" normalizeH="0" baseline="0" noProof="0" dirty="0">
              <a:ln>
                <a:noFill/>
              </a:ln>
              <a:solidFill>
                <a:prstClr val="black"/>
              </a:solidFill>
              <a:effectLst/>
              <a:uLnTx/>
              <a:uFillTx/>
              <a:latin typeface="Tw Cen MT" panose="020B0602020104020603" pitchFamily="34" charset="0"/>
            </a:endParaRPr>
          </a:p>
          <a:p>
            <a:pPr marL="800100" marR="0" lvl="1" indent="-342900" algn="just" defTabSz="914400" rtl="0" eaLnBrk="1" fontAlgn="base" latinLnBrk="0" hangingPunct="1">
              <a:lnSpc>
                <a:spcPct val="107000"/>
              </a:lnSpc>
              <a:spcBef>
                <a:spcPct val="0"/>
              </a:spcBef>
              <a:spcAft>
                <a:spcPct val="0"/>
              </a:spcAft>
              <a:buClrTx/>
              <a:buSzTx/>
              <a:buFontTx/>
              <a:buNone/>
              <a:tabLst>
                <a:tab pos="0" algn="l"/>
              </a:tabLst>
              <a:defRPr/>
            </a:pPr>
            <a:endParaRPr kumimoji="0" lang="en-US" altLang="en-US" sz="1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q"/>
              <a:tabLst>
                <a:tab pos="0" algn="l"/>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q"/>
              <a:tabLst>
                <a:tab pos="0" algn="l"/>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q"/>
              <a:tabLst>
                <a:tab pos="0" algn="l"/>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q"/>
              <a:tabLst>
                <a:tab pos="0" algn="l"/>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 typeface="Wingdings" panose="05000000000000000000" pitchFamily="2" charset="2"/>
              <a:buChar char="q"/>
              <a:tabLst>
                <a:tab pos="0" algn="l"/>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800100" marR="0" lvl="1" indent="-342900" algn="just" defTabSz="914400" rtl="0" eaLnBrk="1" fontAlgn="base" latinLnBrk="0" hangingPunct="1">
              <a:lnSpc>
                <a:spcPct val="107000"/>
              </a:lnSpc>
              <a:spcBef>
                <a:spcPct val="0"/>
              </a:spcBef>
              <a:spcAft>
                <a:spcPct val="0"/>
              </a:spcAft>
              <a:buClrTx/>
              <a:buSzTx/>
              <a:buFontTx/>
              <a:buNone/>
              <a:tabLst>
                <a:tab pos="0" algn="l"/>
              </a:tabLst>
              <a:defRPr/>
            </a:pPr>
            <a:endPar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357560" y="776573"/>
            <a:ext cx="7643003" cy="470000"/>
          </a:xfrm>
          <a:prstGeom prst="rect">
            <a:avLst/>
          </a:prstGeom>
          <a:noFill/>
        </p:spPr>
        <p:txBody>
          <a:bodyPr wrap="square" rtlCol="0">
            <a:spAutoFit/>
          </a:bodyPr>
          <a:lstStyle/>
          <a:p>
            <a:pPr algn="just">
              <a:lnSpc>
                <a:spcPct val="107000"/>
              </a:lnSpc>
              <a:spcAft>
                <a:spcPts val="800"/>
              </a:spcAft>
            </a:pPr>
            <a:r>
              <a:rPr lang="en-GB" sz="2400" b="1" kern="100" dirty="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2" y="1655079"/>
            <a:ext cx="9000565" cy="5231369"/>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Ø"/>
            </a:pPr>
            <a:r>
              <a:rPr lang="en-NG" sz="1800" b="1" kern="0" dirty="0">
                <a:effectLst/>
                <a:latin typeface="Calibri" panose="020F0502020204030204" pitchFamily="34" charset="0"/>
                <a:ea typeface="Times New Roman" panose="02020603050405020304" pitchFamily="18" charset="0"/>
              </a:rPr>
              <a:t>The Counterfeit and Fake Drugs and Unwholesome Processed Foods (Miscellaneous Provisions) Act</a:t>
            </a:r>
            <a:r>
              <a:rPr lang="en-GB" b="1" kern="0" dirty="0">
                <a:latin typeface="Calibri" panose="020F0502020204030204" pitchFamily="34" charset="0"/>
                <a:ea typeface="Times New Roman" panose="02020603050405020304" pitchFamily="18" charset="0"/>
              </a:rPr>
              <a:t>, 1988 </a:t>
            </a:r>
            <a:r>
              <a:rPr lang="en-GB" sz="1800" b="1" kern="0" dirty="0">
                <a:effectLst/>
                <a:latin typeface="Calibri" panose="020F0502020204030204" pitchFamily="34" charset="0"/>
                <a:ea typeface="Times New Roman" panose="02020603050405020304" pitchFamily="18" charset="0"/>
              </a:rPr>
              <a:t>(the “Counterfeit Act”) </a:t>
            </a:r>
          </a:p>
          <a:p>
            <a:pPr algn="just">
              <a:lnSpc>
                <a:spcPct val="107000"/>
              </a:lnSpc>
              <a:spcAft>
                <a:spcPts val="800"/>
              </a:spcAft>
            </a:pPr>
            <a:r>
              <a:rPr lang="en-GB" kern="0" dirty="0">
                <a:latin typeface="Calibri" panose="020F0502020204030204" pitchFamily="34" charset="0"/>
                <a:ea typeface="Times New Roman" panose="02020603050405020304" pitchFamily="18" charset="0"/>
              </a:rPr>
              <a:t>The Counterfeit Act prohibits the sale and distribution of counterfeit, adulterated, banned or fake, substandard or expired drug, wholesome processed food or </a:t>
            </a:r>
            <a:r>
              <a:rPr lang="en-GB" kern="0" dirty="0" err="1">
                <a:latin typeface="Calibri" panose="020F0502020204030204" pitchFamily="34" charset="0"/>
                <a:ea typeface="Times New Roman" panose="02020603050405020304" pitchFamily="18" charset="0"/>
              </a:rPr>
              <a:t>poisions</a:t>
            </a:r>
            <a:r>
              <a:rPr lang="en-GB" kern="0" dirty="0">
                <a:latin typeface="Calibri" panose="020F0502020204030204" pitchFamily="34" charset="0"/>
                <a:ea typeface="Times New Roman" panose="02020603050405020304" pitchFamily="18" charset="0"/>
              </a:rPr>
              <a:t>. </a:t>
            </a:r>
            <a:r>
              <a:rPr lang="en-NG" sz="1800" dirty="0">
                <a:effectLst/>
                <a:latin typeface="Calibri" panose="020F0502020204030204" pitchFamily="34" charset="0"/>
                <a:ea typeface="Times New Roman" panose="02020603050405020304" pitchFamily="18" charset="0"/>
                <a:cs typeface="Calibri" panose="020F0502020204030204" pitchFamily="34" charset="0"/>
              </a:rPr>
              <a:t>The </a:t>
            </a:r>
            <a:r>
              <a:rPr lang="en-GB" sz="1800" dirty="0">
                <a:effectLst/>
                <a:latin typeface="Calibri" panose="020F0502020204030204" pitchFamily="34" charset="0"/>
                <a:ea typeface="Times New Roman" panose="02020603050405020304" pitchFamily="18" charset="0"/>
                <a:cs typeface="Calibri" panose="020F0502020204030204" pitchFamily="34" charset="0"/>
              </a:rPr>
              <a:t>Counterfeit Act</a:t>
            </a:r>
            <a:r>
              <a:rPr lang="en-NG"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empowers</a:t>
            </a:r>
            <a:r>
              <a:rPr lang="en-NG" sz="1800" dirty="0">
                <a:effectLst/>
                <a:latin typeface="Calibri" panose="020F0502020204030204" pitchFamily="34" charset="0"/>
                <a:ea typeface="Times New Roman" panose="02020603050405020304" pitchFamily="18" charset="0"/>
                <a:cs typeface="Calibri" panose="020F0502020204030204" pitchFamily="34" charset="0"/>
              </a:rPr>
              <a:t> the National Agency for Food and Drug Administration and Control (NAFDAC), to regulate the manufacture, importation, exportation, distribution, advertisement, sale and use of unwholesome processed foods.</a:t>
            </a:r>
            <a:endParaRPr lang="en-GB" sz="1800" b="1" kern="1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en-GB" sz="1800" b="1" kern="100" dirty="0">
                <a:effectLst/>
                <a:latin typeface="Calibri" panose="020F0502020204030204" pitchFamily="34" charset="0"/>
                <a:ea typeface="Times New Roman" panose="02020603050405020304" pitchFamily="18" charset="0"/>
                <a:cs typeface="Calibri" panose="020F0502020204030204" pitchFamily="34" charset="0"/>
              </a:rPr>
              <a:t>Plant Variety Protection Act, 2021 (the “PVP Act”)</a:t>
            </a:r>
            <a:endParaRPr lang="en-NG" sz="1800" b="1"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ZA" sz="1800" kern="100" dirty="0">
                <a:effectLst/>
                <a:latin typeface="Calibri" panose="020F0502020204030204" pitchFamily="34" charset="0"/>
                <a:ea typeface="Times New Roman" panose="02020603050405020304" pitchFamily="18" charset="0"/>
                <a:cs typeface="Calibri" panose="020F0502020204030204" pitchFamily="34" charset="0"/>
              </a:rPr>
              <a:t>The PVP Act protects plant varieties, encourages investment in plant breeding and crop variety development and establishes a Plant Variety Protection Office for the promotion of increased staple crop productivity for smallholder farmers in Nigeria and </a:t>
            </a:r>
            <a:r>
              <a:rPr lang="en-GB" sz="1800" kern="100" dirty="0">
                <a:effectLst/>
                <a:latin typeface="Calibri" panose="020F0502020204030204" pitchFamily="34" charset="0"/>
                <a:ea typeface="Times New Roman" panose="02020603050405020304" pitchFamily="18" charset="0"/>
                <a:cs typeface="Calibri" panose="020F0502020204030204" pitchFamily="34" charset="0"/>
              </a:rPr>
              <a:t>establishes a Plant Variety Registry which is to be housed within the National Agriculture Seed Council (NASC). The requirements for protection are that the plant/seed variety sought to be protected must be new, distinct, uniform and stable.</a:t>
            </a:r>
            <a:r>
              <a:rPr lang="en-GB" kern="100" dirty="0">
                <a:latin typeface="Calibri" panose="020F0502020204030204" pitchFamily="34" charset="0"/>
                <a:ea typeface="Times New Roman" panose="02020603050405020304" pitchFamily="18" charset="0"/>
                <a:cs typeface="Arial" panose="020B0604020202020204" pitchFamily="34" charset="0"/>
              </a:rPr>
              <a:t> </a:t>
            </a:r>
            <a:r>
              <a:rPr lang="en-ZA" sz="1800" kern="100" dirty="0">
                <a:effectLst/>
                <a:latin typeface="Calibri" panose="020F0502020204030204" pitchFamily="34" charset="0"/>
                <a:ea typeface="Times New Roman" panose="02020603050405020304" pitchFamily="18" charset="0"/>
                <a:cs typeface="Calibri" panose="020F0502020204030204" pitchFamily="34" charset="0"/>
              </a:rPr>
              <a:t>The right granted under the PVP Act lasts for 20 years from the date of grant, except in the case of trees and vines where it is 25 years from date of grant.</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GB" sz="1800" kern="1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830097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0"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141456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03BC1B84-4D82-4E23-ABC5-F4AABC32FA3D}"/>
              </a:ext>
            </a:extLst>
          </p:cNvPr>
          <p:cNvSpPr txBox="1"/>
          <p:nvPr/>
        </p:nvSpPr>
        <p:spPr>
          <a:xfrm flipH="1">
            <a:off x="1229532" y="818178"/>
            <a:ext cx="7643003" cy="470000"/>
          </a:xfrm>
          <a:prstGeom prst="rect">
            <a:avLst/>
          </a:prstGeom>
          <a:noFill/>
        </p:spPr>
        <p:txBody>
          <a:bodyPr wrap="square" rtlCol="0">
            <a:spAutoFit/>
          </a:bodyPr>
          <a:lstStyle/>
          <a:p>
            <a:pPr algn="just">
              <a:lnSpc>
                <a:spcPct val="107000"/>
              </a:lnSpc>
              <a:spcAft>
                <a:spcPts val="800"/>
              </a:spcAft>
            </a:pPr>
            <a:r>
              <a:rPr lang="en-GB" sz="2400" b="1" kern="100">
                <a:effectLst/>
                <a:latin typeface="Calibri" panose="020F0502020204030204" pitchFamily="34" charset="0"/>
                <a:ea typeface="Times New Roman" panose="02020603050405020304" pitchFamily="18" charset="0"/>
                <a:cs typeface="Calibri" panose="020F0502020204030204" pitchFamily="34" charset="0"/>
              </a:rPr>
              <a:t>Legal Framework for Intellectual Property in Nigeria </a:t>
            </a:r>
            <a:endParaRPr lang="en-NG" sz="2400" kern="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B278A9D6-B3B4-2C5A-C0DD-71EB125D2F2A}"/>
              </a:ext>
            </a:extLst>
          </p:cNvPr>
          <p:cNvSpPr txBox="1"/>
          <p:nvPr/>
        </p:nvSpPr>
        <p:spPr>
          <a:xfrm>
            <a:off x="128031" y="1372174"/>
            <a:ext cx="8744504" cy="3297634"/>
          </a:xfrm>
          <a:prstGeom prst="rect">
            <a:avLst/>
          </a:prstGeom>
          <a:noFill/>
        </p:spPr>
        <p:txBody>
          <a:bodyPr wrap="square" rtlCol="0">
            <a:spAutoFit/>
          </a:bodyPr>
          <a:lstStyle/>
          <a:p>
            <a:pPr algn="just">
              <a:lnSpc>
                <a:spcPct val="107000"/>
              </a:lnSpc>
              <a:spcAft>
                <a:spcPts val="800"/>
              </a:spcAft>
            </a:pPr>
            <a:r>
              <a:rPr lang="en-GB" sz="1800" dirty="0">
                <a:effectLst/>
                <a:ea typeface="Calibri" panose="020F0502020204030204" pitchFamily="34" charset="0"/>
              </a:rPr>
              <a:t>.</a:t>
            </a:r>
            <a:endParaRPr lang="en-GB" dirty="0">
              <a:ea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en-GB" sz="1800" b="1" dirty="0">
                <a:effectLst/>
                <a:ea typeface="Calibri" panose="020F0502020204030204" pitchFamily="34" charset="0"/>
                <a:cs typeface="Times New Roman" panose="02020603050405020304" pitchFamily="18" charset="0"/>
              </a:rPr>
              <a:t>Designs Rules, 1971 (the “Design Rules”)</a:t>
            </a:r>
            <a:endParaRPr lang="en-GB" b="1" dirty="0">
              <a:ea typeface="Calibri" panose="020F0502020204030204" pitchFamily="34" charset="0"/>
            </a:endParaRPr>
          </a:p>
          <a:p>
            <a:pPr algn="just">
              <a:lnSpc>
                <a:spcPct val="107000"/>
              </a:lnSpc>
              <a:spcAft>
                <a:spcPts val="800"/>
              </a:spcAft>
            </a:pPr>
            <a:r>
              <a:rPr lang="en-GB" sz="1800" dirty="0">
                <a:effectLst/>
                <a:ea typeface="Calibri" panose="020F0502020204030204" pitchFamily="34" charset="0"/>
                <a:cs typeface="Times New Roman" panose="02020603050405020304" pitchFamily="18" charset="0"/>
              </a:rPr>
              <a:t>The Design Rules provide administrative and procedural guidance to facilitate the implementation of the Patents and Designs Act. </a:t>
            </a:r>
          </a:p>
          <a:p>
            <a:pPr marL="285750" indent="-285750" algn="just">
              <a:lnSpc>
                <a:spcPct val="107000"/>
              </a:lnSpc>
              <a:spcBef>
                <a:spcPts val="600"/>
              </a:spcBef>
              <a:spcAft>
                <a:spcPts val="800"/>
              </a:spcAft>
              <a:buFont typeface="Wingdings" panose="05000000000000000000" pitchFamily="2" charset="2"/>
              <a:buChar char="Ø"/>
            </a:pPr>
            <a:r>
              <a:rPr lang="en-GB" sz="1800" b="1" dirty="0">
                <a:effectLst/>
                <a:ea typeface="Calibri" panose="020F0502020204030204" pitchFamily="34" charset="0"/>
                <a:cs typeface="Times New Roman" panose="02020603050405020304" pitchFamily="18" charset="0"/>
              </a:rPr>
              <a:t>Patent Rules,  1971 (the “Patent Rules”) </a:t>
            </a:r>
            <a:endParaRPr lang="en-NG" sz="1800" b="1" dirty="0">
              <a:effectLst/>
              <a:ea typeface="Calibri" panose="020F0502020204030204" pitchFamily="34" charset="0"/>
              <a:cs typeface="Arial" panose="020B0604020202020204" pitchFamily="34" charset="0"/>
            </a:endParaRPr>
          </a:p>
          <a:p>
            <a:r>
              <a:rPr lang="en-GB" sz="1800" dirty="0">
                <a:effectLst/>
                <a:ea typeface="Calibri" panose="020F0502020204030204" pitchFamily="34" charset="0"/>
                <a:cs typeface="Times New Roman" panose="02020603050405020304" pitchFamily="18" charset="0"/>
              </a:rPr>
              <a:t>The Patent Rules provide administrative and procedural guidance to facilitate the implementation of the Patents and Designs Act. </a:t>
            </a:r>
            <a:endParaRPr lang="en-NG" sz="1800" dirty="0">
              <a:effectLst/>
              <a:ea typeface="Calibri" panose="020F0502020204030204" pitchFamily="34" charset="0"/>
            </a:endParaRPr>
          </a:p>
          <a:p>
            <a:pPr algn="just">
              <a:lnSpc>
                <a:spcPct val="107000"/>
              </a:lnSpc>
              <a:spcAft>
                <a:spcPts val="800"/>
              </a:spcAft>
            </a:pPr>
            <a:endParaRPr lang="en-NG" sz="1800" dirty="0">
              <a:effectLst/>
              <a:ea typeface="Calibri" panose="020F0502020204030204" pitchFamily="34" charset="0"/>
            </a:endParaRPr>
          </a:p>
          <a:p>
            <a:pPr algn="just">
              <a:lnSpc>
                <a:spcPct val="107000"/>
              </a:lnSpc>
              <a:spcAft>
                <a:spcPts val="800"/>
              </a:spcAft>
            </a:pPr>
            <a:endParaRPr lang="en-GB" sz="1800" kern="100" dirty="0">
              <a:effectLst/>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31527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3F984E7-6CD4-BB22-B19B-09292125AA36}"/>
              </a:ext>
            </a:extLst>
          </p:cNvPr>
          <p:cNvSpPr>
            <a:spLocks noChangeArrowheads="1"/>
          </p:cNvSpPr>
          <p:nvPr>
            <p:custDataLst>
              <p:tags r:id="rId1"/>
            </p:custDataLst>
          </p:nvPr>
        </p:nvSpPr>
        <p:spPr bwMode="auto">
          <a:xfrm>
            <a:off x="417513" y="136525"/>
            <a:ext cx="9047162"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GB" altLang="en-US" sz="3200" b="1" i="0" u="none" strike="noStrike" kern="1200" cap="none" spc="0" normalizeH="0" baseline="0" noProof="0">
              <a:ln>
                <a:noFill/>
              </a:ln>
              <a:solidFill>
                <a:prstClr val="black"/>
              </a:solidFill>
              <a:effectLst/>
              <a:uLnTx/>
              <a:uFillTx/>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437F7799-A88B-8058-12D8-F93CF72F7029}"/>
              </a:ext>
            </a:extLst>
          </p:cNvPr>
          <p:cNvSpPr txBox="1">
            <a:spLocks noChangeArrowheads="1"/>
          </p:cNvSpPr>
          <p:nvPr>
            <p:custDataLst>
              <p:tags r:id="rId2"/>
            </p:custDataLst>
          </p:nvPr>
        </p:nvSpPr>
        <p:spPr>
          <a:xfrm>
            <a:off x="417513" y="1784350"/>
            <a:ext cx="8343900" cy="4725988"/>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2" indent="-285750" algn="just" defTabSz="914400" rtl="0" eaLnBrk="1" fontAlgn="auto" latinLnBrk="0" hangingPunct="1">
              <a:lnSpc>
                <a:spcPct val="90000"/>
              </a:lnSpc>
              <a:spcBef>
                <a:spcPts val="500"/>
              </a:spcBef>
              <a:spcAft>
                <a:spcPts val="375"/>
              </a:spcAft>
              <a:buClrTx/>
              <a:buSzTx/>
              <a:buFont typeface="Wingdings" panose="05000000000000000000" pitchFamily="2" charset="2"/>
              <a:buChar char="Ø"/>
              <a:tabLst>
                <a:tab pos="85725" algn="l"/>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Calibri" panose="020F0502020204030204" pitchFamily="34" charset="0"/>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Calibri" panose="020F0502020204030204" pitchFamily="34" charset="0"/>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NG"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Calibri" panose="020F0502020204030204" pitchFamily="34" charset="0"/>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NG"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3316" name="Picture 8">
            <a:extLst>
              <a:ext uri="{FF2B5EF4-FFF2-40B4-BE49-F238E27FC236}">
                <a16:creationId xmlns:a16="http://schemas.microsoft.com/office/drawing/2014/main" id="{3DE725CC-CEB3-3263-CB41-F0193E0374F8}"/>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715250" y="6292850"/>
            <a:ext cx="1046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3317" name="Rectangle 1">
            <a:extLst>
              <a:ext uri="{FF2B5EF4-FFF2-40B4-BE49-F238E27FC236}">
                <a16:creationId xmlns:a16="http://schemas.microsoft.com/office/drawing/2014/main" id="{173D0469-24BA-D516-3559-6EB948461EA6}"/>
              </a:ext>
            </a:extLst>
          </p:cNvPr>
          <p:cNvSpPr>
            <a:spLocks noChangeArrowheads="1"/>
          </p:cNvSpPr>
          <p:nvPr>
            <p:custDataLst>
              <p:tags r:id="rId4"/>
            </p:custDataLst>
          </p:nvPr>
        </p:nvSpPr>
        <p:spPr bwMode="auto">
          <a:xfrm flipV="1">
            <a:off x="0" y="1262063"/>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4342" name="TextBox 6">
            <a:extLst>
              <a:ext uri="{FF2B5EF4-FFF2-40B4-BE49-F238E27FC236}">
                <a16:creationId xmlns:a16="http://schemas.microsoft.com/office/drawing/2014/main" id="{3A51F885-5232-E2B2-2780-26F544EB3671}"/>
              </a:ext>
            </a:extLst>
          </p:cNvPr>
          <p:cNvSpPr txBox="1">
            <a:spLocks noChangeArrowheads="1"/>
          </p:cNvSpPr>
          <p:nvPr>
            <p:custDataLst>
              <p:tags r:id="rId5"/>
            </p:custDataLst>
          </p:nvPr>
        </p:nvSpPr>
        <p:spPr bwMode="auto">
          <a:xfrm>
            <a:off x="754062" y="412750"/>
            <a:ext cx="7635875" cy="931863"/>
          </a:xfrm>
          <a:prstGeom prst="rect">
            <a:avLst/>
          </a:prstGeom>
          <a:noFill/>
          <a:ln>
            <a:noFill/>
          </a:ln>
        </p:spPr>
        <p:txBody>
          <a:bodyPr>
            <a:spAutoFit/>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0" fontAlgn="base" latinLnBrk="0" hangingPunct="0">
              <a:lnSpc>
                <a:spcPct val="107000"/>
              </a:lnSpc>
              <a:spcBef>
                <a:spcPct val="0"/>
              </a:spcBef>
              <a:spcAft>
                <a:spcPts val="800"/>
              </a:spcAft>
              <a:buClrTx/>
              <a:buSzTx/>
              <a:buFontTx/>
              <a:buNone/>
              <a:tabLst/>
              <a:defRPr/>
            </a:pPr>
            <a:r>
              <a:rPr kumimoji="0" lang="en-US"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Deposition of Works</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800" b="1" i="1" u="none" strike="noStrike" kern="1200" cap="none" spc="0" normalizeH="0" baseline="0" noProof="0" dirty="0">
                <a:ln>
                  <a:noFill/>
                </a:ln>
                <a:solidFill>
                  <a:srgbClr val="000000"/>
                </a:solidFill>
                <a:effectLst/>
                <a:uLnTx/>
                <a:uFillTx/>
                <a:latin typeface="Calibri" panose="020F0502020204030204" pitchFamily="34" charset="0"/>
                <a:cs typeface="Arial" panose="020B0604020202020204" pitchFamily="34" charset="0"/>
                <a:sym typeface="Wingdings" panose="05000000000000000000" pitchFamily="2" charset="2"/>
              </a:rPr>
              <a:t>   </a:t>
            </a:r>
            <a:endParaRPr kumimoji="0" lang="LID4096" altLang="en-US" sz="1800" b="0" i="1" u="none" strike="noStrike" kern="1200" cap="none" spc="0" normalizeH="0" baseline="0" noProof="0" dirty="0">
              <a:ln>
                <a:noFill/>
              </a:ln>
              <a:solidFill>
                <a:prstClr val="black"/>
              </a:solidFill>
              <a:effectLst/>
              <a:uLnTx/>
              <a:uFillTx/>
              <a:latin typeface="Tw Cen MT" panose="020B0602020104020603" pitchFamily="34" charset="0"/>
            </a:endParaRPr>
          </a:p>
        </p:txBody>
      </p:sp>
      <p:sp>
        <p:nvSpPr>
          <p:cNvPr id="10" name="TextBox 9">
            <a:extLst>
              <a:ext uri="{FF2B5EF4-FFF2-40B4-BE49-F238E27FC236}">
                <a16:creationId xmlns:a16="http://schemas.microsoft.com/office/drawing/2014/main" id="{E38D8B66-F605-CBE7-1A44-6032864C513C}"/>
              </a:ext>
            </a:extLst>
          </p:cNvPr>
          <p:cNvSpPr txBox="1"/>
          <p:nvPr>
            <p:custDataLst>
              <p:tags r:id="rId6"/>
            </p:custDataLst>
          </p:nvPr>
        </p:nvSpPr>
        <p:spPr>
          <a:xfrm>
            <a:off x="203200" y="1225357"/>
            <a:ext cx="8772525" cy="7439472"/>
          </a:xfrm>
          <a:prstGeom prst="rect">
            <a:avLst/>
          </a:prstGeom>
          <a:noFill/>
          <a:ln w="9525" cap="flat" cmpd="sng" algn="ctr">
            <a:noFill/>
            <a:prstDash val="solid"/>
            <a:round/>
            <a:headEnd type="none" w="med" len="med"/>
            <a:tailEnd type="none" w="med" len="med"/>
          </a:ln>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fontAlgn="base">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fontAlgn="base">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fontAlgn="base">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fontAlgn="base">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742950" marR="0" lvl="1" indent="-285750" algn="just" defTabSz="914400" rtl="0" eaLnBrk="1" fontAlgn="base" latinLnBrk="0" hangingPunct="1">
              <a:lnSpc>
                <a:spcPct val="107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Copyright exists in an original work automatically; </a:t>
            </a:r>
          </a:p>
          <a:p>
            <a:pPr algn="just" eaLnBrk="0" fontAlgn="base" hangingPunct="0">
              <a:lnSpc>
                <a:spcPct val="107000"/>
              </a:lnSpc>
              <a:spcBef>
                <a:spcPct val="0"/>
              </a:spcBef>
              <a:spcAft>
                <a:spcPts val="800"/>
              </a:spcAft>
              <a:buFont typeface="Wingdings" panose="05000000000000000000" pitchFamily="2" charset="2"/>
              <a:buChar char="Ø"/>
              <a:defRPr/>
            </a:pPr>
            <a:r>
              <a:rPr kumimoji="0" lang="en-GB" altLang="en-US"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Copyright Act, mandates the Nigerian Copyright Commission to maintain a database of authors and their works. Thus, the commission created a voluntary copyright notification scheme to enable authors to notify the commission of the existence of a work. </a:t>
            </a:r>
          </a:p>
          <a:p>
            <a:pPr algn="just" eaLnBrk="0" fontAlgn="base" hangingPunct="0">
              <a:lnSpc>
                <a:spcPct val="107000"/>
              </a:lnSpc>
              <a:spcBef>
                <a:spcPct val="0"/>
              </a:spcBef>
              <a:spcAft>
                <a:spcPts val="800"/>
              </a:spcAft>
              <a:buFont typeface="Wingdings" panose="05000000000000000000" pitchFamily="2" charset="2"/>
              <a:buChar char="Ø"/>
              <a:defRPr/>
            </a:pPr>
            <a:endParaRPr lang="en-GB" alt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eaLnBrk="0" fontAlgn="base" hangingPunct="0">
              <a:lnSpc>
                <a:spcPct val="107000"/>
              </a:lnSpc>
              <a:spcBef>
                <a:spcPct val="0"/>
              </a:spcBef>
              <a:spcAft>
                <a:spcPts val="800"/>
              </a:spcAft>
              <a:buFont typeface="Wingdings" panose="05000000000000000000" pitchFamily="2" charset="2"/>
              <a:buChar char="Ø"/>
              <a:defRPr/>
            </a:pPr>
            <a:r>
              <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NCC has designed a voluntary registration scheme to enable authors notify NCC of the creation of their works. Registration of a Copyright can be done through the Nigerian Copyright </a:t>
            </a:r>
            <a:r>
              <a:rPr kumimoji="0" lang="en-US" b="0" i="0" u="none" strike="noStrike" kern="1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eRegistration</a:t>
            </a:r>
            <a:r>
              <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System (</a:t>
            </a:r>
            <a:r>
              <a:rPr kumimoji="0" lang="en-US" b="0" i="0" u="none" strike="noStrike" kern="1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NCeRS</a:t>
            </a:r>
            <a:r>
              <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endParaRPr kumimoji="0" lang="en-GB" altLang="en-US"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sz="1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Nigerian Copyright e-Registration System (“</a:t>
            </a:r>
            <a:r>
              <a:rPr kumimoji="0" lang="en-US" sz="1800" b="1" i="0" u="none" strike="noStrike" kern="1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NCeRS</a:t>
            </a:r>
            <a:r>
              <a:rPr kumimoji="0" lang="en-US" sz="1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offers a platform for creators of copyright works or persons who have acquired rights in these works to register the work online with the Nigerian Copyright Commission. Although registration is not a protection prerequisite for copyright, subsequent registration of the work under the </a:t>
            </a:r>
            <a:r>
              <a:rPr kumimoji="0" lang="en-US" sz="1800" b="0" i="0" u="none" strike="noStrike" kern="1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NCeRS</a:t>
            </a: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is evidence that your creation is protected by copyright; and facilitates recording and proof of the possible date of creation of the work and other facts stated in the application form.  . </a:t>
            </a:r>
            <a:endParaRPr kumimoji="0" lang="en-US" sz="1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defRPr/>
            </a:pPr>
            <a:endParaRPr kumimoji="0" lang="en-GB" altLang="en-US" sz="1800" b="0" i="0" u="none" strike="noStrike" kern="1200" cap="none" spc="0" normalizeH="0" baseline="0" noProof="0" dirty="0">
              <a:ln>
                <a:noFill/>
              </a:ln>
              <a:solidFill>
                <a:prstClr val="black"/>
              </a:solidFill>
              <a:effectLst/>
              <a:uLnTx/>
              <a:uFillTx/>
              <a:latin typeface="Calibri" panose="020F0502020204030204"/>
            </a:endParaRPr>
          </a:p>
          <a:p>
            <a:pPr marL="285750" marR="0" lvl="0" indent="-285750" algn="just" defTabSz="914400" rtl="0" eaLnBrk="1" fontAlgn="base" latinLnBrk="0" hangingPunct="1">
              <a:lnSpc>
                <a:spcPct val="100000"/>
              </a:lnSpc>
              <a:spcBef>
                <a:spcPct val="0"/>
              </a:spcBef>
              <a:spcAft>
                <a:spcPct val="0"/>
              </a:spcAft>
              <a:buClrTx/>
              <a:buSzTx/>
              <a:buFontTx/>
              <a:buNone/>
              <a:tabLst/>
              <a:defRPr/>
            </a:pPr>
            <a:endParaRPr kumimoji="0" lang="en-GB" altLang="en-US" sz="1800" b="0" i="0" u="none" strike="noStrike" kern="1200" cap="none" spc="0" normalizeH="0" baseline="0" noProof="0" dirty="0">
              <a:ln>
                <a:noFill/>
              </a:ln>
              <a:solidFill>
                <a:prstClr val="black"/>
              </a:solidFill>
              <a:effectLst/>
              <a:uLnTx/>
              <a:uFillTx/>
              <a:latin typeface="Tw Cen MT" panose="020B0602020104020603" pitchFamily="34" charset="0"/>
            </a:endParaRPr>
          </a:p>
          <a:p>
            <a:pPr marL="742950" marR="0" lvl="1" indent="-285750" algn="just" defTabSz="914400" rtl="0" eaLnBrk="1" fontAlgn="base" latinLnBrk="0" hangingPunct="1">
              <a:lnSpc>
                <a:spcPct val="107000"/>
              </a:lnSpc>
              <a:spcBef>
                <a:spcPct val="0"/>
              </a:spcBef>
              <a:spcAft>
                <a:spcPct val="0"/>
              </a:spcAft>
              <a:buClrTx/>
              <a:buSzTx/>
              <a:buFont typeface="Wingdings" panose="05000000000000000000" pitchFamily="2" charset="2"/>
              <a:buChar char="Ø"/>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marR="0" lvl="1" indent="-285750" algn="just" defTabSz="914400" rtl="0" eaLnBrk="1" fontAlgn="base" latinLnBrk="0" hangingPunct="1">
              <a:lnSpc>
                <a:spcPct val="107000"/>
              </a:lnSpc>
              <a:spcBef>
                <a:spcPct val="0"/>
              </a:spcBef>
              <a:spcAft>
                <a:spcPct val="0"/>
              </a:spcAft>
              <a:buClrTx/>
              <a:buSzTx/>
              <a:buFont typeface="Wingdings" panose="05000000000000000000" pitchFamily="2" charset="2"/>
              <a:buChar char="Ø"/>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742950" marR="0" lvl="1" indent="-285750" algn="just" defTabSz="914400" rtl="0" eaLnBrk="1" fontAlgn="base" latinLnBrk="0" hangingPunct="1">
              <a:lnSpc>
                <a:spcPct val="107000"/>
              </a:lnSpc>
              <a:spcBef>
                <a:spcPct val="0"/>
              </a:spcBef>
              <a:spcAft>
                <a:spcPct val="0"/>
              </a:spcAft>
              <a:buClrTx/>
              <a:buSzTx/>
              <a:buFont typeface="Wingdings" panose="05000000000000000000" pitchFamily="2" charset="2"/>
              <a:buChar char="Ø"/>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C3C8436-1E9E-8FC1-4CE6-60D88A46DDAB}"/>
              </a:ext>
            </a:extLst>
          </p:cNvPr>
          <p:cNvSpPr txBox="1">
            <a:spLocks noChangeArrowheads="1"/>
          </p:cNvSpPr>
          <p:nvPr>
            <p:custDataLst>
              <p:tags r:id="rId1"/>
            </p:custDataLst>
          </p:nvPr>
        </p:nvSpPr>
        <p:spPr>
          <a:xfrm>
            <a:off x="0" y="1208088"/>
            <a:ext cx="8788400" cy="4921250"/>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10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4340" name="Picture 8">
            <a:extLst>
              <a:ext uri="{FF2B5EF4-FFF2-40B4-BE49-F238E27FC236}">
                <a16:creationId xmlns:a16="http://schemas.microsoft.com/office/drawing/2014/main" id="{66E93A3F-0801-E0AE-2342-A9EAF5425585}"/>
              </a:ext>
            </a:extLst>
          </p:cNvPr>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4341" name="Rectangle 1">
            <a:extLst>
              <a:ext uri="{FF2B5EF4-FFF2-40B4-BE49-F238E27FC236}">
                <a16:creationId xmlns:a16="http://schemas.microsoft.com/office/drawing/2014/main" id="{C80808A4-5DDF-12C5-3248-A052295C117F}"/>
              </a:ext>
            </a:extLst>
          </p:cNvPr>
          <p:cNvSpPr>
            <a:spLocks noChangeArrowheads="1"/>
          </p:cNvSpPr>
          <p:nvPr>
            <p:custDataLst>
              <p:tags r:id="rId3"/>
            </p:custDataLst>
          </p:nvPr>
        </p:nvSpPr>
        <p:spPr bwMode="auto">
          <a:xfrm flipV="1">
            <a:off x="0" y="1039813"/>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4342" name="TextBox 2">
            <a:extLst>
              <a:ext uri="{FF2B5EF4-FFF2-40B4-BE49-F238E27FC236}">
                <a16:creationId xmlns:a16="http://schemas.microsoft.com/office/drawing/2014/main" id="{71740827-3529-EBAD-CBCC-6F4F7E5CBD16}"/>
              </a:ext>
            </a:extLst>
          </p:cNvPr>
          <p:cNvSpPr txBox="1">
            <a:spLocks noChangeArrowheads="1"/>
          </p:cNvSpPr>
          <p:nvPr/>
        </p:nvSpPr>
        <p:spPr bwMode="auto">
          <a:xfrm>
            <a:off x="116844" y="1340608"/>
            <a:ext cx="8432800" cy="4678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 copy of the work and facts relating to the creation and ownership of the work, disclosed in the application will form part of the database of the Nigerian Copyright Commission mandated to be kept under the Copyright Act.</a:t>
            </a:r>
            <a:endParaRPr kumimoji="0" lang="en-US" sz="1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requirements for copyright registration include the particulars of the work being registered and the particulars of the author</a:t>
            </a:r>
            <a:endParaRPr lang="en-GB" alt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 author can submit a notification to any office of the commission nationwide on a form available at the commission’s offices or fill the form in online. An author must also submit two copies of the work and proof of the payment of the prescribed fee of N10,000 or USD60. A notification is generally processed within 10 days.</a:t>
            </a: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Copyright protection is limited to the territory of Nigeria. However, works of Nigerian citizens or companies also enjoy protection in member countries to the Berne Convention, to which Nigeria is a party.</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6D1F8B6-EB82-D069-373B-6BAC62DA0EEB}"/>
              </a:ext>
            </a:extLst>
          </p:cNvPr>
          <p:cNvSpPr txBox="1">
            <a:spLocks noChangeArrowheads="1"/>
          </p:cNvSpPr>
          <p:nvPr>
            <p:custDataLst>
              <p:tags r:id="rId1"/>
            </p:custDataLst>
          </p:nvPr>
        </p:nvSpPr>
        <p:spPr bwMode="auto">
          <a:xfrm>
            <a:off x="96838" y="374650"/>
            <a:ext cx="9047162" cy="552450"/>
          </a:xfrm>
          <a:prstGeom prst="rect">
            <a:avLst/>
          </a:prstGeom>
          <a:noFill/>
          <a:ln>
            <a:noFill/>
          </a:ln>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0" fontAlgn="base" latinLnBrk="0" hangingPunct="0">
              <a:lnSpc>
                <a:spcPct val="107000"/>
              </a:lnSpc>
              <a:spcBef>
                <a:spcPct val="0"/>
              </a:spcBef>
              <a:spcAft>
                <a:spcPts val="800"/>
              </a:spcAft>
              <a:buClrTx/>
              <a:buSzTx/>
              <a:buFontTx/>
              <a:buNone/>
              <a:tabLst/>
              <a:defRPr/>
            </a:pPr>
            <a:r>
              <a:rPr kumimoji="0" lang="en-US" sz="32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Registration of Trademarks</a:t>
            </a:r>
            <a:endParaRPr kumimoji="0" lang="en-US" sz="32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CC6A3DE7-FDCA-D684-B96F-FAF61019FBBC}"/>
              </a:ext>
            </a:extLst>
          </p:cNvPr>
          <p:cNvSpPr txBox="1">
            <a:spLocks noChangeArrowheads="1"/>
          </p:cNvSpPr>
          <p:nvPr>
            <p:custDataLst>
              <p:tags r:id="rId2"/>
            </p:custDataLst>
          </p:nvPr>
        </p:nvSpPr>
        <p:spPr>
          <a:xfrm>
            <a:off x="0" y="1119188"/>
            <a:ext cx="8788400" cy="4921250"/>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10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5364" name="Picture 8">
            <a:extLst>
              <a:ext uri="{FF2B5EF4-FFF2-40B4-BE49-F238E27FC236}">
                <a16:creationId xmlns:a16="http://schemas.microsoft.com/office/drawing/2014/main" id="{ABD1092A-13B9-1ACF-6154-9717AB2EEAE3}"/>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5365" name="Rectangle 1">
            <a:extLst>
              <a:ext uri="{FF2B5EF4-FFF2-40B4-BE49-F238E27FC236}">
                <a16:creationId xmlns:a16="http://schemas.microsoft.com/office/drawing/2014/main" id="{A81160FA-0B8C-73B4-D9DC-BF2CF2E62C21}"/>
              </a:ext>
            </a:extLst>
          </p:cNvPr>
          <p:cNvSpPr>
            <a:spLocks noChangeArrowheads="1"/>
          </p:cNvSpPr>
          <p:nvPr>
            <p:custDataLst>
              <p:tags r:id="rId4"/>
            </p:custDataLst>
          </p:nvPr>
        </p:nvSpPr>
        <p:spPr bwMode="auto">
          <a:xfrm flipV="1">
            <a:off x="0" y="1039813"/>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3" name="TextBox 2">
            <a:extLst>
              <a:ext uri="{FF2B5EF4-FFF2-40B4-BE49-F238E27FC236}">
                <a16:creationId xmlns:a16="http://schemas.microsoft.com/office/drawing/2014/main" id="{DF4218A9-8E01-CC46-6E87-FB70865312D2}"/>
              </a:ext>
            </a:extLst>
          </p:cNvPr>
          <p:cNvSpPr txBox="1"/>
          <p:nvPr/>
        </p:nvSpPr>
        <p:spPr>
          <a:xfrm>
            <a:off x="36660" y="1485224"/>
            <a:ext cx="8870950" cy="4907882"/>
          </a:xfrm>
          <a:prstGeom prst="rect">
            <a:avLst/>
          </a:prstGeom>
          <a:noFill/>
        </p:spPr>
        <p:txBody>
          <a:bodyPr>
            <a:spAutoFit/>
          </a:body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Trademarks are registered at the Trademarks Registry. </a:t>
            </a: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Registration is necessary for a proprietor to enjoy the protection and the exclusive benefits and rights provided for in the Trade Marks Act. The proprietor of an unregistered trademark can only institute an action in tort for passing-off against an infringer.</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Trademarks can be registered in 45 different classes following the International Classification of Goods and Services also known as the Nice Classification. </a:t>
            </a:r>
            <a:r>
              <a:rPr kumimoji="0" lang="en-GB"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Nigeria uses the 9</a:t>
            </a:r>
            <a:r>
              <a:rPr kumimoji="0" lang="en-GB" sz="1800" b="0" i="0" u="none" strike="noStrike" kern="1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th</a:t>
            </a:r>
            <a:r>
              <a:rPr kumimoji="0" lang="en-GB"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edition of the Nice Classification System.</a:t>
            </a: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The Trademark Regulations requires that trademark applications be filed in writing</a:t>
            </a:r>
            <a:r>
              <a:rPr kumimoji="0" lang="en-GB"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 and </a:t>
            </a:r>
            <a:r>
              <a:rPr kumimoji="0" lang="en-US"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accompanied by the </a:t>
            </a:r>
            <a:r>
              <a:rPr kumimoji="0" lang="en-GB"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payment of </a:t>
            </a:r>
            <a:r>
              <a:rPr kumimoji="0" lang="en-US"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prescribed fees</a:t>
            </a:r>
            <a:r>
              <a:rPr kumimoji="0" lang="en-GB"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a:t>
            </a:r>
            <a:r>
              <a:rPr kumimoji="0" lang="en-US" sz="1800" b="0" i="0" u="none" strike="noStrike" kern="1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rPr>
              <a:t> The application must contain specific information such as the name, address, phone number, email address and nationality of the applicant, the goods or services for which registration is sought, the class of goods or services and </a:t>
            </a:r>
            <a:r>
              <a:rPr kumimoji="0" lang="en-GB"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an executed power of attorney in favour of the agent filing the trademark registration on behalf of the proprietor.</a:t>
            </a: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r>
              <a:rPr kumimoji="0" lang="en-Z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The person or organization desiring to register a trademark is to brief an agent, with </a:t>
            </a:r>
            <a:r>
              <a:rPr kumimoji="0" lang="en-ZA"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the details of the trademark, or the description of a symbol or logo to be registered.</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639445BB-65CB-32F3-BD83-F077366022C6}"/>
              </a:ext>
            </a:extLst>
          </p:cNvPr>
          <p:cNvSpPr txBox="1">
            <a:spLocks noChangeArrowheads="1"/>
          </p:cNvSpPr>
          <p:nvPr>
            <p:custDataLst>
              <p:tags r:id="rId1"/>
            </p:custDataLst>
          </p:nvPr>
        </p:nvSpPr>
        <p:spPr bwMode="auto">
          <a:xfrm>
            <a:off x="96838" y="374650"/>
            <a:ext cx="9047162" cy="552450"/>
          </a:xfrm>
          <a:prstGeom prst="rect">
            <a:avLst/>
          </a:prstGeom>
          <a:noFill/>
          <a:ln>
            <a:noFill/>
          </a:ln>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0" fontAlgn="base" latinLnBrk="0" hangingPunct="0">
              <a:lnSpc>
                <a:spcPct val="107000"/>
              </a:lnSpc>
              <a:spcBef>
                <a:spcPct val="0"/>
              </a:spcBef>
              <a:spcAft>
                <a:spcPts val="800"/>
              </a:spcAft>
              <a:buClrTx/>
              <a:buSzTx/>
              <a:buFontTx/>
              <a:buNone/>
              <a:tabLst/>
              <a:defRPr/>
            </a:pPr>
            <a:r>
              <a:rPr kumimoji="0" lang="en-US" sz="32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Registration of Trademarks</a:t>
            </a:r>
            <a:endParaRPr kumimoji="0" lang="en-US" sz="32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46B81C6C-114F-3E50-895F-069340720DE4}"/>
              </a:ext>
            </a:extLst>
          </p:cNvPr>
          <p:cNvSpPr txBox="1">
            <a:spLocks noChangeArrowheads="1"/>
          </p:cNvSpPr>
          <p:nvPr>
            <p:custDataLst>
              <p:tags r:id="rId2"/>
            </p:custDataLst>
          </p:nvPr>
        </p:nvSpPr>
        <p:spPr>
          <a:xfrm>
            <a:off x="0" y="1119188"/>
            <a:ext cx="8788400" cy="4921250"/>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10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6388" name="Picture 8">
            <a:extLst>
              <a:ext uri="{FF2B5EF4-FFF2-40B4-BE49-F238E27FC236}">
                <a16:creationId xmlns:a16="http://schemas.microsoft.com/office/drawing/2014/main" id="{666D596E-2CB7-849D-D814-389DDE0549B0}"/>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6389" name="Rectangle 1">
            <a:extLst>
              <a:ext uri="{FF2B5EF4-FFF2-40B4-BE49-F238E27FC236}">
                <a16:creationId xmlns:a16="http://schemas.microsoft.com/office/drawing/2014/main" id="{B173AD25-736B-E818-C9C4-ADFCB6BC6319}"/>
              </a:ext>
            </a:extLst>
          </p:cNvPr>
          <p:cNvSpPr>
            <a:spLocks noChangeArrowheads="1"/>
          </p:cNvSpPr>
          <p:nvPr>
            <p:custDataLst>
              <p:tags r:id="rId4"/>
            </p:custDataLst>
          </p:nvPr>
        </p:nvSpPr>
        <p:spPr bwMode="auto">
          <a:xfrm flipV="1">
            <a:off x="0" y="1039813"/>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3" name="TextBox 2">
            <a:extLst>
              <a:ext uri="{FF2B5EF4-FFF2-40B4-BE49-F238E27FC236}">
                <a16:creationId xmlns:a16="http://schemas.microsoft.com/office/drawing/2014/main" id="{92C405F8-FF63-02F8-C586-52F71F3E9FD5}"/>
              </a:ext>
            </a:extLst>
          </p:cNvPr>
          <p:cNvSpPr txBox="1"/>
          <p:nvPr/>
        </p:nvSpPr>
        <p:spPr>
          <a:xfrm>
            <a:off x="112713" y="1281113"/>
            <a:ext cx="8855075" cy="5231369"/>
          </a:xfrm>
          <a:prstGeom prst="rect">
            <a:avLst/>
          </a:prstGeom>
          <a:noFill/>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ZA"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A search is conducted on the </a:t>
            </a:r>
            <a:r>
              <a:rPr kumimoji="0" lang="en-ZA"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rPr>
              <a:t>trademark</a:t>
            </a:r>
            <a:r>
              <a:rPr kumimoji="0" lang="en-US"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Calibri" panose="020F0502020204030204" pitchFamily="34" charset="0"/>
              </a:rPr>
              <a:t>, it takes about </a:t>
            </a: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three days to obtain a search report.. </a:t>
            </a:r>
            <a:r>
              <a:rPr kumimoji="0" lang="en-US"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Calibri" panose="020F0502020204030204" pitchFamily="34" charset="0"/>
              </a:rPr>
              <a:t>If the trademark</a:t>
            </a:r>
            <a:r>
              <a:rPr kumimoji="0" lang="en-ZA"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rPr>
              <a:t> is not in conflict or too similar to any existing trademark, an application for the registration can proceed.</a:t>
            </a:r>
            <a:endParaRPr kumimoji="0" lang="en-US" alt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alt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Arial" panose="020B0604020202020204" pitchFamily="34" charset="0"/>
              </a:rPr>
              <a:t>Upon receipt of a trademark application, the Registrar of Trademarks examines the application to ensure that it complies with the requirements of the Regulations. </a:t>
            </a: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An acceptance form is usually issued within one to three weeks. </a:t>
            </a:r>
          </a:p>
          <a:p>
            <a:pPr algn="just" eaLnBrk="0" fontAlgn="base" hangingPunct="0">
              <a:lnSpc>
                <a:spcPct val="107000"/>
              </a:lnSpc>
              <a:spcBef>
                <a:spcPct val="0"/>
              </a:spcBef>
              <a:spcAft>
                <a:spcPts val="800"/>
              </a:spcAft>
              <a:buFont typeface="Wingdings" panose="05000000000000000000" pitchFamily="2" charset="2"/>
              <a:buChar char="Ø"/>
              <a:defRPr/>
            </a:pP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The refusal of a trademark registration application can be appealed by filing an appeal to the Registrar of Trademarks. An appeal must be filed within two months from the date of refusal.. The decision of the registrar is subject to appeal to the Federal High Court.</a:t>
            </a: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Where a mark has been accepted, it is listed for publication in the Trademarks Journal (the publication timeline is determined by the Trademarks Registry). After publication in the Trademarks Journal, the trademark application is open to opposition. The opposition period is two months from the date of publication in the Trademarks Journal. If there are no oppositions, an application for sealing of the trademark application is filed to obtain the certificate of registration. This usually takes between three to six months.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2051B38-3F31-E067-1DCC-7C24A49CC0EE}"/>
              </a:ext>
            </a:extLst>
          </p:cNvPr>
          <p:cNvSpPr txBox="1">
            <a:spLocks noChangeArrowheads="1"/>
          </p:cNvSpPr>
          <p:nvPr>
            <p:custDataLst>
              <p:tags r:id="rId1"/>
            </p:custDataLst>
          </p:nvPr>
        </p:nvSpPr>
        <p:spPr bwMode="auto">
          <a:xfrm>
            <a:off x="96838" y="374650"/>
            <a:ext cx="9047162" cy="552450"/>
          </a:xfrm>
          <a:prstGeom prst="rect">
            <a:avLst/>
          </a:prstGeom>
          <a:noFill/>
          <a:ln>
            <a:noFill/>
          </a:ln>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0" fontAlgn="base" latinLnBrk="0" hangingPunct="0">
              <a:lnSpc>
                <a:spcPct val="107000"/>
              </a:lnSpc>
              <a:spcBef>
                <a:spcPct val="0"/>
              </a:spcBef>
              <a:spcAft>
                <a:spcPts val="800"/>
              </a:spcAft>
              <a:buClrTx/>
              <a:buSzTx/>
              <a:buFontTx/>
              <a:buNone/>
              <a:tabLst/>
              <a:defRPr/>
            </a:pPr>
            <a:r>
              <a:rPr kumimoji="0" lang="en-US" sz="32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Registration of Trademarks</a:t>
            </a:r>
            <a:endParaRPr kumimoji="0" lang="en-US" sz="32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E80024A0-D649-357C-1D79-E64A59DE278B}"/>
              </a:ext>
            </a:extLst>
          </p:cNvPr>
          <p:cNvSpPr txBox="1">
            <a:spLocks noChangeArrowheads="1"/>
          </p:cNvSpPr>
          <p:nvPr>
            <p:custDataLst>
              <p:tags r:id="rId2"/>
            </p:custDataLst>
          </p:nvPr>
        </p:nvSpPr>
        <p:spPr>
          <a:xfrm>
            <a:off x="0" y="1119188"/>
            <a:ext cx="8788400" cy="4921250"/>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10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7412" name="Picture 8">
            <a:extLst>
              <a:ext uri="{FF2B5EF4-FFF2-40B4-BE49-F238E27FC236}">
                <a16:creationId xmlns:a16="http://schemas.microsoft.com/office/drawing/2014/main" id="{D53CCB99-4616-2564-E896-2FF758111A1C}"/>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7413" name="Rectangle 1">
            <a:extLst>
              <a:ext uri="{FF2B5EF4-FFF2-40B4-BE49-F238E27FC236}">
                <a16:creationId xmlns:a16="http://schemas.microsoft.com/office/drawing/2014/main" id="{C6DE8521-C634-C2BC-6FC3-165CA507B74B}"/>
              </a:ext>
            </a:extLst>
          </p:cNvPr>
          <p:cNvSpPr>
            <a:spLocks noChangeArrowheads="1"/>
          </p:cNvSpPr>
          <p:nvPr>
            <p:custDataLst>
              <p:tags r:id="rId4"/>
            </p:custDataLst>
          </p:nvPr>
        </p:nvSpPr>
        <p:spPr bwMode="auto">
          <a:xfrm flipV="1">
            <a:off x="9059" y="1039813"/>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7414" name="TextBox 2">
            <a:extLst>
              <a:ext uri="{FF2B5EF4-FFF2-40B4-BE49-F238E27FC236}">
                <a16:creationId xmlns:a16="http://schemas.microsoft.com/office/drawing/2014/main" id="{D6EFCA87-813A-1A3A-29D0-0E73FB54CA0A}"/>
              </a:ext>
            </a:extLst>
          </p:cNvPr>
          <p:cNvSpPr txBox="1">
            <a:spLocks noChangeArrowheads="1"/>
          </p:cNvSpPr>
          <p:nvPr/>
        </p:nvSpPr>
        <p:spPr bwMode="auto">
          <a:xfrm>
            <a:off x="24864" y="1304773"/>
            <a:ext cx="8855075" cy="482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342900" marR="0" lvl="0" indent="-34290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endPar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algn="just" eaLnBrk="0" fontAlgn="base" hangingPunct="0">
              <a:lnSpc>
                <a:spcPct val="107000"/>
              </a:lnSpc>
              <a:spcBef>
                <a:spcPts val="600"/>
              </a:spcBef>
              <a:spcAft>
                <a:spcPts val="800"/>
              </a:spcAft>
              <a:buFont typeface="Wingdings" panose="05000000000000000000" pitchFamily="2" charset="2"/>
              <a:buChar char="Ø"/>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 party who intends to oppose a trademark application must do so by filing a Notice of Opposition (the “</a:t>
            </a:r>
            <a:r>
              <a:rPr kumimoji="0" lang="en-US" altLang="en-US" sz="1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Notice</a:t>
            </a: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within two (2) months from the date of the publication of the application for the registration of the trademark and containing grounds(s) for such opposition. </a:t>
            </a:r>
            <a:endParaRPr lang="en-GB" altLang="en-US" dirty="0">
              <a:solidFill>
                <a:prstClr val="black"/>
              </a:solidFill>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r>
              <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 trademark application can be opposed where the trademark is identical or similar to a registered trademark in respect of the same goods or services and it is likely to deceive the public, it was made in bad faith, an applicant is not the owner of the trademark sought to be registered, or an applicant has no intention to use the trademark.</a:t>
            </a: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Trademark registration usually takes between 12 and 18 months where there is no opposition to the trademark registration.</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endParaRPr kumimoji="0" lang="en-GB" alt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endParaRPr kumimoji="0" lang="en-US"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D3E552B-3558-53F2-7FF7-360602F26CCC}"/>
              </a:ext>
            </a:extLst>
          </p:cNvPr>
          <p:cNvSpPr txBox="1">
            <a:spLocks noChangeArrowheads="1"/>
          </p:cNvSpPr>
          <p:nvPr>
            <p:custDataLst>
              <p:tags r:id="rId1"/>
            </p:custDataLst>
          </p:nvPr>
        </p:nvSpPr>
        <p:spPr bwMode="auto">
          <a:xfrm>
            <a:off x="96838" y="374650"/>
            <a:ext cx="9047162" cy="552450"/>
          </a:xfrm>
          <a:prstGeom prst="rect">
            <a:avLst/>
          </a:prstGeom>
          <a:noFill/>
          <a:ln>
            <a:noFill/>
          </a:ln>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0" fontAlgn="base" latinLnBrk="0" hangingPunct="0">
              <a:lnSpc>
                <a:spcPct val="107000"/>
              </a:lnSpc>
              <a:spcBef>
                <a:spcPct val="0"/>
              </a:spcBef>
              <a:spcAft>
                <a:spcPts val="800"/>
              </a:spcAft>
              <a:buClrTx/>
              <a:buSzTx/>
              <a:buFontTx/>
              <a:buNone/>
              <a:tabLst/>
              <a:defRPr/>
            </a:pPr>
            <a:r>
              <a:rPr kumimoji="0" lang="en-US" sz="32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Registration of Patents</a:t>
            </a:r>
            <a:endParaRPr kumimoji="0" lang="en-US" sz="32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A4EAB2C8-1745-53C8-E8B7-4A1EA6D16830}"/>
              </a:ext>
            </a:extLst>
          </p:cNvPr>
          <p:cNvSpPr txBox="1">
            <a:spLocks noChangeArrowheads="1"/>
          </p:cNvSpPr>
          <p:nvPr>
            <p:custDataLst>
              <p:tags r:id="rId2"/>
            </p:custDataLst>
          </p:nvPr>
        </p:nvSpPr>
        <p:spPr>
          <a:xfrm>
            <a:off x="0" y="1039813"/>
            <a:ext cx="8788400" cy="4921250"/>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10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8436" name="Picture 8">
            <a:extLst>
              <a:ext uri="{FF2B5EF4-FFF2-40B4-BE49-F238E27FC236}">
                <a16:creationId xmlns:a16="http://schemas.microsoft.com/office/drawing/2014/main" id="{B5EB46A5-C78C-6F16-D8F4-1EE06720C47A}"/>
              </a:ext>
            </a:extLst>
          </p:cNvPr>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8437" name="Rectangle 1">
            <a:extLst>
              <a:ext uri="{FF2B5EF4-FFF2-40B4-BE49-F238E27FC236}">
                <a16:creationId xmlns:a16="http://schemas.microsoft.com/office/drawing/2014/main" id="{86701704-906B-10BC-6B25-45F7E1117222}"/>
              </a:ext>
            </a:extLst>
          </p:cNvPr>
          <p:cNvSpPr>
            <a:spLocks noChangeArrowheads="1"/>
          </p:cNvSpPr>
          <p:nvPr>
            <p:custDataLst>
              <p:tags r:id="rId4"/>
            </p:custDataLst>
          </p:nvPr>
        </p:nvSpPr>
        <p:spPr bwMode="auto">
          <a:xfrm flipV="1">
            <a:off x="0" y="1039813"/>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3" name="TextBox 2">
            <a:extLst>
              <a:ext uri="{FF2B5EF4-FFF2-40B4-BE49-F238E27FC236}">
                <a16:creationId xmlns:a16="http://schemas.microsoft.com/office/drawing/2014/main" id="{0949197A-3E28-DB40-1D8B-9EC406F52BE8}"/>
              </a:ext>
            </a:extLst>
          </p:cNvPr>
          <p:cNvSpPr txBox="1"/>
          <p:nvPr/>
        </p:nvSpPr>
        <p:spPr>
          <a:xfrm>
            <a:off x="96838" y="1377731"/>
            <a:ext cx="8855075" cy="5097462"/>
          </a:xfrm>
          <a:prstGeom prst="rect">
            <a:avLst/>
          </a:prstGeom>
          <a:noFill/>
        </p:spPr>
        <p:txBody>
          <a:bodyPr>
            <a:spAutoFit/>
          </a:body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To register a Patent, an application is made to the Registrar of Patents and Designs. The application can be made online. The application to the Registrar shall contain the applicant’s full name and address, a description of the relevant invention with plans and drawings, a claim or claims, evidence of payment of prescribed fees and a duly signed power of attorney where an agent makes the application. </a:t>
            </a: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Registrar shall examine the patent application in order to determine suitability or </a:t>
            </a:r>
            <a:r>
              <a:rPr kumimoji="0" lang="en-US" sz="1800" b="0" i="0" u="none" strike="noStrike" kern="1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otherwise. Where the registrar is satisfied that the patent is suitable, the patent shall be granted as applied for. The Registrar shall issue a certificate containing the number of the patent, the name and address of the patentee, the date of application and other information as may be required. The Registrar shall cause to be published notification of the grant in the </a:t>
            </a: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rPr>
              <a:t>Patents and Designs Journal</a:t>
            </a:r>
            <a:r>
              <a:rPr kumimoji="0" lang="en-US" sz="1800" b="0" i="0" u="none" strike="noStrike" kern="1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 </a:t>
            </a: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Subject to the payment of the annual renewal fee by the patentee, a patent registration is valid for 20 years from the date of filing of the application for patent registration. The renewal fee is due annually from the filing date. A grace period of six months is allowed for the payment of the annual renewal fee.</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sz="1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C4FB485-64DC-B226-A257-0756DB8AA0E7}"/>
              </a:ext>
            </a:extLst>
          </p:cNvPr>
          <p:cNvSpPr>
            <a:spLocks noChangeArrowheads="1"/>
          </p:cNvSpPr>
          <p:nvPr>
            <p:custDataLst>
              <p:tags r:id="rId1"/>
            </p:custDataLst>
          </p:nvPr>
        </p:nvSpPr>
        <p:spPr bwMode="auto">
          <a:xfrm>
            <a:off x="233363" y="0"/>
            <a:ext cx="855503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defRPr/>
            </a:pPr>
            <a:endParaRPr kumimoji="0" lang="en-GB" altLang="en-US" sz="3200" b="1" i="0" u="none" strike="noStrike" kern="1200" cap="none" spc="0" normalizeH="0" baseline="0" noProof="0">
              <a:ln>
                <a:noFill/>
              </a:ln>
              <a:solidFill>
                <a:prstClr val="black"/>
              </a:solidFill>
              <a:effectLst/>
              <a:uLnTx/>
              <a:uFillTx/>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4A9CD906-6689-7407-BA5E-8629B7606780}"/>
              </a:ext>
            </a:extLst>
          </p:cNvPr>
          <p:cNvSpPr txBox="1">
            <a:spLocks noChangeArrowheads="1"/>
          </p:cNvSpPr>
          <p:nvPr>
            <p:custDataLst>
              <p:tags r:id="rId2"/>
            </p:custDataLst>
          </p:nvPr>
        </p:nvSpPr>
        <p:spPr>
          <a:xfrm>
            <a:off x="0" y="1127125"/>
            <a:ext cx="8788400" cy="5148263"/>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9460" name="Picture 8">
            <a:extLst>
              <a:ext uri="{FF2B5EF4-FFF2-40B4-BE49-F238E27FC236}">
                <a16:creationId xmlns:a16="http://schemas.microsoft.com/office/drawing/2014/main" id="{12303706-D1C5-A4D6-B0B1-87736756F98E}"/>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9461" name="Rectangle 1">
            <a:extLst>
              <a:ext uri="{FF2B5EF4-FFF2-40B4-BE49-F238E27FC236}">
                <a16:creationId xmlns:a16="http://schemas.microsoft.com/office/drawing/2014/main" id="{77D24836-0521-3F1D-51AC-DD89DCA64434}"/>
              </a:ext>
            </a:extLst>
          </p:cNvPr>
          <p:cNvSpPr>
            <a:spLocks noChangeArrowheads="1"/>
          </p:cNvSpPr>
          <p:nvPr>
            <p:custDataLst>
              <p:tags r:id="rId4"/>
            </p:custDataLst>
          </p:nvPr>
        </p:nvSpPr>
        <p:spPr bwMode="auto">
          <a:xfrm flipV="1">
            <a:off x="0" y="1127125"/>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9462" name="TextBox 4">
            <a:extLst>
              <a:ext uri="{FF2B5EF4-FFF2-40B4-BE49-F238E27FC236}">
                <a16:creationId xmlns:a16="http://schemas.microsoft.com/office/drawing/2014/main" id="{6B826E7C-EC69-3326-191A-D5EAFD38B083}"/>
              </a:ext>
            </a:extLst>
          </p:cNvPr>
          <p:cNvSpPr>
            <a:spLocks noChangeArrowheads="1"/>
          </p:cNvSpPr>
          <p:nvPr>
            <p:custDataLst>
              <p:tags r:id="rId5"/>
            </p:custDataLst>
          </p:nvPr>
        </p:nvSpPr>
        <p:spPr bwMode="auto">
          <a:xfrm>
            <a:off x="1765300" y="382588"/>
            <a:ext cx="70231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0" fontAlgn="base" latinLnBrk="0" hangingPunct="0">
              <a:lnSpc>
                <a:spcPct val="107000"/>
              </a:lnSpc>
              <a:spcBef>
                <a:spcPct val="0"/>
              </a:spcBef>
              <a:spcAft>
                <a:spcPts val="80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Registration of Industrial Designs  </a:t>
            </a:r>
            <a:endParaRPr kumimoji="0" lang="en-US" altLang="en-US" sz="32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463" name="TextBox 5">
            <a:extLst>
              <a:ext uri="{FF2B5EF4-FFF2-40B4-BE49-F238E27FC236}">
                <a16:creationId xmlns:a16="http://schemas.microsoft.com/office/drawing/2014/main" id="{E12664D9-BB4B-37BC-34E6-6865590062F5}"/>
              </a:ext>
            </a:extLst>
          </p:cNvPr>
          <p:cNvSpPr>
            <a:spLocks noChangeArrowheads="1"/>
          </p:cNvSpPr>
          <p:nvPr>
            <p:custDataLst>
              <p:tags r:id="rId6"/>
            </p:custDataLst>
          </p:nvPr>
        </p:nvSpPr>
        <p:spPr bwMode="auto">
          <a:xfrm flipH="1">
            <a:off x="0" y="1653569"/>
            <a:ext cx="8788400" cy="489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altLang="en-US"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 design is registrable if it is new and not contrary to public order or morality. An application for the registration of an industrial design shall be made to the Registrar of Patents and Designs (can be made online) and shall contain the applicant’s full name and address, a specimen of the design, an indication of the design or a photograph or a graphic representation of the design, six set of formal drawing, a power of attorney, </a:t>
            </a:r>
            <a:r>
              <a:rPr kumimoji="0" lang="en-GB"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 indication of the kind of product or class of product for which the design will be used; where appropriate, a declaration by the true creator of the design, requesting that he/she be named in the register; and a statement of novelty</a:t>
            </a:r>
            <a:r>
              <a:rPr kumimoji="0" lang="en-US" altLang="en-US"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evidence of payment of prescribed fees. </a:t>
            </a: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 Industrial Design shall be effective in the first instance for five years from the date of the application for registration and can be </a:t>
            </a:r>
            <a:r>
              <a:rPr kumimoji="0" lang="en-US" sz="1800" b="0" i="0" u="none" strike="noStrike" kern="100" cap="none" spc="0" normalizeH="0" baseline="0" noProof="0">
                <a:ln>
                  <a:noFill/>
                </a:ln>
                <a:solidFill>
                  <a:srgbClr val="111111"/>
                </a:solidFill>
                <a:effectLst/>
                <a:uLnTx/>
                <a:uFillTx/>
                <a:latin typeface="Calibri" panose="020F0502020204030204" pitchFamily="34" charset="0"/>
                <a:ea typeface="Calibri" panose="020F0502020204030204" pitchFamily="34" charset="0"/>
                <a:cs typeface="Calibri" panose="020F0502020204030204" pitchFamily="34" charset="0"/>
              </a:rPr>
              <a:t>renewed twice for further consecutive periods of five years each, for a total term of 15 years.</a:t>
            </a:r>
            <a:r>
              <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742950" marR="0" lvl="1" indent="-285750" algn="just" defTabSz="914400" rtl="0" eaLnBrk="0" fontAlgn="base" latinLnBrk="0" hangingPunct="0">
              <a:lnSpc>
                <a:spcPct val="107000"/>
              </a:lnSpc>
              <a:spcBef>
                <a:spcPts val="600"/>
              </a:spcBef>
              <a:spcAft>
                <a:spcPts val="800"/>
              </a:spcAft>
              <a:buClrTx/>
              <a:buSzTx/>
              <a:buFont typeface="Courier New" panose="02070309020205020404" pitchFamily="49" charset="0"/>
              <a:buChar char="o"/>
              <a:tabLst/>
              <a:defRPr/>
            </a:pPr>
            <a:endParaRPr kumimoji="0" lang="en-US" sz="11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C4FB485-64DC-B226-A257-0756DB8AA0E7}"/>
              </a:ext>
            </a:extLst>
          </p:cNvPr>
          <p:cNvSpPr>
            <a:spLocks noChangeArrowheads="1"/>
          </p:cNvSpPr>
          <p:nvPr>
            <p:custDataLst>
              <p:tags r:id="rId1"/>
            </p:custDataLst>
          </p:nvPr>
        </p:nvSpPr>
        <p:spPr bwMode="auto">
          <a:xfrm>
            <a:off x="233363" y="0"/>
            <a:ext cx="855503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defRPr/>
            </a:pPr>
            <a:endParaRPr kumimoji="0" lang="en-GB" altLang="en-US" sz="3200" b="1" i="0" u="none" strike="noStrike" kern="1200" cap="none" spc="0" normalizeH="0" baseline="0" noProof="0">
              <a:ln>
                <a:noFill/>
              </a:ln>
              <a:solidFill>
                <a:prstClr val="black"/>
              </a:solidFill>
              <a:effectLst/>
              <a:uLnTx/>
              <a:uFillTx/>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4A9CD906-6689-7407-BA5E-8629B7606780}"/>
              </a:ext>
            </a:extLst>
          </p:cNvPr>
          <p:cNvSpPr txBox="1">
            <a:spLocks noChangeArrowheads="1"/>
          </p:cNvSpPr>
          <p:nvPr>
            <p:custDataLst>
              <p:tags r:id="rId2"/>
            </p:custDataLst>
          </p:nvPr>
        </p:nvSpPr>
        <p:spPr>
          <a:xfrm>
            <a:off x="0" y="1127125"/>
            <a:ext cx="8788400" cy="5148263"/>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9460" name="Picture 8">
            <a:extLst>
              <a:ext uri="{FF2B5EF4-FFF2-40B4-BE49-F238E27FC236}">
                <a16:creationId xmlns:a16="http://schemas.microsoft.com/office/drawing/2014/main" id="{12303706-D1C5-A4D6-B0B1-87736756F98E}"/>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9461" name="Rectangle 1">
            <a:extLst>
              <a:ext uri="{FF2B5EF4-FFF2-40B4-BE49-F238E27FC236}">
                <a16:creationId xmlns:a16="http://schemas.microsoft.com/office/drawing/2014/main" id="{77D24836-0521-3F1D-51AC-DD89DCA64434}"/>
              </a:ext>
            </a:extLst>
          </p:cNvPr>
          <p:cNvSpPr>
            <a:spLocks noChangeArrowheads="1"/>
          </p:cNvSpPr>
          <p:nvPr>
            <p:custDataLst>
              <p:tags r:id="rId4"/>
            </p:custDataLst>
          </p:nvPr>
        </p:nvSpPr>
        <p:spPr bwMode="auto">
          <a:xfrm flipV="1">
            <a:off x="0" y="1127125"/>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9462" name="TextBox 4">
            <a:extLst>
              <a:ext uri="{FF2B5EF4-FFF2-40B4-BE49-F238E27FC236}">
                <a16:creationId xmlns:a16="http://schemas.microsoft.com/office/drawing/2014/main" id="{6B826E7C-EC69-3326-191A-D5EAFD38B083}"/>
              </a:ext>
            </a:extLst>
          </p:cNvPr>
          <p:cNvSpPr>
            <a:spLocks noChangeArrowheads="1"/>
          </p:cNvSpPr>
          <p:nvPr>
            <p:custDataLst>
              <p:tags r:id="rId5"/>
            </p:custDataLst>
          </p:nvPr>
        </p:nvSpPr>
        <p:spPr bwMode="auto">
          <a:xfrm>
            <a:off x="1765300" y="382588"/>
            <a:ext cx="70231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0" fontAlgn="base" latinLnBrk="0" hangingPunct="0">
              <a:lnSpc>
                <a:spcPct val="107000"/>
              </a:lnSpc>
              <a:spcBef>
                <a:spcPct val="0"/>
              </a:spcBef>
              <a:spcAft>
                <a:spcPts val="80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Registration of Industrial Designs  </a:t>
            </a:r>
            <a:endParaRPr kumimoji="0" lang="en-US" altLang="en-US" sz="32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463" name="TextBox 5">
            <a:extLst>
              <a:ext uri="{FF2B5EF4-FFF2-40B4-BE49-F238E27FC236}">
                <a16:creationId xmlns:a16="http://schemas.microsoft.com/office/drawing/2014/main" id="{E12664D9-BB4B-37BC-34E6-6865590062F5}"/>
              </a:ext>
            </a:extLst>
          </p:cNvPr>
          <p:cNvSpPr>
            <a:spLocks noChangeArrowheads="1"/>
          </p:cNvSpPr>
          <p:nvPr>
            <p:custDataLst>
              <p:tags r:id="rId6"/>
            </p:custDataLst>
          </p:nvPr>
        </p:nvSpPr>
        <p:spPr bwMode="auto">
          <a:xfrm flipH="1">
            <a:off x="0" y="1368425"/>
            <a:ext cx="8788400" cy="3346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GB" sz="1800" b="0" i="0" u="none" strike="noStrike" kern="1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Where foreign priority is claimed based on an earlier application in another country, the following will also be required for registration:</a:t>
            </a:r>
            <a:endParaRPr kumimoji="0" lang="en-US" sz="1800" b="0" i="0" u="none" strike="noStrike" kern="1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endParaRPr>
          </a:p>
          <a:p>
            <a:pPr marL="742950" marR="0" lvl="1" indent="-285750" algn="just" defTabSz="914400" rtl="0" eaLnBrk="0" fontAlgn="base" latinLnBrk="0" hangingPunct="0">
              <a:lnSpc>
                <a:spcPct val="107000"/>
              </a:lnSpc>
              <a:spcBef>
                <a:spcPts val="600"/>
              </a:spcBef>
              <a:spcAft>
                <a:spcPts val="800"/>
              </a:spcAft>
              <a:buClrTx/>
              <a:buSzTx/>
              <a:buFont typeface="Courier New" panose="02070309020205020404" pitchFamily="49" charset="0"/>
              <a:buChar char="o"/>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 written declaration showing the date and number of the earlier application;</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742950" marR="0" lvl="1" indent="-285750" algn="just" defTabSz="914400" rtl="0" eaLnBrk="0" fontAlgn="base" latinLnBrk="0" hangingPunct="0">
              <a:lnSpc>
                <a:spcPct val="107000"/>
              </a:lnSpc>
              <a:spcBef>
                <a:spcPts val="600"/>
              </a:spcBef>
              <a:spcAft>
                <a:spcPts val="800"/>
              </a:spcAft>
              <a:buClrTx/>
              <a:buSzTx/>
              <a:buFont typeface="Courier New" panose="02070309020205020404" pitchFamily="49" charset="0"/>
              <a:buChar char="o"/>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name of the person claiming priority;</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742950" marR="0" lvl="1" indent="-285750" algn="just" defTabSz="914400" rtl="0" eaLnBrk="0" fontAlgn="base" latinLnBrk="0" hangingPunct="0">
              <a:lnSpc>
                <a:spcPct val="107000"/>
              </a:lnSpc>
              <a:spcBef>
                <a:spcPts val="600"/>
              </a:spcBef>
              <a:spcAft>
                <a:spcPts val="800"/>
              </a:spcAft>
              <a:buClrTx/>
              <a:buSzTx/>
              <a:buFont typeface="Courier New" panose="02070309020205020404" pitchFamily="49" charset="0"/>
              <a:buChar char="o"/>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country where the earlier application was made; and</a:t>
            </a:r>
          </a:p>
          <a:p>
            <a:pPr marL="742950" marR="0" lvl="1" indent="-285750" algn="just" defTabSz="914400" rtl="0" eaLnBrk="0" fontAlgn="base" latinLnBrk="0" hangingPunct="0">
              <a:lnSpc>
                <a:spcPct val="107000"/>
              </a:lnSpc>
              <a:spcBef>
                <a:spcPts val="600"/>
              </a:spcBef>
              <a:spcAft>
                <a:spcPts val="800"/>
              </a:spcAft>
              <a:buClrTx/>
              <a:buSzTx/>
              <a:buFont typeface="Courier New" panose="02070309020205020404" pitchFamily="49" charset="0"/>
              <a:buChar char="o"/>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certified true copies of the earlier application.</a:t>
            </a:r>
            <a:endPar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ts val="600"/>
              </a:spcBef>
              <a:spcAft>
                <a:spcPts val="800"/>
              </a:spcAft>
              <a:buClrTx/>
              <a:buSzTx/>
              <a:buFont typeface="Wingdings" panose="05000000000000000000" pitchFamily="2" charset="2"/>
              <a:buChar char="Ø"/>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 A certificate of registration </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is usually issued within six months from the date of the application.</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2199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1" y="696686"/>
            <a:ext cx="9047204" cy="55274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b="1" dirty="0">
                <a:latin typeface="Calibri" panose="020F0502020204030204" pitchFamily="34" charset="0"/>
                <a:cs typeface="Calibri" panose="020F0502020204030204" pitchFamily="34" charset="0"/>
              </a:rPr>
              <a:t>Introduction</a:t>
            </a:r>
          </a:p>
        </p:txBody>
      </p:sp>
      <p:sp>
        <p:nvSpPr>
          <p:cNvPr id="4" name="Content Placeholder 3">
            <a:extLst>
              <a:ext uri="{FF2B5EF4-FFF2-40B4-BE49-F238E27FC236}">
                <a16:creationId xmlns:a16="http://schemas.microsoft.com/office/drawing/2014/main" id="{55C70E90-A706-40C9-A3D6-4068F10CDDE5}"/>
              </a:ext>
            </a:extLst>
          </p:cNvPr>
          <p:cNvSpPr txBox="1">
            <a:spLocks noChangeArrowheads="1"/>
          </p:cNvSpPr>
          <p:nvPr/>
        </p:nvSpPr>
        <p:spPr>
          <a:xfrm>
            <a:off x="281408" y="901712"/>
            <a:ext cx="8480349" cy="47068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gn="just">
              <a:spcAft>
                <a:spcPts val="375"/>
              </a:spcAft>
              <a:buNone/>
              <a:tabLst>
                <a:tab pos="85725" algn="l"/>
              </a:tabLst>
            </a:pPr>
            <a:endParaRPr lang="en-US" dirty="0">
              <a:latin typeface="Calibri" panose="020F0502020204030204" pitchFamily="34" charset="0"/>
              <a:ea typeface="Calibri" panose="020F0502020204030204" pitchFamily="34" charset="0"/>
            </a:endParaRPr>
          </a:p>
          <a:p>
            <a:pPr marL="457200" lvl="1" indent="0" algn="just">
              <a:lnSpc>
                <a:spcPct val="107000"/>
              </a:lnSpc>
              <a:buNone/>
              <a:tabLst>
                <a:tab pos="0" algn="l"/>
              </a:tabLs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285750" lvl="2" indent="-285750" algn="just">
              <a:spcAft>
                <a:spcPts val="375"/>
              </a:spcAft>
              <a:buFont typeface="Wingdings" panose="05000000000000000000" pitchFamily="2" charset="2"/>
              <a:buChar char="Ø"/>
              <a:tabLst>
                <a:tab pos="85725"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Intellectual Property has existed since the development of civilization, it is not a modern-world invention. The first modern patent was granted to an Italian investor in 1421, marking the beginning of intellectual property rights. </a:t>
            </a:r>
            <a:r>
              <a:rPr lang="en-NG" sz="1800" dirty="0">
                <a:effectLst/>
                <a:latin typeface="Calibri" panose="020F0502020204030204" pitchFamily="34" charset="0"/>
                <a:ea typeface="Calibri" panose="020F0502020204030204" pitchFamily="34" charset="0"/>
              </a:rPr>
              <a:t>However, recent archaeological finds have pushed the date back to 600 BCE</a:t>
            </a:r>
            <a:r>
              <a:rPr lang="en-GB" sz="1800" dirty="0">
                <a:effectLst/>
                <a:latin typeface="Calibri" panose="020F0502020204030204" pitchFamily="34" charset="0"/>
                <a:ea typeface="Calibri" panose="020F0502020204030204" pitchFamily="34" charset="0"/>
              </a:rPr>
              <a:t>.</a:t>
            </a:r>
          </a:p>
          <a:p>
            <a:pPr marL="285750" lvl="2" indent="-285750" algn="just">
              <a:spcAft>
                <a:spcPts val="375"/>
              </a:spcAft>
              <a:buFont typeface="Wingdings" panose="05000000000000000000" pitchFamily="2" charset="2"/>
              <a:buChar char="Ø"/>
              <a:tabLst>
                <a:tab pos="85725" algn="l"/>
              </a:tabLst>
            </a:pPr>
            <a:r>
              <a:rPr lang="en-GB" sz="1800" dirty="0">
                <a:latin typeface="Calibri" panose="020F0502020204030204" pitchFamily="34" charset="0"/>
                <a:ea typeface="Calibri" panose="020F0502020204030204" pitchFamily="34" charset="0"/>
                <a:cs typeface="Calibri" panose="020F0502020204030204" pitchFamily="34" charset="0"/>
              </a:rPr>
              <a:t>The World Intellectual Property Organization (“</a:t>
            </a:r>
            <a:r>
              <a:rPr lang="en-GB" sz="1800" b="1" dirty="0">
                <a:latin typeface="Calibri" panose="020F0502020204030204" pitchFamily="34" charset="0"/>
                <a:ea typeface="Calibri" panose="020F0502020204030204" pitchFamily="34" charset="0"/>
                <a:cs typeface="Calibri" panose="020F0502020204030204" pitchFamily="34" charset="0"/>
              </a:rPr>
              <a:t>WIPO</a:t>
            </a:r>
            <a:r>
              <a:rPr lang="en-GB" sz="1800" dirty="0">
                <a:latin typeface="Calibri" panose="020F0502020204030204" pitchFamily="34" charset="0"/>
                <a:ea typeface="Calibri" panose="020F0502020204030204" pitchFamily="34" charset="0"/>
                <a:cs typeface="Calibri" panose="020F0502020204030204" pitchFamily="34" charset="0"/>
              </a:rPr>
              <a:t>”), refers to  intellectual property as the creations of the mind – everything from works of art to inventions, computer programs to trademarks and other commercial signs.</a:t>
            </a:r>
          </a:p>
          <a:p>
            <a:pPr marL="285750" lvl="2" indent="-285750" algn="just">
              <a:spcAft>
                <a:spcPts val="375"/>
              </a:spcAft>
              <a:buFont typeface="Wingdings" panose="05000000000000000000" pitchFamily="2" charset="2"/>
              <a:buChar char="Ø"/>
              <a:tabLst>
                <a:tab pos="85725" algn="l"/>
              </a:tabLst>
            </a:pPr>
            <a:r>
              <a:rPr lang="en-GB" sz="1800" dirty="0">
                <a:effectLst/>
                <a:latin typeface="Calibri" panose="020F0502020204030204" pitchFamily="34" charset="0"/>
                <a:ea typeface="Calibri" panose="020F0502020204030204" pitchFamily="34" charset="0"/>
              </a:rPr>
              <a:t>IP encompasses a wide spectrum of endeavours and is essential to both cultural and economic life. Several laws that safeguard intellectual property rights have recognized its significance.</a:t>
            </a:r>
            <a:endParaRPr lang="en-GB" sz="1800" dirty="0">
              <a:latin typeface="Calibri" panose="020F0502020204030204" pitchFamily="34" charset="0"/>
              <a:ea typeface="Calibri" panose="020F0502020204030204" pitchFamily="34" charset="0"/>
              <a:cs typeface="Calibri" panose="020F0502020204030204" pitchFamily="34" charset="0"/>
            </a:endParaRPr>
          </a:p>
          <a:p>
            <a:pPr marL="0" lvl="2" indent="0" algn="just">
              <a:spcAft>
                <a:spcPts val="375"/>
              </a:spcAft>
              <a:buNone/>
              <a:tabLst>
                <a:tab pos="85725" algn="l"/>
              </a:tabLs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lvl="2" indent="0" algn="just">
              <a:spcAft>
                <a:spcPts val="375"/>
              </a:spcAft>
              <a:buNone/>
              <a:tabLst>
                <a:tab pos="85725" algn="l"/>
              </a:tabLst>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342900" lvl="2" indent="-342900" algn="just">
              <a:spcAft>
                <a:spcPts val="375"/>
              </a:spcAft>
              <a:buFont typeface="Wingdings" panose="05000000000000000000" pitchFamily="2" charset="2"/>
              <a:buChar char="Ø"/>
              <a:tabLst>
                <a:tab pos="85725" algn="l"/>
              </a:tabLst>
            </a:pPr>
            <a:endParaRPr lang="en-NG"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2" indent="-342900" algn="just">
              <a:spcAft>
                <a:spcPts val="375"/>
              </a:spcAft>
              <a:buFont typeface="Wingdings" panose="05000000000000000000" pitchFamily="2" charset="2"/>
              <a:buChar char="Ø"/>
              <a:tabLst>
                <a:tab pos="85725" algn="l"/>
              </a:tabLst>
            </a:pPr>
            <a:endParaRPr lang="en-GB" altLang="en-US" dirty="0">
              <a:cs typeface="Calibri" panose="020F0502020204030204" pitchFamily="34" charset="0"/>
            </a:endParaRPr>
          </a:p>
          <a:p>
            <a:pPr marL="444500" lvl="2" indent="-444500" algn="just">
              <a:spcAft>
                <a:spcPts val="375"/>
              </a:spcAft>
              <a:buFont typeface="Wingdings" panose="05000000000000000000" pitchFamily="2" charset="2"/>
              <a:buChar char="q"/>
              <a:tabLst>
                <a:tab pos="85725" algn="l"/>
              </a:tabLst>
            </a:pPr>
            <a:endParaRPr lang="en-US" altLang="en-US" sz="2400"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CF6270E5-4B81-7B22-E33F-DD320F069F09}"/>
              </a:ext>
            </a:extLst>
          </p:cNvPr>
          <p:cNvSpPr/>
          <p:nvPr/>
        </p:nvSpPr>
        <p:spPr>
          <a:xfrm flipV="1">
            <a:off x="0" y="1249434"/>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Tree>
    <p:extLst>
      <p:ext uri="{BB962C8B-B14F-4D97-AF65-F5344CB8AC3E}">
        <p14:creationId xmlns:p14="http://schemas.microsoft.com/office/powerpoint/2010/main" val="1326189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C4FB485-64DC-B226-A257-0756DB8AA0E7}"/>
              </a:ext>
            </a:extLst>
          </p:cNvPr>
          <p:cNvSpPr>
            <a:spLocks noChangeArrowheads="1"/>
          </p:cNvSpPr>
          <p:nvPr>
            <p:custDataLst>
              <p:tags r:id="rId1"/>
            </p:custDataLst>
          </p:nvPr>
        </p:nvSpPr>
        <p:spPr bwMode="auto">
          <a:xfrm>
            <a:off x="233363" y="0"/>
            <a:ext cx="855503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defRPr/>
            </a:pPr>
            <a:endParaRPr kumimoji="0" lang="en-GB" altLang="en-US" sz="3200" b="1" i="0" u="none" strike="noStrike" kern="1200" cap="none" spc="0" normalizeH="0" baseline="0" noProof="0">
              <a:ln>
                <a:noFill/>
              </a:ln>
              <a:solidFill>
                <a:prstClr val="black"/>
              </a:solidFill>
              <a:effectLst/>
              <a:uLnTx/>
              <a:uFillTx/>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4A9CD906-6689-7407-BA5E-8629B7606780}"/>
              </a:ext>
            </a:extLst>
          </p:cNvPr>
          <p:cNvSpPr txBox="1">
            <a:spLocks noChangeArrowheads="1"/>
          </p:cNvSpPr>
          <p:nvPr>
            <p:custDataLst>
              <p:tags r:id="rId2"/>
            </p:custDataLst>
          </p:nvPr>
        </p:nvSpPr>
        <p:spPr>
          <a:xfrm>
            <a:off x="-180528" y="1235446"/>
            <a:ext cx="8788400" cy="5148263"/>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9460" name="Picture 8">
            <a:extLst>
              <a:ext uri="{FF2B5EF4-FFF2-40B4-BE49-F238E27FC236}">
                <a16:creationId xmlns:a16="http://schemas.microsoft.com/office/drawing/2014/main" id="{12303706-D1C5-A4D6-B0B1-87736756F98E}"/>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9461" name="Rectangle 1">
            <a:extLst>
              <a:ext uri="{FF2B5EF4-FFF2-40B4-BE49-F238E27FC236}">
                <a16:creationId xmlns:a16="http://schemas.microsoft.com/office/drawing/2014/main" id="{77D24836-0521-3F1D-51AC-DD89DCA64434}"/>
              </a:ext>
            </a:extLst>
          </p:cNvPr>
          <p:cNvSpPr>
            <a:spLocks noChangeArrowheads="1"/>
          </p:cNvSpPr>
          <p:nvPr>
            <p:custDataLst>
              <p:tags r:id="rId4"/>
            </p:custDataLst>
          </p:nvPr>
        </p:nvSpPr>
        <p:spPr bwMode="auto">
          <a:xfrm flipV="1">
            <a:off x="0" y="1127125"/>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9462" name="TextBox 4">
            <a:extLst>
              <a:ext uri="{FF2B5EF4-FFF2-40B4-BE49-F238E27FC236}">
                <a16:creationId xmlns:a16="http://schemas.microsoft.com/office/drawing/2014/main" id="{6B826E7C-EC69-3326-191A-D5EAFD38B083}"/>
              </a:ext>
            </a:extLst>
          </p:cNvPr>
          <p:cNvSpPr>
            <a:spLocks noChangeArrowheads="1"/>
          </p:cNvSpPr>
          <p:nvPr>
            <p:custDataLst>
              <p:tags r:id="rId5"/>
            </p:custDataLst>
          </p:nvPr>
        </p:nvSpPr>
        <p:spPr bwMode="auto">
          <a:xfrm>
            <a:off x="2123728" y="384406"/>
            <a:ext cx="8252272" cy="501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square">
            <a:spAutoFit/>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0" fontAlgn="base" latinLnBrk="0" hangingPunct="0">
              <a:lnSpc>
                <a:spcPct val="107000"/>
              </a:lnSpc>
              <a:spcBef>
                <a:spcPct val="0"/>
              </a:spcBef>
              <a:spcAft>
                <a:spcPts val="800"/>
              </a:spcAft>
              <a:buClrTx/>
              <a:buSzTx/>
              <a:buFontTx/>
              <a:buNone/>
              <a:tabLst/>
              <a:defRPr/>
            </a:pPr>
            <a:r>
              <a:rPr kumimoji="0" lang="en-US" sz="26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Regulatory Agencies in the IP space</a:t>
            </a:r>
            <a:endParaRPr kumimoji="0" lang="en-US" sz="26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9463" name="TextBox 5">
            <a:extLst>
              <a:ext uri="{FF2B5EF4-FFF2-40B4-BE49-F238E27FC236}">
                <a16:creationId xmlns:a16="http://schemas.microsoft.com/office/drawing/2014/main" id="{E12664D9-BB4B-37BC-34E6-6865590062F5}"/>
              </a:ext>
            </a:extLst>
          </p:cNvPr>
          <p:cNvSpPr>
            <a:spLocks noChangeArrowheads="1"/>
          </p:cNvSpPr>
          <p:nvPr>
            <p:custDataLst>
              <p:tags r:id="rId6"/>
            </p:custDataLst>
          </p:nvPr>
        </p:nvSpPr>
        <p:spPr bwMode="auto">
          <a:xfrm flipH="1">
            <a:off x="87536" y="1347208"/>
            <a:ext cx="8788400" cy="395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Regulatory Agencies in the IP Space in Nigeria are as follows:</a:t>
            </a: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Nigerian Copyright Commission;</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Trademarks Registry;</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Patents and Designs Registry;</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Federal Competition and Consumer Protection Commission (“</a:t>
            </a:r>
            <a:r>
              <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FCCPC”</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Other regulatory authorities such as the National Agency for Food and Drug Administration and Control (“</a:t>
            </a:r>
            <a:r>
              <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NAFDAC”</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the Standards Organisation of Nigeria (“</a:t>
            </a:r>
            <a:r>
              <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SON”</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the Nigerian Customs Services (“</a:t>
            </a:r>
            <a:r>
              <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NCS</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Economic Financial Crimes Commission (“</a:t>
            </a:r>
            <a:r>
              <a:rPr kumimoji="0" lang="en-GB"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EFCC”</a:t>
            </a: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and the Nigerian Police may conduct investigations in cases of counterfeiting and may also conduct searches, raids and seizures of infringing products.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6711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C4FB485-64DC-B226-A257-0756DB8AA0E7}"/>
              </a:ext>
            </a:extLst>
          </p:cNvPr>
          <p:cNvSpPr>
            <a:spLocks noChangeArrowheads="1"/>
          </p:cNvSpPr>
          <p:nvPr>
            <p:custDataLst>
              <p:tags r:id="rId1"/>
            </p:custDataLst>
          </p:nvPr>
        </p:nvSpPr>
        <p:spPr bwMode="auto">
          <a:xfrm>
            <a:off x="233363" y="0"/>
            <a:ext cx="855503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defRPr/>
            </a:pPr>
            <a:endParaRPr kumimoji="0" lang="en-GB" altLang="en-US" sz="3200" b="1" i="0" u="none" strike="noStrike" kern="1200" cap="none" spc="0" normalizeH="0" baseline="0" noProof="0">
              <a:ln>
                <a:noFill/>
              </a:ln>
              <a:solidFill>
                <a:prstClr val="black"/>
              </a:solidFill>
              <a:effectLst/>
              <a:uLnTx/>
              <a:uFillTx/>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4A9CD906-6689-7407-BA5E-8629B7606780}"/>
              </a:ext>
            </a:extLst>
          </p:cNvPr>
          <p:cNvSpPr txBox="1">
            <a:spLocks noChangeArrowheads="1"/>
          </p:cNvSpPr>
          <p:nvPr>
            <p:custDataLst>
              <p:tags r:id="rId2"/>
            </p:custDataLst>
          </p:nvPr>
        </p:nvSpPr>
        <p:spPr>
          <a:xfrm>
            <a:off x="-180528" y="1235446"/>
            <a:ext cx="8788400" cy="5148263"/>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9460" name="Picture 8">
            <a:extLst>
              <a:ext uri="{FF2B5EF4-FFF2-40B4-BE49-F238E27FC236}">
                <a16:creationId xmlns:a16="http://schemas.microsoft.com/office/drawing/2014/main" id="{12303706-D1C5-A4D6-B0B1-87736756F98E}"/>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9461" name="Rectangle 1">
            <a:extLst>
              <a:ext uri="{FF2B5EF4-FFF2-40B4-BE49-F238E27FC236}">
                <a16:creationId xmlns:a16="http://schemas.microsoft.com/office/drawing/2014/main" id="{77D24836-0521-3F1D-51AC-DD89DCA64434}"/>
              </a:ext>
            </a:extLst>
          </p:cNvPr>
          <p:cNvSpPr>
            <a:spLocks noChangeArrowheads="1"/>
          </p:cNvSpPr>
          <p:nvPr>
            <p:custDataLst>
              <p:tags r:id="rId4"/>
            </p:custDataLst>
          </p:nvPr>
        </p:nvSpPr>
        <p:spPr bwMode="auto">
          <a:xfrm flipV="1">
            <a:off x="0" y="1127125"/>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9462" name="TextBox 4">
            <a:extLst>
              <a:ext uri="{FF2B5EF4-FFF2-40B4-BE49-F238E27FC236}">
                <a16:creationId xmlns:a16="http://schemas.microsoft.com/office/drawing/2014/main" id="{6B826E7C-EC69-3326-191A-D5EAFD38B083}"/>
              </a:ext>
            </a:extLst>
          </p:cNvPr>
          <p:cNvSpPr>
            <a:spLocks noChangeArrowheads="1"/>
          </p:cNvSpPr>
          <p:nvPr>
            <p:custDataLst>
              <p:tags r:id="rId5"/>
            </p:custDataLst>
          </p:nvPr>
        </p:nvSpPr>
        <p:spPr bwMode="auto">
          <a:xfrm>
            <a:off x="2123728" y="384406"/>
            <a:ext cx="8252272" cy="595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square">
            <a:spAutoFit/>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0" fontAlgn="base" latinLnBrk="0" hangingPunct="0">
              <a:lnSpc>
                <a:spcPct val="107000"/>
              </a:lnSpc>
              <a:spcBef>
                <a:spcPct val="0"/>
              </a:spcBef>
              <a:spcAft>
                <a:spcPts val="800"/>
              </a:spcAft>
              <a:buClrTx/>
              <a:buSzTx/>
              <a:buFontTx/>
              <a:buNone/>
              <a:tabLst/>
              <a:defRPr/>
            </a:pPr>
            <a:r>
              <a:rPr kumimoji="0" lang="en-US" sz="32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International IP Agencies</a:t>
            </a:r>
            <a:endParaRPr kumimoji="0" lang="en-US" sz="32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9463" name="TextBox 5">
            <a:extLst>
              <a:ext uri="{FF2B5EF4-FFF2-40B4-BE49-F238E27FC236}">
                <a16:creationId xmlns:a16="http://schemas.microsoft.com/office/drawing/2014/main" id="{E12664D9-BB4B-37BC-34E6-6865590062F5}"/>
              </a:ext>
            </a:extLst>
          </p:cNvPr>
          <p:cNvSpPr>
            <a:spLocks noChangeArrowheads="1"/>
          </p:cNvSpPr>
          <p:nvPr>
            <p:custDataLst>
              <p:tags r:id="rId6"/>
            </p:custDataLst>
          </p:nvPr>
        </p:nvSpPr>
        <p:spPr bwMode="auto">
          <a:xfrm flipH="1">
            <a:off x="87536" y="1476746"/>
            <a:ext cx="8788400" cy="593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International IP bodies Nigeria is a member to are as follows: </a:t>
            </a:r>
          </a:p>
          <a:p>
            <a:pPr marL="688975" marR="0" lvl="0" indent="-342900" algn="just" defTabSz="914400" rtl="0" eaLnBrk="0" fontAlgn="base" latinLnBrk="0" hangingPunct="0">
              <a:lnSpc>
                <a:spcPct val="107000"/>
              </a:lnSpc>
              <a:spcBef>
                <a:spcPct val="0"/>
              </a:spcBef>
              <a:spcAft>
                <a:spcPts val="80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World Intellectual Property Organization (“</a:t>
            </a: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WIPO</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which administers the (Madrid Agreement and Protocol, the PCT; Hague convention, Berne </a:t>
            </a:r>
            <a:r>
              <a:rPr kumimoji="0" lang="en-US"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Conventoion</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amongst others. Nigeria is not yet a signatory to the Madrid agreement or protocol, but is a signatory to the Paris convention, the Berne convention, the PCT amongst other WIPO treatise and conventions.</a:t>
            </a:r>
          </a:p>
          <a:p>
            <a:pPr marL="688975" marR="0" lvl="0" indent="-342900" algn="just" defTabSz="914400" rtl="0" eaLnBrk="0" fontAlgn="base" latinLnBrk="0" hangingPunct="0">
              <a:lnSpc>
                <a:spcPct val="107000"/>
              </a:lnSpc>
              <a:spcBef>
                <a:spcPct val="0"/>
              </a:spcBef>
              <a:spcAft>
                <a:spcPts val="80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World Trade Organization (“</a:t>
            </a: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WTO</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 which administers the TRIPS Agreement)</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algn="just" eaLnBrk="0" fontAlgn="base" hangingPunct="0">
              <a:lnSpc>
                <a:spcPct val="107000"/>
              </a:lnSpc>
              <a:spcBef>
                <a:spcPct val="0"/>
              </a:spcBef>
              <a:spcAft>
                <a:spcPts val="800"/>
              </a:spcAft>
              <a:buFont typeface="Wingdings" panose="05000000000000000000" pitchFamily="2" charset="2"/>
              <a:buChar char="Ø"/>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 Africa, we </a:t>
            </a:r>
            <a:r>
              <a:rPr kumimoji="0" lang="en-US" sz="18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have the African Regional Intellectual Property Organization (“</a:t>
            </a:r>
            <a:r>
              <a:rPr kumimoji="0" lang="en-US" sz="1800" b="1"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ARIPO</a:t>
            </a:r>
            <a:r>
              <a:rPr kumimoji="0" lang="en-US" sz="18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and the </a:t>
            </a:r>
            <a:r>
              <a:rPr lang="fr-FR" b="0" i="0" dirty="0">
                <a:effectLst/>
                <a:latin typeface="Google Sans"/>
              </a:rPr>
              <a:t>Organisation Africaine de la Propriété </a:t>
            </a:r>
            <a:r>
              <a:rPr lang="fr-FR" b="0" i="0" dirty="0" err="1">
                <a:effectLst/>
                <a:latin typeface="Google Sans"/>
              </a:rPr>
              <a:t>Intellectuell</a:t>
            </a:r>
            <a:r>
              <a:rPr lang="fr-FR" dirty="0">
                <a:latin typeface="Google Sans"/>
              </a:rPr>
              <a:t>.</a:t>
            </a:r>
            <a:r>
              <a:rPr kumimoji="0" lang="en-US" sz="18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a:t>
            </a:r>
          </a:p>
          <a:p>
            <a:pPr algn="just" eaLnBrk="0" fontAlgn="base" hangingPunct="0">
              <a:lnSpc>
                <a:spcPct val="107000"/>
              </a:lnSpc>
              <a:spcBef>
                <a:spcPct val="0"/>
              </a:spcBef>
              <a:spcAft>
                <a:spcPts val="800"/>
              </a:spcAft>
              <a:buFont typeface="Wingdings" panose="05000000000000000000" pitchFamily="2" charset="2"/>
              <a:buChar char="Ø"/>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However, Nigeria is not a member of ARIPO and is not a party to the protocol </a:t>
            </a:r>
            <a:r>
              <a:rPr lang="en-US" kern="100" dirty="0">
                <a:solidFill>
                  <a:prstClr val="black"/>
                </a:solidFill>
                <a:latin typeface="Calibri" panose="020F0502020204030204" pitchFamily="34" charset="0"/>
                <a:ea typeface="Calibri" panose="020F0502020204030204" pitchFamily="34" charset="0"/>
                <a:cs typeface="Calibri" panose="020F0502020204030204" pitchFamily="34" charset="0"/>
              </a:rPr>
              <a:t>on Trademarks (Banjul) and the </a:t>
            </a:r>
            <a:r>
              <a:rPr lang="en-US" dirty="0">
                <a:latin typeface="+mn-lt"/>
              </a:rPr>
              <a:t>Protocol On Patents And Industrial Designs Within The Framework Of The African Regional Intellectual Property Organization, 1982 (“Harare Protocol”). </a:t>
            </a:r>
          </a:p>
          <a:p>
            <a:pPr marL="0" marR="0" lvl="0" indent="0" algn="just" defTabSz="914400" rtl="0" eaLnBrk="0" fontAlgn="base" latinLnBrk="0" hangingPunct="0">
              <a:lnSpc>
                <a:spcPct val="107000"/>
              </a:lnSpc>
              <a:spcBef>
                <a:spcPct val="0"/>
              </a:spcBef>
              <a:spcAft>
                <a:spcPts val="800"/>
              </a:spcAft>
              <a:buClrTx/>
              <a:buSzTx/>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95548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C4FB485-64DC-B226-A257-0756DB8AA0E7}"/>
              </a:ext>
            </a:extLst>
          </p:cNvPr>
          <p:cNvSpPr>
            <a:spLocks noChangeArrowheads="1"/>
          </p:cNvSpPr>
          <p:nvPr>
            <p:custDataLst>
              <p:tags r:id="rId1"/>
            </p:custDataLst>
          </p:nvPr>
        </p:nvSpPr>
        <p:spPr bwMode="auto">
          <a:xfrm>
            <a:off x="233363" y="0"/>
            <a:ext cx="855503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defRPr/>
            </a:pPr>
            <a:endParaRPr kumimoji="0" lang="en-GB" altLang="en-US" sz="3200" b="1" i="0" u="none" strike="noStrike" kern="1200" cap="none" spc="0" normalizeH="0" baseline="0" noProof="0">
              <a:ln>
                <a:noFill/>
              </a:ln>
              <a:solidFill>
                <a:prstClr val="black"/>
              </a:solidFill>
              <a:effectLst/>
              <a:uLnTx/>
              <a:uFillTx/>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4A9CD906-6689-7407-BA5E-8629B7606780}"/>
              </a:ext>
            </a:extLst>
          </p:cNvPr>
          <p:cNvSpPr txBox="1">
            <a:spLocks noChangeArrowheads="1"/>
          </p:cNvSpPr>
          <p:nvPr>
            <p:custDataLst>
              <p:tags r:id="rId2"/>
            </p:custDataLst>
          </p:nvPr>
        </p:nvSpPr>
        <p:spPr>
          <a:xfrm>
            <a:off x="-180528" y="1235446"/>
            <a:ext cx="8788400" cy="5148263"/>
          </a:xfrm>
          <a:prstGeom prst="rect">
            <a:avLst/>
          </a:prstGeom>
          <a:noFill/>
          <a:ln w="9525" cap="flat" cmpd="sng" algn="ctr">
            <a:noFill/>
            <a:prstDash val="solid"/>
            <a:round/>
            <a:headEnd type="none" w="med" len="med"/>
            <a:tailEnd type="none" w="med" len="me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cs typeface="Arial"/>
            </a:endParaRPr>
          </a:p>
          <a:p>
            <a:pPr marL="457200" marR="0" lvl="3"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Arial"/>
            </a:endParaRPr>
          </a:p>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342900" marR="0" lvl="2" indent="-3429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a:p>
            <a:pPr marL="444500" marR="0" lvl="2" indent="-444500" algn="just" defTabSz="914400" rtl="0" eaLnBrk="1" fontAlgn="auto" latinLnBrk="0" hangingPunct="1">
              <a:lnSpc>
                <a:spcPct val="90000"/>
              </a:lnSpc>
              <a:spcBef>
                <a:spcPts val="500"/>
              </a:spcBef>
              <a:spcAft>
                <a:spcPts val="375"/>
              </a:spcAft>
              <a:buClrTx/>
              <a:buSzTx/>
              <a:buFont typeface="Wingdings" panose="05000000000000000000" pitchFamily="2" charset="2"/>
              <a:buChar char="q"/>
              <a:tabLst>
                <a:tab pos="85725" algn="l"/>
              </a:tabLst>
              <a:defRPr/>
            </a:pPr>
            <a:endParaRPr kumimoji="0" lang="en-US" altLang="en-US" sz="1800" b="0" i="0" u="none" strike="noStrike" kern="1200" cap="none" spc="0" normalizeH="0" baseline="0" noProof="0">
              <a:ln>
                <a:noFill/>
              </a:ln>
              <a:solidFill>
                <a:prstClr val="black"/>
              </a:solidFill>
              <a:effectLst/>
              <a:uLnTx/>
              <a:uFillTx/>
              <a:latin typeface="Calibri" panose="020F0502020204030204"/>
              <a:cs typeface="Calibri" panose="020F0502020204030204" pitchFamily="34" charset="0"/>
            </a:endParaRPr>
          </a:p>
        </p:txBody>
      </p:sp>
      <p:pic>
        <p:nvPicPr>
          <p:cNvPr id="19460" name="Picture 8">
            <a:extLst>
              <a:ext uri="{FF2B5EF4-FFF2-40B4-BE49-F238E27FC236}">
                <a16:creationId xmlns:a16="http://schemas.microsoft.com/office/drawing/2014/main" id="{12303706-D1C5-A4D6-B0B1-87736756F98E}"/>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7742238" y="6483350"/>
            <a:ext cx="10461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19461" name="Rectangle 1">
            <a:extLst>
              <a:ext uri="{FF2B5EF4-FFF2-40B4-BE49-F238E27FC236}">
                <a16:creationId xmlns:a16="http://schemas.microsoft.com/office/drawing/2014/main" id="{77D24836-0521-3F1D-51AC-DD89DCA64434}"/>
              </a:ext>
            </a:extLst>
          </p:cNvPr>
          <p:cNvSpPr>
            <a:spLocks noChangeArrowheads="1"/>
          </p:cNvSpPr>
          <p:nvPr>
            <p:custDataLst>
              <p:tags r:id="rId4"/>
            </p:custDataLst>
          </p:nvPr>
        </p:nvSpPr>
        <p:spPr bwMode="auto">
          <a:xfrm flipV="1">
            <a:off x="0" y="1127125"/>
            <a:ext cx="9144000" cy="241300"/>
          </a:xfrm>
          <a:prstGeom prst="rect">
            <a:avLst/>
          </a:prstGeom>
          <a:solidFill>
            <a:srgbClr val="BC193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prstClr val="black"/>
              </a:solidFill>
              <a:effectLst/>
              <a:uLnTx/>
              <a:uFillTx/>
              <a:latin typeface="Tw Cen MT" panose="020B0602020104020603" pitchFamily="34" charset="0"/>
            </a:endParaRPr>
          </a:p>
        </p:txBody>
      </p:sp>
      <p:sp>
        <p:nvSpPr>
          <p:cNvPr id="19462" name="TextBox 4">
            <a:extLst>
              <a:ext uri="{FF2B5EF4-FFF2-40B4-BE49-F238E27FC236}">
                <a16:creationId xmlns:a16="http://schemas.microsoft.com/office/drawing/2014/main" id="{6B826E7C-EC69-3326-191A-D5EAFD38B083}"/>
              </a:ext>
            </a:extLst>
          </p:cNvPr>
          <p:cNvSpPr>
            <a:spLocks noChangeArrowheads="1"/>
          </p:cNvSpPr>
          <p:nvPr>
            <p:custDataLst>
              <p:tags r:id="rId5"/>
            </p:custDataLst>
          </p:nvPr>
        </p:nvSpPr>
        <p:spPr bwMode="auto">
          <a:xfrm>
            <a:off x="1403648" y="343269"/>
            <a:ext cx="8252272" cy="595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square">
            <a:spAutoFit/>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just" defTabSz="914400" rtl="0" eaLnBrk="0" fontAlgn="base" latinLnBrk="0" hangingPunct="0">
              <a:lnSpc>
                <a:spcPct val="107000"/>
              </a:lnSpc>
              <a:spcBef>
                <a:spcPct val="0"/>
              </a:spcBef>
              <a:spcAft>
                <a:spcPts val="800"/>
              </a:spcAft>
              <a:buClrTx/>
              <a:buSzTx/>
              <a:buFontTx/>
              <a:buNone/>
              <a:tabLst/>
              <a:defRPr/>
            </a:pPr>
            <a:r>
              <a:rPr kumimoji="0" lang="en-US" sz="32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International Conventions and Treatise</a:t>
            </a:r>
            <a:endParaRPr kumimoji="0" lang="en-US" sz="32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9463" name="TextBox 5">
            <a:extLst>
              <a:ext uri="{FF2B5EF4-FFF2-40B4-BE49-F238E27FC236}">
                <a16:creationId xmlns:a16="http://schemas.microsoft.com/office/drawing/2014/main" id="{E12664D9-BB4B-37BC-34E6-6865590062F5}"/>
              </a:ext>
            </a:extLst>
          </p:cNvPr>
          <p:cNvSpPr>
            <a:spLocks noChangeArrowheads="1"/>
          </p:cNvSpPr>
          <p:nvPr>
            <p:custDataLst>
              <p:tags r:id="rId6"/>
            </p:custDataLst>
          </p:nvPr>
        </p:nvSpPr>
        <p:spPr bwMode="auto">
          <a:xfrm flipH="1">
            <a:off x="87536" y="1347208"/>
            <a:ext cx="9056464" cy="5612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285750" marR="0" lvl="0" indent="-285750" algn="just" defTabSz="914400" rtl="0" eaLnBrk="0" fontAlgn="base" latinLnBrk="0" hangingPunct="0">
              <a:lnSpc>
                <a:spcPct val="107000"/>
              </a:lnSpc>
              <a:spcBef>
                <a:spcPct val="0"/>
              </a:spcBef>
              <a:spcAft>
                <a:spcPts val="800"/>
              </a:spcAft>
              <a:buClrTx/>
              <a:buSzTx/>
              <a:buFontTx/>
              <a:buNone/>
              <a:tabLst/>
              <a:defRPr/>
            </a:pPr>
            <a:r>
              <a:rPr kumimoji="0" lang="en-US" sz="17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Some of the Conventions and Treaties Nigeria is a party to are as follows:</a:t>
            </a:r>
            <a:endParaRPr kumimoji="0" lang="en-US" sz="17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Agreement on Trade Related Aspects of Intellectual Property Rights, 1995 (“TRIPS”)</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Beijing Treaty on Audio Visual Performances, 2012</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Berne Convention for the Protection of Literary and Artistic Works 1988</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Budapest Treaty on the International Recognition of the Deposit of Microorganisms for the Purposes of Patent Procedure, 1977 </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Convention Establishing the World Intellectual Property Organization (“</a:t>
            </a:r>
            <a:r>
              <a:rPr kumimoji="0" lang="en-US" sz="1700" b="1"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WIPO”</a:t>
            </a:r>
            <a:r>
              <a:rPr kumimoji="0" lang="en-US" sz="17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 1967</a:t>
            </a:r>
          </a:p>
          <a:p>
            <a:pPr marL="342900" indent="-342900" algn="just" eaLnBrk="0" fontAlgn="base" hangingPunct="0">
              <a:lnSpc>
                <a:spcPct val="107000"/>
              </a:lnSpc>
              <a:spcBef>
                <a:spcPct val="0"/>
              </a:spcBef>
              <a:spcAft>
                <a:spcPts val="800"/>
              </a:spcAft>
              <a:buFont typeface="Wingdings" panose="05000000000000000000" pitchFamily="2" charset="2"/>
              <a:buChar char=""/>
            </a:pPr>
            <a:r>
              <a:rPr lang="en-US" sz="1700" b="0" i="0" dirty="0">
                <a:effectLst/>
                <a:latin typeface="Noto Sans Display"/>
              </a:rPr>
              <a:t>Convention on Cybercrime, 2001</a:t>
            </a:r>
          </a:p>
          <a:p>
            <a:pPr marL="342900" indent="-342900" algn="just" eaLnBrk="0" fontAlgn="base" hangingPunct="0">
              <a:lnSpc>
                <a:spcPct val="107000"/>
              </a:lnSpc>
              <a:spcBef>
                <a:spcPct val="0"/>
              </a:spcBef>
              <a:spcAft>
                <a:spcPts val="800"/>
              </a:spcAft>
              <a:buFont typeface="Wingdings" panose="05000000000000000000" pitchFamily="2" charset="2"/>
              <a:buChar char=""/>
            </a:pPr>
            <a:r>
              <a:rPr lang="en-US" sz="1700" b="0" i="0" dirty="0">
                <a:effectLst/>
                <a:latin typeface="+mn-lt"/>
              </a:rPr>
              <a:t>International Convention for the Protection of New Varieties of Plants, 1961.</a:t>
            </a: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Paris Convention for the Protection of Industrial Property, 1883</a:t>
            </a: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Patent Cooperation Treaty, 1970</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Patent Law Treaty, 2000</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Universal Copyright Convention, 1952</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WIPO Copyright Treaty, 1996</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a:p>
            <a:pPr marL="342900" marR="0" lvl="0" indent="-342900" algn="just" defTabSz="914400" rtl="0" eaLnBrk="0" fontAlgn="base" latinLnBrk="0" hangingPunct="0">
              <a:lnSpc>
                <a:spcPct val="107000"/>
              </a:lnSpc>
              <a:spcBef>
                <a:spcPct val="0"/>
              </a:spcBef>
              <a:spcAft>
                <a:spcPts val="800"/>
              </a:spcAft>
              <a:buClrTx/>
              <a:buSzTx/>
              <a:buFont typeface="Wingdings" panose="05000000000000000000" pitchFamily="2" charset="2"/>
              <a:buChar char=""/>
              <a:tabLst/>
              <a:defRPr/>
            </a:pPr>
            <a:r>
              <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WIPO Performances and Phonogram Treaty, 1996.</a:t>
            </a:r>
            <a:endParaRPr kumimoji="0" lang="en-US"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569747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D36AA4A-1212-7FE6-02CA-CAE7129B312B}"/>
              </a:ext>
            </a:extLst>
          </p:cNvPr>
          <p:cNvSpPr txBox="1">
            <a:spLocks noChangeArrowheads="1"/>
          </p:cNvSpPr>
          <p:nvPr>
            <p:custDataLst>
              <p:tags r:id="rId1"/>
            </p:custDataLst>
          </p:nvPr>
        </p:nvSpPr>
        <p:spPr bwMode="auto">
          <a:xfrm>
            <a:off x="533400" y="828675"/>
            <a:ext cx="6875463"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1pPr>
            <a:lvl2pPr marL="742950" indent="-28575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2pPr>
            <a:lvl3pPr marL="11430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3pPr>
            <a:lvl4pPr marL="16002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4pPr>
            <a:lvl5pPr marL="2057400" indent="-228600">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5pPr>
            <a:lvl6pPr marL="25146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6pPr>
            <a:lvl7pPr marL="29718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7pPr>
            <a:lvl8pPr marL="34290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8pPr>
            <a:lvl9pPr marL="3886200" indent="-228600" eaLnBrk="0" fontAlgn="base" hangingPunct="0">
              <a:spcBef>
                <a:spcPct val="0"/>
              </a:spcBef>
              <a:spcAft>
                <a:spcPct val="0"/>
              </a:spcAft>
              <a:defRPr>
                <a:solidFill>
                  <a:schemeClr val="tx1"/>
                </a:solidFill>
                <a:latin typeface="Tw Cen MT" panose="020B0602020104020603" pitchFamily="34" charset="0"/>
                <a:ea typeface="Tw Cen MT" panose="020B0602020104020603" pitchFamily="34" charset="0"/>
                <a:cs typeface="Tw Cen MT" panose="020B0602020104020603" pitchFamily="34"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altLang="en-US" sz="3200" b="1" i="0" u="none" strike="noStrike" kern="1200" cap="none" spc="0" normalizeH="0" baseline="0" noProof="0">
                <a:ln>
                  <a:noFill/>
                </a:ln>
                <a:solidFill>
                  <a:srgbClr val="000000"/>
                </a:solidFill>
                <a:effectLst/>
                <a:uLnTx/>
                <a:uFillTx/>
                <a:latin typeface="Calibri" panose="020F0502020204030204" pitchFamily="34" charset="0"/>
                <a:ea typeface="Arial" panose="020B0604020202020204" pitchFamily="34" charset="0"/>
                <a:cs typeface="Calibri" panose="020F0502020204030204" pitchFamily="34" charset="0"/>
                <a:sym typeface="Wingdings" panose="05000000000000000000" pitchFamily="2" charset="2"/>
              </a:rPr>
              <a:t>Conclusion</a:t>
            </a:r>
          </a:p>
        </p:txBody>
      </p:sp>
      <p:pic>
        <p:nvPicPr>
          <p:cNvPr id="20483" name="Picture 8">
            <a:extLst>
              <a:ext uri="{FF2B5EF4-FFF2-40B4-BE49-F238E27FC236}">
                <a16:creationId xmlns:a16="http://schemas.microsoft.com/office/drawing/2014/main" id="{5BBEDAB9-37F0-AD48-0646-D12F399E704B}"/>
              </a:ext>
            </a:extLst>
          </p:cNvPr>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715250" y="6292850"/>
            <a:ext cx="1046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pic>
      <p:sp>
        <p:nvSpPr>
          <p:cNvPr id="8" name="TextBox 7">
            <a:extLst>
              <a:ext uri="{FF2B5EF4-FFF2-40B4-BE49-F238E27FC236}">
                <a16:creationId xmlns:a16="http://schemas.microsoft.com/office/drawing/2014/main" id="{C78B659E-F6E7-A3E8-85A2-ABFAF972BF00}"/>
              </a:ext>
            </a:extLst>
          </p:cNvPr>
          <p:cNvSpPr txBox="1"/>
          <p:nvPr>
            <p:custDataLst>
              <p:tags r:id="rId3"/>
            </p:custDataLst>
          </p:nvPr>
        </p:nvSpPr>
        <p:spPr>
          <a:xfrm>
            <a:off x="66675" y="1631950"/>
            <a:ext cx="8694738" cy="3248005"/>
          </a:xfrm>
          <a:prstGeom prst="rect">
            <a:avLst/>
          </a:prstGeom>
          <a:noFill/>
          <a:ln w="9525" cap="flat" cmpd="sng" algn="ctr">
            <a:noFill/>
            <a:prstDash val="solid"/>
            <a:round/>
            <a:headEnd type="none" w="med" len="med"/>
            <a:tailEnd type="none" w="med" len="med"/>
          </a:ln>
        </p:spPr>
        <p:txBody>
          <a:bodyPr>
            <a:spAutoFit/>
          </a:bodyPr>
          <a:lstStyle/>
          <a:p>
            <a:pPr marL="0" marR="0" lvl="0" indent="0" algn="just" defTabSz="914400" rtl="0" eaLnBrk="0" fontAlgn="base" latinLnBrk="0" hangingPunct="0">
              <a:lnSpc>
                <a:spcPct val="107000"/>
              </a:lnSpc>
              <a:spcBef>
                <a:spcPct val="0"/>
              </a:spcBef>
              <a:spcAft>
                <a:spcPts val="800"/>
              </a:spcAft>
              <a:buClrTx/>
              <a:buSzTx/>
              <a:buFontTx/>
              <a:buNone/>
              <a:tabLst/>
              <a:defRPr/>
            </a:pPr>
            <a:r>
              <a:rPr kumimoji="0" lang="en-GB" sz="1800" b="1" i="0" u="none" strike="noStrike" kern="1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Challenges of Enforcement of Intellectual Property laws</a:t>
            </a:r>
            <a:endPar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GB" sz="1800" b="0" i="0" u="none" strike="noStrike" kern="1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Generally, </a:t>
            </a:r>
            <a:r>
              <a:rPr kumimoji="0" lang="en-US" sz="1800" b="0" i="0" u="none" strike="noStrike" kern="1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Nigeria faces challenges in enforcing intellectual property laws. These challenges include inadequate funding for agencies responsible for the administration and enforcement of intellectual property laws, insufficient awareness and education on intellectual property rights, and a lack of adequate legal remedies for intellectual property infringement.</a:t>
            </a:r>
            <a:endPar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just" defTabSz="914400" rtl="0" eaLnBrk="0" fontAlgn="base" latinLnBrk="0" hangingPunct="0">
              <a:lnSpc>
                <a:spcPct val="107000"/>
              </a:lnSpc>
              <a:spcBef>
                <a:spcPct val="0"/>
              </a:spcBef>
              <a:spcAft>
                <a:spcPts val="800"/>
              </a:spcAft>
              <a:buClrTx/>
              <a:buSzTx/>
              <a:buFont typeface="Wingdings" panose="05000000000000000000" pitchFamily="2" charset="2"/>
              <a:buChar char="Ø"/>
              <a:tabLst/>
              <a:defRPr/>
            </a:pPr>
            <a:r>
              <a:rPr kumimoji="0" lang="en-US" sz="1800" b="0" i="0" u="none" strike="noStrike" kern="1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In conclusion, while Nigeria has a legal framework for intellectual property protection, there is still a need for improvement in the enforcement of these laws. It is important that the government takes steps to address the challenges faced in enforcing intellectual property laws to encourage innovation and creativity in the </a:t>
            </a:r>
            <a:r>
              <a:rPr kumimoji="0" lang="en-GB" sz="1800" b="0" i="0" u="none" strike="noStrike" kern="1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country. </a:t>
            </a:r>
            <a:endPar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258" name="Rectangle 1">
            <a:extLst>
              <a:ext uri="{FF2B5EF4-FFF2-40B4-BE49-F238E27FC236}">
                <a16:creationId xmlns:a16="http://schemas.microsoft.com/office/drawing/2014/main" id="{37D92B44-66DD-D08D-2812-C7EABFC2CAD3}"/>
              </a:ext>
            </a:extLst>
          </p:cNvPr>
          <p:cNvSpPr>
            <a:spLocks noChangeArrowheads="1"/>
          </p:cNvSpPr>
          <p:nvPr>
            <p:custDataLst>
              <p:tags r:id="rId4"/>
            </p:custDataLst>
          </p:nvPr>
        </p:nvSpPr>
        <p:spPr bwMode="auto">
          <a:xfrm flipV="1">
            <a:off x="0" y="1390650"/>
            <a:ext cx="9144000" cy="241300"/>
          </a:xfrm>
          <a:prstGeom prst="rect">
            <a:avLst/>
          </a:prstGeom>
          <a:solidFill>
            <a:srgbClr val="BC1932"/>
          </a:solidFill>
          <a:ln>
            <a:noFill/>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533400" y="828520"/>
            <a:ext cx="6874670" cy="4209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3600" b="1">
                <a:solidFill>
                  <a:prstClr val="black"/>
                </a:solidFill>
                <a:latin typeface="Calibri" panose="020F0502020204030204" pitchFamily="34" charset="0"/>
                <a:cs typeface="Calibri" panose="020F0502020204030204" pitchFamily="34" charset="0"/>
              </a:rPr>
              <a:t>Q &amp; A</a:t>
            </a:r>
            <a:endParaRPr kumimoji="0" lang="en-GB" sz="3600" b="1" i="0" u="none" strike="noStrike" kern="1200" cap="none" spc="0" normalizeH="0" baseline="0" noProof="0">
              <a:ln>
                <a:noFill/>
              </a:ln>
              <a:solidFill>
                <a:prstClr val="black"/>
              </a:solidFill>
              <a:effectLst/>
              <a:uLnTx/>
              <a:uFillTx/>
              <a:latin typeface="Calibri" panose="020F0502020204030204" pitchFamily="34" charset="0"/>
              <a:ea typeface="+mj-ea"/>
              <a:cs typeface="Calibri" panose="020F0502020204030204" pitchFamily="34" charset="0"/>
            </a:endParaRPr>
          </a:p>
        </p:txBody>
      </p:sp>
      <p:sp>
        <p:nvSpPr>
          <p:cNvPr id="4" name="Content Placeholder 3">
            <a:extLst>
              <a:ext uri="{FF2B5EF4-FFF2-40B4-BE49-F238E27FC236}">
                <a16:creationId xmlns:a16="http://schemas.microsoft.com/office/drawing/2014/main" id="{55C70E90-A706-40C9-A3D6-4068F10CDDE5}"/>
              </a:ext>
            </a:extLst>
          </p:cNvPr>
          <p:cNvSpPr txBox="1">
            <a:spLocks noChangeArrowheads="1"/>
          </p:cNvSpPr>
          <p:nvPr/>
        </p:nvSpPr>
        <p:spPr>
          <a:xfrm>
            <a:off x="182879" y="1889793"/>
            <a:ext cx="8820443" cy="24090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2" indent="0" algn="just" defTabSz="914400" rtl="0" eaLnBrk="1" fontAlgn="auto" latinLnBrk="0" hangingPunct="1">
              <a:lnSpc>
                <a:spcPct val="90000"/>
              </a:lnSpc>
              <a:spcBef>
                <a:spcPts val="500"/>
              </a:spcBef>
              <a:spcAft>
                <a:spcPts val="375"/>
              </a:spcAft>
              <a:buClrTx/>
              <a:buSzTx/>
              <a:buFont typeface="Arial" panose="020B0604020202020204" pitchFamily="34" charset="0"/>
              <a:buNone/>
              <a:tabLst>
                <a:tab pos="85725" algn="l"/>
              </a:tabLst>
              <a:defRPr/>
            </a:pPr>
            <a:r>
              <a:rPr kumimoji="0" lang="en-US" altLang="en-US" sz="24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a:t>
            </a: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pic>
        <p:nvPicPr>
          <p:cNvPr id="10" name="Picture 9">
            <a:extLst>
              <a:ext uri="{FF2B5EF4-FFF2-40B4-BE49-F238E27FC236}">
                <a16:creationId xmlns:a16="http://schemas.microsoft.com/office/drawing/2014/main" id="{98B891A4-0E9D-41B2-9370-D382291779A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71004" y="1834852"/>
            <a:ext cx="7444192" cy="4194628"/>
          </a:xfrm>
          <a:prstGeom prst="rect">
            <a:avLst/>
          </a:prstGeom>
        </p:spPr>
      </p:pic>
      <p:sp>
        <p:nvSpPr>
          <p:cNvPr id="2" name="Rectangle 1">
            <a:extLst>
              <a:ext uri="{FF2B5EF4-FFF2-40B4-BE49-F238E27FC236}">
                <a16:creationId xmlns:a16="http://schemas.microsoft.com/office/drawing/2014/main" id="{A92066FD-DDB4-5FA1-BAD1-4D71988D34B0}"/>
              </a:ext>
            </a:extLst>
          </p:cNvPr>
          <p:cNvSpPr/>
          <p:nvPr/>
        </p:nvSpPr>
        <p:spPr>
          <a:xfrm flipV="1">
            <a:off x="-1" y="146774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670107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517090" y="348964"/>
            <a:ext cx="7727576" cy="5067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b="1" dirty="0">
                <a:latin typeface="Calibri" panose="020F0502020204030204" pitchFamily="34" charset="0"/>
                <a:cs typeface="Calibri" panose="020F0502020204030204" pitchFamily="34" charset="0"/>
              </a:rPr>
              <a:t>Categories of Intellectual Property</a:t>
            </a:r>
          </a:p>
        </p:txBody>
      </p:sp>
      <p:sp>
        <p:nvSpPr>
          <p:cNvPr id="8" name="Rectangle 7">
            <a:extLst>
              <a:ext uri="{FF2B5EF4-FFF2-40B4-BE49-F238E27FC236}">
                <a16:creationId xmlns:a16="http://schemas.microsoft.com/office/drawing/2014/main" id="{27E36BB1-47F2-4163-A69B-77F5F70908D2}"/>
              </a:ext>
            </a:extLst>
          </p:cNvPr>
          <p:cNvSpPr/>
          <p:nvPr/>
        </p:nvSpPr>
        <p:spPr>
          <a:xfrm flipV="1">
            <a:off x="0" y="1112036"/>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12" name="TextBox 11">
            <a:extLst>
              <a:ext uri="{FF2B5EF4-FFF2-40B4-BE49-F238E27FC236}">
                <a16:creationId xmlns:a16="http://schemas.microsoft.com/office/drawing/2014/main" id="{C89A91F2-E416-40C9-9A91-121C1573BA24}"/>
              </a:ext>
            </a:extLst>
          </p:cNvPr>
          <p:cNvSpPr txBox="1"/>
          <p:nvPr/>
        </p:nvSpPr>
        <p:spPr>
          <a:xfrm>
            <a:off x="0" y="1430206"/>
            <a:ext cx="8761757" cy="8970084"/>
          </a:xfrm>
          <a:prstGeom prst="rect">
            <a:avLst/>
          </a:prstGeom>
          <a:noFill/>
        </p:spPr>
        <p:txBody>
          <a:bodyPr wrap="square">
            <a:spAutoFit/>
          </a:bodyPr>
          <a:lstStyle/>
          <a:p>
            <a:pPr marL="742950" lvl="1" indent="-285750" algn="just">
              <a:lnSpc>
                <a:spcPct val="107000"/>
              </a:lnSpc>
              <a:buFont typeface="Wingdings" panose="05000000000000000000" pitchFamily="2" charset="2"/>
              <a:buChar char="Ø"/>
            </a:pPr>
            <a:endParaRPr lang="en-US" dirty="0">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Wingdings" panose="05000000000000000000" pitchFamily="2" charset="2"/>
              <a:buChar char="Ø"/>
            </a:pPr>
            <a:r>
              <a:rPr lang="en-GB" kern="0" dirty="0">
                <a:latin typeface="Calibri" panose="020F0502020204030204" pitchFamily="34" charset="0"/>
                <a:ea typeface="Calibri" panose="020F0502020204030204" pitchFamily="34" charset="0"/>
                <a:cs typeface="Calibri" panose="020F0502020204030204" pitchFamily="34" charset="0"/>
              </a:rPr>
              <a:t> WIPO divides</a:t>
            </a:r>
            <a:r>
              <a:rPr lang="en-GB" sz="1800" kern="0" dirty="0">
                <a:effectLst/>
                <a:latin typeface="Calibri" panose="020F0502020204030204" pitchFamily="34" charset="0"/>
                <a:ea typeface="Calibri" panose="020F0502020204030204" pitchFamily="34" charset="0"/>
                <a:cs typeface="Calibri" panose="020F0502020204030204" pitchFamily="34" charset="0"/>
              </a:rPr>
              <a:t> Intellectual property into two main categories which are Industrial property and Copyright related rights. </a:t>
            </a:r>
          </a:p>
          <a:p>
            <a:pPr lvl="1" algn="just">
              <a:lnSpc>
                <a:spcPct val="107000"/>
              </a:lnSpc>
            </a:pP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Wingdings" panose="05000000000000000000" pitchFamily="2" charset="2"/>
              <a:buChar char="Ø"/>
            </a:pPr>
            <a:r>
              <a:rPr lang="en-US" dirty="0">
                <a:latin typeface="Calibri" panose="020F0502020204030204" pitchFamily="34" charset="0"/>
                <a:ea typeface="Calibri" panose="020F0502020204030204" pitchFamily="34" charset="0"/>
                <a:cs typeface="Arial" panose="020B0604020202020204" pitchFamily="34" charset="0"/>
              </a:rPr>
              <a:t> </a:t>
            </a:r>
            <a:r>
              <a:rPr lang="en-GB" sz="1800" kern="0" dirty="0">
                <a:effectLst/>
                <a:latin typeface="Calibri" panose="020F0502020204030204" pitchFamily="34" charset="0"/>
                <a:ea typeface="Calibri" panose="020F0502020204030204" pitchFamily="34" charset="0"/>
                <a:cs typeface="Calibri" panose="020F0502020204030204" pitchFamily="34" charset="0"/>
              </a:rPr>
              <a:t>Industrial property includes patents for inventions, industrial designs, trademarks, and geographical indications while Copyright and related rights cover literary, artistic works, including performances and broadcasts.</a:t>
            </a:r>
          </a:p>
          <a:p>
            <a:pPr lvl="1" algn="just">
              <a:lnSpc>
                <a:spcPct val="107000"/>
              </a:lnSpc>
            </a:pP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Wingdings" panose="05000000000000000000" pitchFamily="2" charset="2"/>
              <a:buChar char="Ø"/>
            </a:pPr>
            <a:r>
              <a:rPr lang="en-US" dirty="0">
                <a:latin typeface="Calibri" panose="020F0502020204030204" pitchFamily="34" charset="0"/>
                <a:ea typeface="Calibri" panose="020F0502020204030204" pitchFamily="34" charset="0"/>
                <a:cs typeface="Calibri" panose="020F0502020204030204" pitchFamily="34" charset="0"/>
              </a:rPr>
              <a:t> </a:t>
            </a:r>
            <a:r>
              <a:rPr lang="en-GB" sz="1800" kern="0" dirty="0">
                <a:effectLst/>
                <a:latin typeface="Calibri" panose="020F0502020204030204" pitchFamily="34" charset="0"/>
                <a:ea typeface="Calibri" panose="020F0502020204030204" pitchFamily="34" charset="0"/>
                <a:cs typeface="Calibri" panose="020F0502020204030204" pitchFamily="34" charset="0"/>
              </a:rPr>
              <a:t>A patent is an exclusive right granted for an invention, which is a product or a process that provides a new way of doing something or offers a new technical solution to a problem. To get a patent, technical information about the invention must be disclosed in a patent application. Patents are territorial rights. In general, the exclusive rights are only applicable in the country or region in which a patent has been filed and granted, in accordance with the law of that country or region.</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lvl="1" algn="just">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buFont typeface="Wingdings" panose="05000000000000000000" pitchFamily="2" charset="2"/>
              <a:buChar char="Ø"/>
            </a:pPr>
            <a:endParaRPr lang="en-US"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buFont typeface="Wingdings" panose="05000000000000000000" pitchFamily="2" charset="2"/>
              <a:buChar char="Ø"/>
            </a:pPr>
            <a:endParaRPr lang="en-US" dirty="0">
              <a:latin typeface="Calibri" panose="020F0502020204030204" pitchFamily="34" charset="0"/>
              <a:ea typeface="Calibri" panose="020F0502020204030204" pitchFamily="34" charset="0"/>
              <a:cs typeface="Calibri" panose="020F0502020204030204" pitchFamily="34" charset="0"/>
            </a:endParaRPr>
          </a:p>
          <a:p>
            <a:pPr lvl="1" algn="just">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lvl="1" algn="just">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a:p>
            <a:pPr lvl="1" algn="just">
              <a:lnSpc>
                <a:spcPct val="107000"/>
              </a:lnSpc>
            </a:pPr>
            <a:endParaRPr lang="en-US" sz="1800" dirty="0">
              <a:effectLst/>
              <a:latin typeface="Calibri" panose="020F0502020204030204" pitchFamily="34" charset="0"/>
              <a:ea typeface="Calibri" panose="020F0502020204030204" pitchFamily="34" charset="0"/>
            </a:endParaRPr>
          </a:p>
          <a:p>
            <a:pPr marL="800100" lvl="1" indent="-342900" algn="just">
              <a:lnSpc>
                <a:spcPct val="107000"/>
              </a:lnSpc>
              <a:buFont typeface="+mj-lt"/>
              <a:buAutoNum type="alphaLcParenR"/>
            </a:pPr>
            <a:endParaRPr lang="en-US" dirty="0">
              <a:effectLst/>
              <a:latin typeface="Calibri" panose="020F0502020204030204" pitchFamily="34" charset="0"/>
              <a:ea typeface="Calibri" panose="020F0502020204030204" pitchFamily="34" charset="0"/>
            </a:endParaRPr>
          </a:p>
          <a:p>
            <a:pPr lvl="1" algn="just">
              <a:lnSpc>
                <a:spcPct val="107000"/>
              </a:lnSpc>
            </a:pPr>
            <a:endParaRPr lang="en-NG"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mj-lt"/>
              <a:buAutoNum type="alphaLcParenR"/>
            </a:pPr>
            <a:endParaRPr lang="en-US" dirty="0">
              <a:effectLst/>
              <a:latin typeface="Calibri" panose="020F0502020204030204" pitchFamily="34" charset="0"/>
              <a:ea typeface="Calibri" panose="020F0502020204030204" pitchFamily="34" charset="0"/>
            </a:endParaRPr>
          </a:p>
          <a:p>
            <a:pPr marL="742950" lvl="1" indent="-285750" algn="just">
              <a:lnSpc>
                <a:spcPct val="107000"/>
              </a:lnSpc>
              <a:buFont typeface="Wingdings" panose="05000000000000000000" pitchFamily="2" charset="2"/>
              <a:buChar char="q"/>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buFont typeface="Wingdings" panose="05000000000000000000" pitchFamily="2" charset="2"/>
              <a:buChar char="q"/>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buFont typeface="Wingdings" panose="05000000000000000000" pitchFamily="2" charset="2"/>
              <a:buChar char="Ø"/>
            </a:pPr>
            <a:endParaRPr lang="en-US" dirty="0">
              <a:latin typeface="Calibri" panose="020F0502020204030204" pitchFamily="34" charset="0"/>
              <a:ea typeface="Calibri" panose="020F0502020204030204" pitchFamily="34" charset="0"/>
              <a:cs typeface="Arial" panose="020B0604020202020204" pitchFamily="34" charset="0"/>
            </a:endParaRPr>
          </a:p>
          <a:p>
            <a:pPr marL="800100" lvl="1" indent="-342900" algn="just">
              <a:lnSpc>
                <a:spcPct val="107000"/>
              </a:lnSpc>
              <a:buFont typeface="Wingdings" panose="05000000000000000000" pitchFamily="2" charset="2"/>
              <a:buChar char="q"/>
            </a:pPr>
            <a:endParaRPr lang="en-GB"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gn="just" rtl="0">
              <a:lnSpc>
                <a:spcPct val="107000"/>
              </a:lnSpc>
              <a:buFont typeface="Wingdings" panose="05000000000000000000" pitchFamily="2" charset="2"/>
              <a:buChar char="q"/>
            </a:pPr>
            <a:endParaRPr lang="en-GB" dirty="0">
              <a:latin typeface="Calibri" panose="020F0502020204030204" pitchFamily="34" charset="0"/>
              <a:ea typeface="Calibri" panose="020F0502020204030204" pitchFamily="34" charset="0"/>
              <a:cs typeface="Arial" panose="020B0604020202020204" pitchFamily="34" charset="0"/>
            </a:endParaRPr>
          </a:p>
          <a:p>
            <a:pPr lvl="1" algn="just" rtl="0">
              <a:lnSpc>
                <a:spcPct val="107000"/>
              </a:lnSpc>
            </a:pPr>
            <a:endParaRPr lang="en-GB"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596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417857" y="136727"/>
            <a:ext cx="9047204" cy="55274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55C70E90-A706-40C9-A3D6-4068F10CDDE5}"/>
              </a:ext>
            </a:extLst>
          </p:cNvPr>
          <p:cNvSpPr txBox="1">
            <a:spLocks noChangeArrowheads="1"/>
          </p:cNvSpPr>
          <p:nvPr/>
        </p:nvSpPr>
        <p:spPr>
          <a:xfrm>
            <a:off x="417857" y="1783810"/>
            <a:ext cx="8343900" cy="4725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2" indent="-285750" algn="just">
              <a:spcAft>
                <a:spcPts val="375"/>
              </a:spcAft>
              <a:buFont typeface="Wingdings" panose="05000000000000000000" pitchFamily="2" charset="2"/>
              <a:buChar char="Ø"/>
              <a:tabLst>
                <a:tab pos="85725" algn="l"/>
              </a:tabLs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lvl="2" indent="0" algn="just">
              <a:spcAft>
                <a:spcPts val="375"/>
              </a:spcAft>
              <a:buNone/>
              <a:tabLst>
                <a:tab pos="85725" algn="l"/>
              </a:tabLst>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lvl="2" indent="0" algn="just">
              <a:spcAft>
                <a:spcPts val="375"/>
              </a:spcAft>
              <a:buNone/>
              <a:tabLst>
                <a:tab pos="85725" algn="l"/>
              </a:tabLst>
            </a:pPr>
            <a:endParaRPr lang="en-NG" sz="1800">
              <a:effectLst/>
              <a:latin typeface="Calibri" panose="020F0502020204030204" pitchFamily="34" charset="0"/>
              <a:ea typeface="Calibri" panose="020F0502020204030204" pitchFamily="34" charset="0"/>
              <a:cs typeface="Times New Roman" panose="02020603050405020304" pitchFamily="18" charset="0"/>
            </a:endParaRPr>
          </a:p>
          <a:p>
            <a:pPr marL="0" lvl="2" indent="0" algn="just">
              <a:spcAft>
                <a:spcPts val="375"/>
              </a:spcAft>
              <a:buNone/>
              <a:tabLst>
                <a:tab pos="85725" algn="l"/>
              </a:tabLst>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lvl="2" indent="0" algn="just">
              <a:spcAft>
                <a:spcPts val="375"/>
              </a:spcAft>
              <a:buNone/>
              <a:tabLst>
                <a:tab pos="85725" algn="l"/>
              </a:tabLst>
            </a:pPr>
            <a:endParaRPr lang="en-NG" sz="1800">
              <a:effectLst/>
              <a:latin typeface="Calibri" panose="020F0502020204030204" pitchFamily="34" charset="0"/>
              <a:ea typeface="Calibri" panose="020F0502020204030204" pitchFamily="34" charset="0"/>
              <a:cs typeface="Times New Roman" panose="02020603050405020304" pitchFamily="18" charset="0"/>
            </a:endParaRPr>
          </a:p>
          <a:p>
            <a:pPr marL="0" lvl="2" indent="0" algn="just">
              <a:spcAft>
                <a:spcPts val="375"/>
              </a:spcAft>
              <a:buNone/>
              <a:tabLst>
                <a:tab pos="85725" algn="l"/>
              </a:tabLst>
            </a:pPr>
            <a:endParaRPr lang="en-GB" altLang="en-US" sz="1800" dirty="0">
              <a:cs typeface="Calibri" panose="020F0502020204030204" pitchFamily="34" charset="0"/>
            </a:endParaRPr>
          </a:p>
          <a:p>
            <a:pPr marL="444500" lvl="2" indent="-444500" algn="just">
              <a:spcAft>
                <a:spcPts val="375"/>
              </a:spcAft>
              <a:buFont typeface="Wingdings" panose="05000000000000000000" pitchFamily="2" charset="2"/>
              <a:buChar char="q"/>
              <a:tabLst>
                <a:tab pos="85725" algn="l"/>
              </a:tabLst>
            </a:pPr>
            <a:endParaRPr lang="en-US" altLang="en-US" sz="1800" dirty="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21059179-12F5-95E4-E3E8-71E05CB7D322}"/>
              </a:ext>
            </a:extLst>
          </p:cNvPr>
          <p:cNvSpPr/>
          <p:nvPr/>
        </p:nvSpPr>
        <p:spPr>
          <a:xfrm flipV="1">
            <a:off x="0" y="1261475"/>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 name="TextBox 6">
            <a:extLst>
              <a:ext uri="{FF2B5EF4-FFF2-40B4-BE49-F238E27FC236}">
                <a16:creationId xmlns:a16="http://schemas.microsoft.com/office/drawing/2014/main" id="{F5A8A5D8-AE8D-4095-B3AE-55E4FD88EAD8}"/>
              </a:ext>
            </a:extLst>
          </p:cNvPr>
          <p:cNvSpPr txBox="1"/>
          <p:nvPr/>
        </p:nvSpPr>
        <p:spPr>
          <a:xfrm>
            <a:off x="754135" y="348964"/>
            <a:ext cx="7635729" cy="461665"/>
          </a:xfrm>
          <a:prstGeom prst="rect">
            <a:avLst/>
          </a:prstGeom>
          <a:noFill/>
        </p:spPr>
        <p:txBody>
          <a:bodyPr wrap="square">
            <a:spAutoFit/>
          </a:bodyPr>
          <a:lstStyle/>
          <a:p>
            <a:pPr algn="ctr"/>
            <a:r>
              <a:rPr lang="en-GB" sz="2400" b="1" dirty="0">
                <a:latin typeface="Calibri" panose="020F0502020204030204" pitchFamily="34" charset="0"/>
                <a:cs typeface="Calibri" panose="020F0502020204030204" pitchFamily="34" charset="0"/>
              </a:rPr>
              <a:t>Categories of Intellectual Property</a:t>
            </a:r>
          </a:p>
        </p:txBody>
      </p:sp>
      <p:sp>
        <p:nvSpPr>
          <p:cNvPr id="10" name="TextBox 9">
            <a:extLst>
              <a:ext uri="{FF2B5EF4-FFF2-40B4-BE49-F238E27FC236}">
                <a16:creationId xmlns:a16="http://schemas.microsoft.com/office/drawing/2014/main" id="{1B7F7C0C-9F5A-4289-9187-358DA57BD9FE}"/>
              </a:ext>
            </a:extLst>
          </p:cNvPr>
          <p:cNvSpPr txBox="1"/>
          <p:nvPr/>
        </p:nvSpPr>
        <p:spPr>
          <a:xfrm>
            <a:off x="-241141" y="1673130"/>
            <a:ext cx="9194019" cy="2746457"/>
          </a:xfrm>
          <a:prstGeom prst="rect">
            <a:avLst/>
          </a:prstGeom>
          <a:noFill/>
        </p:spPr>
        <p:txBody>
          <a:bodyPr wrap="square">
            <a:spAutoFit/>
          </a:bodyPr>
          <a:lstStyle/>
          <a:p>
            <a:pPr marL="742950" lvl="1" indent="-285750" algn="just">
              <a:lnSpc>
                <a:spcPct val="107000"/>
              </a:lnSpc>
              <a:buFont typeface="Wingdings" panose="05000000000000000000" pitchFamily="2" charset="2"/>
              <a:buChar char="Ø"/>
            </a:pPr>
            <a:r>
              <a:rPr lang="en-GB" sz="1800" kern="0" dirty="0">
                <a:effectLst/>
                <a:latin typeface="Calibri" panose="020F0502020204030204" pitchFamily="34" charset="0"/>
                <a:ea typeface="Calibri" panose="020F0502020204030204" pitchFamily="34" charset="0"/>
                <a:cs typeface="Calibri" panose="020F0502020204030204" pitchFamily="34" charset="0"/>
              </a:rPr>
              <a:t> </a:t>
            </a:r>
            <a:r>
              <a:rPr lang="en-GB" kern="0" dirty="0">
                <a:latin typeface="Calibri" panose="020F0502020204030204" pitchFamily="34" charset="0"/>
                <a:ea typeface="Calibri" panose="020F0502020204030204" pitchFamily="34" charset="0"/>
                <a:cs typeface="Calibri" panose="020F0502020204030204" pitchFamily="34" charset="0"/>
              </a:rPr>
              <a:t>A</a:t>
            </a:r>
            <a:r>
              <a:rPr lang="en-GB" sz="1800" kern="0" dirty="0">
                <a:effectLst/>
                <a:latin typeface="Calibri" panose="020F0502020204030204" pitchFamily="34" charset="0"/>
                <a:ea typeface="Calibri" panose="020F0502020204030204" pitchFamily="34" charset="0"/>
                <a:cs typeface="Calibri" panose="020F0502020204030204" pitchFamily="34" charset="0"/>
              </a:rPr>
              <a:t>n industrial design constitutes the ornamental aspect of an article. An industrial design may consist of three-dimensional features, such as the shape of an article, or two-dimensional features, such as patterns, lines or colour. In principle, the owner of a registered industrial design or of a design patent has the right to prevent third parties from making, selling, or importing articles bearing or embodying a design which is a copy, or substantially a copy, of the protected design, when such acts are undertaken for commercial purposes.  In most countries, an industrial design needs to be registered to be protected under industrial design law as a “registered design”. </a:t>
            </a: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lvl="1" algn="just">
              <a:lnSpc>
                <a:spcPct val="107000"/>
              </a:lnSpc>
            </a:pP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148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1" y="769256"/>
            <a:ext cx="9047204" cy="48017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55C70E90-A706-40C9-A3D6-4068F10CDDE5}"/>
              </a:ext>
            </a:extLst>
          </p:cNvPr>
          <p:cNvSpPr txBox="1">
            <a:spLocks noChangeArrowheads="1"/>
          </p:cNvSpPr>
          <p:nvPr/>
        </p:nvSpPr>
        <p:spPr>
          <a:xfrm>
            <a:off x="382243" y="1302372"/>
            <a:ext cx="8379514" cy="54960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2" indent="-342900" algn="just">
              <a:lnSpc>
                <a:spcPct val="100000"/>
              </a:lnSpc>
              <a:spcAft>
                <a:spcPts val="375"/>
              </a:spcAft>
              <a:buFont typeface="Wingdings" panose="05000000000000000000" pitchFamily="2" charset="2"/>
              <a:buChar char="q"/>
              <a:tabLst>
                <a:tab pos="85725"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2" indent="-285750" algn="just">
              <a:lnSpc>
                <a:spcPct val="100000"/>
              </a:lnSpc>
              <a:spcAft>
                <a:spcPts val="375"/>
              </a:spcAft>
              <a:buFont typeface="Wingdings" panose="05000000000000000000" pitchFamily="2" charset="2"/>
              <a:buChar char="Ø"/>
              <a:tabLst>
                <a:tab pos="85725" algn="l"/>
              </a:tabLst>
            </a:pPr>
            <a:r>
              <a:rPr lang="en-GB" sz="1800" kern="0" dirty="0">
                <a:effectLst/>
                <a:latin typeface="Calibri" panose="020F0502020204030204" pitchFamily="34" charset="0"/>
                <a:ea typeface="Calibri" panose="020F0502020204030204" pitchFamily="34" charset="0"/>
                <a:cs typeface="Calibri" panose="020F0502020204030204" pitchFamily="34" charset="0"/>
              </a:rPr>
              <a:t>Depending on the national law and the </a:t>
            </a:r>
            <a:r>
              <a:rPr lang="en-GB" sz="1800" kern="0" dirty="0">
                <a:latin typeface="Calibri" panose="020F0502020204030204" pitchFamily="34" charset="0"/>
                <a:ea typeface="Calibri" panose="020F0502020204030204" pitchFamily="34" charset="0"/>
                <a:cs typeface="Calibri" panose="020F0502020204030204" pitchFamily="34" charset="0"/>
              </a:rPr>
              <a:t>type</a:t>
            </a:r>
            <a:r>
              <a:rPr lang="en-GB" sz="1800" kern="0" dirty="0">
                <a:effectLst/>
                <a:latin typeface="Calibri" panose="020F0502020204030204" pitchFamily="34" charset="0"/>
                <a:ea typeface="Calibri" panose="020F0502020204030204" pitchFamily="34" charset="0"/>
                <a:cs typeface="Calibri" panose="020F0502020204030204" pitchFamily="34" charset="0"/>
              </a:rPr>
              <a:t> of design, industrial designs may also be protected as works of art under copyright law.</a:t>
            </a:r>
          </a:p>
          <a:p>
            <a:pPr marL="285750" lvl="2" indent="-285750" algn="just">
              <a:lnSpc>
                <a:spcPct val="100000"/>
              </a:lnSpc>
              <a:spcAft>
                <a:spcPts val="375"/>
              </a:spcAft>
              <a:buFont typeface="Wingdings" panose="05000000000000000000" pitchFamily="2" charset="2"/>
              <a:buChar char="Ø"/>
              <a:tabLst>
                <a:tab pos="85725" algn="l"/>
              </a:tabLst>
            </a:pPr>
            <a:r>
              <a:rPr lang="en-GB" sz="1800" kern="0" dirty="0">
                <a:effectLst/>
                <a:latin typeface="Calibri" panose="020F0502020204030204" pitchFamily="34" charset="0"/>
                <a:ea typeface="Calibri" panose="020F0502020204030204" pitchFamily="34" charset="0"/>
              </a:rPr>
              <a:t>A trademark is a sign capable of distinguishing the goods or services of one enterprise from those of other enterprises. The </a:t>
            </a:r>
            <a:r>
              <a:rPr lang="en-GB" sz="1800" kern="0" dirty="0">
                <a:latin typeface="Calibri" panose="020F0502020204030204" pitchFamily="34" charset="0"/>
                <a:ea typeface="Calibri" panose="020F0502020204030204" pitchFamily="34" charset="0"/>
              </a:rPr>
              <a:t>type</a:t>
            </a:r>
            <a:r>
              <a:rPr lang="en-GB" sz="1800" kern="0" dirty="0">
                <a:effectLst/>
                <a:latin typeface="Calibri" panose="020F0502020204030204" pitchFamily="34" charset="0"/>
                <a:ea typeface="Calibri" panose="020F0502020204030204" pitchFamily="34" charset="0"/>
              </a:rPr>
              <a:t> of trademarks that can be registered are a word or a combination of words, letters, and numerals can perfectly constitute a trademark. </a:t>
            </a:r>
            <a:r>
              <a:rPr lang="en-GB" sz="1800" kern="0" dirty="0">
                <a:latin typeface="Calibri" panose="020F0502020204030204" pitchFamily="34" charset="0"/>
                <a:ea typeface="Calibri" panose="020F0502020204030204" pitchFamily="34" charset="0"/>
              </a:rPr>
              <a:t>T</a:t>
            </a:r>
            <a:r>
              <a:rPr lang="en-GB" sz="1800" kern="0" dirty="0">
                <a:effectLst/>
                <a:latin typeface="Calibri" panose="020F0502020204030204" pitchFamily="34" charset="0"/>
                <a:ea typeface="Calibri" panose="020F0502020204030204" pitchFamily="34" charset="0"/>
              </a:rPr>
              <a:t>rademarks may also consist of drawings, symbols, three-dimensional features such as the shape and packaging of goods, non-visible signs such as sounds or fragrances, or colour shades used as distinguishing features – the possibilities are almost limitless.  </a:t>
            </a:r>
          </a:p>
          <a:p>
            <a:pPr marL="285750" lvl="2" indent="-285750" algn="just">
              <a:lnSpc>
                <a:spcPct val="100000"/>
              </a:lnSpc>
              <a:spcAft>
                <a:spcPts val="375"/>
              </a:spcAft>
              <a:buFont typeface="Wingdings" panose="05000000000000000000" pitchFamily="2" charset="2"/>
              <a:buChar char="Ø"/>
              <a:tabLst>
                <a:tab pos="85725" algn="l"/>
              </a:tabLst>
            </a:pPr>
            <a:r>
              <a:rPr lang="en-GB" sz="1800" kern="0" dirty="0">
                <a:effectLst/>
                <a:latin typeface="Calibri" panose="020F0502020204030204" pitchFamily="34" charset="0"/>
                <a:ea typeface="Calibri" panose="020F0502020204030204" pitchFamily="34" charset="0"/>
                <a:cs typeface="Calibri" panose="020F0502020204030204" pitchFamily="34" charset="0"/>
              </a:rPr>
              <a:t>A geographical indication (GI) is a sign used on products that have a specific geographical origin and possess qualities or a reputation that are due to that origin. To function as a GI, a sign must identify a product as originating in a given place. Geographical indications are typically used for agricultural products, foodstuffs, wine and spirit drinks, handicrafts, and industrial products.</a:t>
            </a:r>
          </a:p>
          <a:p>
            <a:pPr marL="0" lvl="2" indent="0" algn="just">
              <a:lnSpc>
                <a:spcPct val="100000"/>
              </a:lnSpc>
              <a:spcAft>
                <a:spcPts val="375"/>
              </a:spcAft>
              <a:buNone/>
              <a:tabLst>
                <a:tab pos="85725" algn="l"/>
              </a:tabLst>
            </a:pPr>
            <a:endParaRPr lang="en-GB" sz="1800" kern="0" dirty="0">
              <a:latin typeface="Calibri" panose="020F0502020204030204" pitchFamily="34" charset="0"/>
              <a:ea typeface="Calibri" panose="020F0502020204030204" pitchFamily="34" charset="0"/>
              <a:cs typeface="Calibri" panose="020F0502020204030204" pitchFamily="34" charset="0"/>
            </a:endParaRPr>
          </a:p>
          <a:p>
            <a:pPr marL="0" lvl="2" indent="0" algn="just">
              <a:lnSpc>
                <a:spcPct val="100000"/>
              </a:lnSpc>
              <a:spcAft>
                <a:spcPts val="375"/>
              </a:spcAft>
              <a:buNone/>
              <a:tabLst>
                <a:tab pos="85725" algn="l"/>
              </a:tabLst>
            </a:pPr>
            <a:endParaRPr lang="en-NG" sz="1800" kern="100" dirty="0">
              <a:effectLst/>
              <a:latin typeface="Calibri" panose="020F0502020204030204" pitchFamily="34" charset="0"/>
              <a:ea typeface="Calibri" panose="020F0502020204030204" pitchFamily="34" charset="0"/>
              <a:cs typeface="Arial" panose="020B0604020202020204" pitchFamily="34" charset="0"/>
            </a:endParaRPr>
          </a:p>
          <a:p>
            <a:pPr marL="0" lvl="2" indent="0" algn="just">
              <a:lnSpc>
                <a:spcPct val="100000"/>
              </a:lnSpc>
              <a:spcAft>
                <a:spcPts val="375"/>
              </a:spcAft>
              <a:buNone/>
              <a:tabLst>
                <a:tab pos="85725" algn="l"/>
              </a:tabLst>
            </a:pPr>
            <a:endParaRPr lang="en-NG" sz="1800" dirty="0"/>
          </a:p>
          <a:p>
            <a:pPr marL="0" lvl="2" indent="0" algn="just">
              <a:lnSpc>
                <a:spcPct val="100000"/>
              </a:lnSpc>
              <a:spcAft>
                <a:spcPts val="375"/>
              </a:spcAft>
              <a:buNone/>
              <a:tabLst>
                <a:tab pos="85725" algn="l"/>
              </a:tabLst>
            </a:pPr>
            <a:endPar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2" indent="-342900" algn="just">
              <a:lnSpc>
                <a:spcPct val="100000"/>
              </a:lnSpc>
              <a:spcAft>
                <a:spcPts val="375"/>
              </a:spcAft>
              <a:buFont typeface="Wingdings" panose="05000000000000000000" pitchFamily="2" charset="2"/>
              <a:buChar char="q"/>
              <a:tabLst>
                <a:tab pos="85725" algn="l"/>
              </a:tabLst>
            </a:pPr>
            <a:endPar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2" indent="-342900" algn="just">
              <a:lnSpc>
                <a:spcPct val="100000"/>
              </a:lnSpc>
              <a:spcAft>
                <a:spcPts val="375"/>
              </a:spcAft>
              <a:buFont typeface="Wingdings" panose="05000000000000000000" pitchFamily="2" charset="2"/>
              <a:buChar char="q"/>
              <a:tabLst>
                <a:tab pos="85725"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2" indent="-342900" algn="just">
              <a:lnSpc>
                <a:spcPct val="100000"/>
              </a:lnSpc>
              <a:spcAft>
                <a:spcPts val="375"/>
              </a:spcAft>
              <a:buFont typeface="Wingdings" panose="05000000000000000000" pitchFamily="2" charset="2"/>
              <a:buChar char="q"/>
              <a:tabLst>
                <a:tab pos="85725"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lvl="2" indent="0" algn="just">
              <a:lnSpc>
                <a:spcPct val="100000"/>
              </a:lnSpc>
              <a:spcAft>
                <a:spcPts val="375"/>
              </a:spcAft>
              <a:buNone/>
              <a:tabLst>
                <a:tab pos="85725" algn="l"/>
              </a:tabLst>
            </a:pPr>
            <a:endParaRPr lang="en-GB" sz="1800" dirty="0">
              <a:effectLst/>
              <a:latin typeface="Calibri" panose="020F0502020204030204" pitchFamily="34" charset="0"/>
              <a:ea typeface="Calibri" panose="020F0502020204030204" pitchFamily="34" charset="0"/>
            </a:endParaRPr>
          </a:p>
          <a:p>
            <a:pPr marL="342900" lvl="2" indent="-342900" algn="just">
              <a:lnSpc>
                <a:spcPct val="100000"/>
              </a:lnSpc>
              <a:spcAft>
                <a:spcPts val="375"/>
              </a:spcAft>
              <a:buFont typeface="Wingdings" panose="05000000000000000000" pitchFamily="2" charset="2"/>
              <a:buChar char="q"/>
              <a:tabLst>
                <a:tab pos="85725" algn="l"/>
              </a:tabLst>
            </a:pPr>
            <a:endParaRPr lang="en-GB" altLang="en-US" sz="1800" dirty="0">
              <a:cs typeface="Calibri" panose="020F0502020204030204" pitchFamily="34" charset="0"/>
            </a:endParaRPr>
          </a:p>
          <a:p>
            <a:pPr marL="444500" lvl="2" indent="-444500" algn="just">
              <a:lnSpc>
                <a:spcPct val="100000"/>
              </a:lnSpc>
              <a:spcAft>
                <a:spcPts val="375"/>
              </a:spcAft>
              <a:buFont typeface="Wingdings" panose="05000000000000000000" pitchFamily="2" charset="2"/>
              <a:buChar char="q"/>
              <a:tabLst>
                <a:tab pos="85725" algn="l"/>
              </a:tabLst>
            </a:pPr>
            <a:endParaRPr lang="en-US" altLang="en-US" sz="1800"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DA8EDE70-CA72-B620-29A4-2CE80ED804B2}"/>
              </a:ext>
            </a:extLst>
          </p:cNvPr>
          <p:cNvSpPr/>
          <p:nvPr/>
        </p:nvSpPr>
        <p:spPr>
          <a:xfrm flipV="1">
            <a:off x="0" y="1302372"/>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 name="TextBox 6">
            <a:extLst>
              <a:ext uri="{FF2B5EF4-FFF2-40B4-BE49-F238E27FC236}">
                <a16:creationId xmlns:a16="http://schemas.microsoft.com/office/drawing/2014/main" id="{E9571E2C-4C23-4FE5-9E66-CAE3F5BFB418}"/>
              </a:ext>
            </a:extLst>
          </p:cNvPr>
          <p:cNvSpPr txBox="1"/>
          <p:nvPr/>
        </p:nvSpPr>
        <p:spPr>
          <a:xfrm>
            <a:off x="1050688" y="492095"/>
            <a:ext cx="7996517" cy="461665"/>
          </a:xfrm>
          <a:prstGeom prst="rect">
            <a:avLst/>
          </a:prstGeom>
          <a:noFill/>
        </p:spPr>
        <p:txBody>
          <a:bodyPr wrap="square">
            <a:spAutoFit/>
          </a:bodyPr>
          <a:lstStyle/>
          <a:p>
            <a:pPr algn="ctr"/>
            <a:r>
              <a:rPr lang="en-GB" sz="2400" b="1" dirty="0">
                <a:latin typeface="Calibri" panose="020F0502020204030204" pitchFamily="34" charset="0"/>
                <a:cs typeface="Calibri" panose="020F0502020204030204" pitchFamily="34" charset="0"/>
              </a:rPr>
              <a:t>Categories of Intellectual Property</a:t>
            </a:r>
          </a:p>
        </p:txBody>
      </p:sp>
    </p:spTree>
    <p:extLst>
      <p:ext uri="{BB962C8B-B14F-4D97-AF65-F5344CB8AC3E}">
        <p14:creationId xmlns:p14="http://schemas.microsoft.com/office/powerpoint/2010/main" val="78585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55A5B5B-38F1-48A5-9AFD-60D070AC5506}"/>
              </a:ext>
            </a:extLst>
          </p:cNvPr>
          <p:cNvSpPr>
            <a:spLocks noGrp="1"/>
          </p:cNvSpPr>
          <p:nvPr>
            <p:ph type="sldNum" sz="quarter" idx="12"/>
          </p:nvPr>
        </p:nvSpPr>
        <p:spPr/>
        <p:txBody>
          <a:bodyPr/>
          <a:lstStyle/>
          <a:p>
            <a:fld id="{2898F827-B19D-4875-B90B-9B6FB799A231}" type="slidenum">
              <a:rPr lang="en-US" smtClean="0"/>
              <a:t>7</a:t>
            </a:fld>
            <a:endParaRPr lang="en-US" dirty="0"/>
          </a:p>
        </p:txBody>
      </p:sp>
      <p:sp>
        <p:nvSpPr>
          <p:cNvPr id="3" name="Rectangle 2">
            <a:extLst>
              <a:ext uri="{FF2B5EF4-FFF2-40B4-BE49-F238E27FC236}">
                <a16:creationId xmlns:a16="http://schemas.microsoft.com/office/drawing/2014/main" id="{0B46300C-B6C0-4EE3-8272-2DF53D9A06D8}"/>
              </a:ext>
            </a:extLst>
          </p:cNvPr>
          <p:cNvSpPr/>
          <p:nvPr/>
        </p:nvSpPr>
        <p:spPr>
          <a:xfrm flipV="1">
            <a:off x="-1" y="836207"/>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4" name="Picture 3">
            <a:extLst>
              <a:ext uri="{FF2B5EF4-FFF2-40B4-BE49-F238E27FC236}">
                <a16:creationId xmlns:a16="http://schemas.microsoft.com/office/drawing/2014/main" id="{460ECBA1-8C57-4E6A-9103-C70ED515F4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7" name="TextBox 6">
            <a:extLst>
              <a:ext uri="{FF2B5EF4-FFF2-40B4-BE49-F238E27FC236}">
                <a16:creationId xmlns:a16="http://schemas.microsoft.com/office/drawing/2014/main" id="{DE57B9EB-12E4-EF50-5C92-83D321BD9D8F}"/>
              </a:ext>
            </a:extLst>
          </p:cNvPr>
          <p:cNvSpPr txBox="1"/>
          <p:nvPr/>
        </p:nvSpPr>
        <p:spPr>
          <a:xfrm flipH="1">
            <a:off x="896470" y="215153"/>
            <a:ext cx="6818779" cy="461665"/>
          </a:xfrm>
          <a:prstGeom prst="rect">
            <a:avLst/>
          </a:prstGeom>
          <a:noFill/>
        </p:spPr>
        <p:txBody>
          <a:bodyPr wrap="square" rtlCol="0">
            <a:spAutoFit/>
          </a:bodyPr>
          <a:lstStyle/>
          <a:p>
            <a:pPr algn="ctr"/>
            <a:r>
              <a:rPr lang="en-GB" sz="2400" b="1" dirty="0">
                <a:latin typeface="Calibri" panose="020F0502020204030204" pitchFamily="34" charset="0"/>
                <a:cs typeface="Calibri" panose="020F0502020204030204" pitchFamily="34" charset="0"/>
              </a:rPr>
              <a:t>Categories of Intellectual Property</a:t>
            </a:r>
          </a:p>
        </p:txBody>
      </p:sp>
      <p:sp>
        <p:nvSpPr>
          <p:cNvPr id="8" name="TextBox 7">
            <a:extLst>
              <a:ext uri="{FF2B5EF4-FFF2-40B4-BE49-F238E27FC236}">
                <a16:creationId xmlns:a16="http://schemas.microsoft.com/office/drawing/2014/main" id="{9B9A4FA7-C9C5-916F-9E9B-4730CC3E1E85}"/>
              </a:ext>
            </a:extLst>
          </p:cNvPr>
          <p:cNvSpPr txBox="1"/>
          <p:nvPr/>
        </p:nvSpPr>
        <p:spPr>
          <a:xfrm>
            <a:off x="29980" y="1079292"/>
            <a:ext cx="8876276" cy="5629740"/>
          </a:xfrm>
          <a:prstGeom prst="rect">
            <a:avLst/>
          </a:prstGeom>
          <a:noFill/>
        </p:spPr>
        <p:txBody>
          <a:bodyPr wrap="square" rtlCol="0">
            <a:spAutoFit/>
          </a:bodyPr>
          <a:lstStyle/>
          <a:p>
            <a:pPr marL="285750" indent="-285750" algn="just">
              <a:buFont typeface="Wingdings" panose="05000000000000000000" pitchFamily="2" charset="2"/>
              <a:buChar char="Ø"/>
            </a:pPr>
            <a:r>
              <a:rPr lang="en-GB" dirty="0"/>
              <a:t>Copyright is a legal term used to describe the rights that creators have over their literary and artistic works. Works covered by copyright range from books, music, paintings, sculpture, and films, to computer programs, databases, advertisements, maps, and technical drawings.</a:t>
            </a:r>
          </a:p>
          <a:p>
            <a:pPr marL="285750" indent="-285750" algn="just">
              <a:buFont typeface="Wingdings" panose="05000000000000000000" pitchFamily="2" charset="2"/>
              <a:buChar char="Ø"/>
            </a:pPr>
            <a:endParaRPr lang="en-GB" dirty="0"/>
          </a:p>
          <a:p>
            <a:pPr marL="285750" indent="-285750" algn="just">
              <a:buFont typeface="Wingdings" panose="05000000000000000000" pitchFamily="2" charset="2"/>
              <a:buChar char="Ø"/>
            </a:pPr>
            <a:r>
              <a:rPr lang="en-GB" dirty="0"/>
              <a:t>According to WIPO, works commonly protected by copyright throughout the world include: literary works such as novels, poems, plays, reference works, newspaper articles; computer programs, databases; films, musical compositions, and choreography; artistic works such as paintings, drawings, photographs, and sculpture; architecture; and advertisements, maps, and technical drawings.</a:t>
            </a:r>
          </a:p>
          <a:p>
            <a:pPr marL="285750" indent="-285750" algn="just">
              <a:buFont typeface="Wingdings" panose="05000000000000000000" pitchFamily="2" charset="2"/>
              <a:buChar char="Ø"/>
            </a:pPr>
            <a:endParaRPr lang="en-GB" dirty="0"/>
          </a:p>
          <a:p>
            <a:pPr marL="285750" indent="-285750" algn="just">
              <a:buFont typeface="Wingdings" panose="05000000000000000000" pitchFamily="2" charset="2"/>
              <a:buChar char="Ø"/>
            </a:pPr>
            <a:r>
              <a:rPr lang="en-GB" dirty="0"/>
              <a:t>Copyright protection extends only to expressions, and not to ideas, procedures, methods of operation or mathematical concepts as such.</a:t>
            </a:r>
          </a:p>
          <a:p>
            <a:pPr marL="285750" indent="-285750" algn="just">
              <a:buFont typeface="Wingdings" panose="05000000000000000000" pitchFamily="2" charset="2"/>
              <a:buChar char="Ø"/>
            </a:pPr>
            <a:endParaRPr lang="en-GB" dirty="0"/>
          </a:p>
          <a:p>
            <a:pPr marL="285750" indent="-285750" algn="just">
              <a:buFont typeface="Wingdings" panose="05000000000000000000" pitchFamily="2" charset="2"/>
              <a:buChar char="Ø"/>
            </a:pPr>
            <a:r>
              <a:rPr lang="en-GB" dirty="0"/>
              <a:t>Copyright gives the author economic rights and moral rights. Economic rights which allows the author to derive financial reward from the use of their works by others and moral rights which protects the non-economic interests of the author.</a:t>
            </a:r>
          </a:p>
          <a:p>
            <a:pPr algn="just"/>
            <a:endParaRPr lang="en-GB" dirty="0"/>
          </a:p>
          <a:p>
            <a:pPr marL="285750" indent="-285750" algn="just">
              <a:buFont typeface="Wingdings" panose="05000000000000000000" pitchFamily="2" charset="2"/>
              <a:buChar char="Ø"/>
            </a:pPr>
            <a:r>
              <a:rPr lang="en-GB" dirty="0"/>
              <a:t>In majority of the countries including Nigeria, copyright protection is obtained automatically without the need for registration or other formalities.</a:t>
            </a:r>
          </a:p>
        </p:txBody>
      </p:sp>
    </p:spTree>
    <p:extLst>
      <p:ext uri="{BB962C8B-B14F-4D97-AF65-F5344CB8AC3E}">
        <p14:creationId xmlns:p14="http://schemas.microsoft.com/office/powerpoint/2010/main" val="2549758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34506" y="348964"/>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sz="3200" b="1"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 y="902078"/>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TextBox 3">
            <a:extLst>
              <a:ext uri="{FF2B5EF4-FFF2-40B4-BE49-F238E27FC236}">
                <a16:creationId xmlns:a16="http://schemas.microsoft.com/office/drawing/2014/main" id="{3007E0F3-B5DC-7F07-D21F-C8C146FE49B4}"/>
              </a:ext>
            </a:extLst>
          </p:cNvPr>
          <p:cNvSpPr txBox="1"/>
          <p:nvPr/>
        </p:nvSpPr>
        <p:spPr>
          <a:xfrm>
            <a:off x="387936" y="1430356"/>
            <a:ext cx="8578124" cy="3970318"/>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a:t>There also exist intellectual property rights on plant varieties. The application of plant variety rights is similar in principle to the IP Protection offered via copyright on books and patents on a wide range of innovative products,  including biological material. </a:t>
            </a:r>
            <a:r>
              <a:rPr lang="en-US" sz="1800" kern="1200" dirty="0">
                <a:solidFill>
                  <a:schemeClr val="tx1"/>
                </a:solidFill>
                <a:latin typeface="+mn-lt"/>
                <a:ea typeface="+mn-ea"/>
                <a:cs typeface="+mn-cs"/>
              </a:rPr>
              <a:t>This protection is necessary because breeding new varieties of plant requires a considerable investment, in terms of skill, labor etc., and may take several years; however, a new variety, once released, could, in many cases, be easily reproduced by others to rob its breeder of the chance to benefit adequately from the investment made. </a:t>
            </a:r>
          </a:p>
          <a:p>
            <a:pPr algn="just"/>
            <a:endParaRPr lang="en-US" dirty="0"/>
          </a:p>
          <a:p>
            <a:pPr marL="285750" indent="-285750" algn="just">
              <a:buFont typeface="Wingdings" panose="05000000000000000000" pitchFamily="2" charset="2"/>
              <a:buChar char="Ø"/>
            </a:pPr>
            <a:r>
              <a:rPr lang="en-US" sz="1800" kern="1200" dirty="0">
                <a:solidFill>
                  <a:schemeClr val="tx1"/>
                </a:solidFill>
                <a:latin typeface="+mn-lt"/>
                <a:ea typeface="+mn-ea"/>
                <a:cs typeface="+mn-cs"/>
              </a:rPr>
              <a:t>It is therefore,</a:t>
            </a:r>
            <a:r>
              <a:rPr lang="en-US" dirty="0"/>
              <a:t> vital to follow an effective system of plant variety protection, intending to encourage the development of new varieties of plants for the help of society.</a:t>
            </a:r>
          </a:p>
          <a:p>
            <a:pPr marL="285750" indent="-285750" algn="just">
              <a:buFont typeface="Wingdings" panose="05000000000000000000" pitchFamily="2" charset="2"/>
              <a:buChar char="Ø"/>
            </a:pPr>
            <a:endParaRPr lang="en-US" sz="1800" kern="1200" dirty="0">
              <a:solidFill>
                <a:schemeClr val="tx1"/>
              </a:solidFill>
              <a:latin typeface="+mn-lt"/>
              <a:ea typeface="+mn-ea"/>
              <a:cs typeface="+mn-cs"/>
            </a:endParaRPr>
          </a:p>
          <a:p>
            <a:pPr marL="285750" indent="-285750" algn="just">
              <a:buFont typeface="Wingdings" panose="05000000000000000000" pitchFamily="2" charset="2"/>
              <a:buChar char="Ø"/>
            </a:pPr>
            <a:r>
              <a:rPr lang="en-US" dirty="0"/>
              <a:t>G</a:t>
            </a:r>
            <a:r>
              <a:rPr lang="en-US" sz="1800" kern="1200" dirty="0">
                <a:solidFill>
                  <a:schemeClr val="tx1"/>
                </a:solidFill>
                <a:latin typeface="+mn-lt"/>
                <a:ea typeface="+mn-ea"/>
                <a:cs typeface="+mn-cs"/>
              </a:rPr>
              <a:t>enerally, there are requirements for obtaining plant variety protection which are distinctness, uniformity and stability. These requirements may vary in different jurisdictions.</a:t>
            </a:r>
          </a:p>
        </p:txBody>
      </p:sp>
      <p:sp>
        <p:nvSpPr>
          <p:cNvPr id="8" name="TextBox 7">
            <a:extLst>
              <a:ext uri="{FF2B5EF4-FFF2-40B4-BE49-F238E27FC236}">
                <a16:creationId xmlns:a16="http://schemas.microsoft.com/office/drawing/2014/main" id="{EB271FBE-B34A-1F38-2F73-95BC0258DDDE}"/>
              </a:ext>
            </a:extLst>
          </p:cNvPr>
          <p:cNvSpPr txBox="1"/>
          <p:nvPr/>
        </p:nvSpPr>
        <p:spPr>
          <a:xfrm>
            <a:off x="1069675" y="348963"/>
            <a:ext cx="6645575" cy="461665"/>
          </a:xfrm>
          <a:prstGeom prst="rect">
            <a:avLst/>
          </a:prstGeom>
          <a:noFill/>
        </p:spPr>
        <p:txBody>
          <a:bodyPr wrap="square">
            <a:spAutoFit/>
          </a:bodyPr>
          <a:lstStyle/>
          <a:p>
            <a:pPr algn="ctr"/>
            <a:r>
              <a:rPr lang="en-GB" sz="2400" b="1">
                <a:latin typeface="Calibri" panose="020F0502020204030204" pitchFamily="34" charset="0"/>
                <a:cs typeface="Calibri" panose="020F0502020204030204" pitchFamily="34" charset="0"/>
              </a:rPr>
              <a:t>Categories of Intellectual Property</a:t>
            </a:r>
          </a:p>
        </p:txBody>
      </p:sp>
    </p:spTree>
    <p:extLst>
      <p:ext uri="{BB962C8B-B14F-4D97-AF65-F5344CB8AC3E}">
        <p14:creationId xmlns:p14="http://schemas.microsoft.com/office/powerpoint/2010/main" val="2740953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17CDCD-A335-45B7-A41B-97C25722EC66}"/>
              </a:ext>
            </a:extLst>
          </p:cNvPr>
          <p:cNvSpPr txBox="1">
            <a:spLocks noChangeArrowheads="1"/>
          </p:cNvSpPr>
          <p:nvPr/>
        </p:nvSpPr>
        <p:spPr>
          <a:xfrm>
            <a:off x="143434" y="598718"/>
            <a:ext cx="9000566" cy="8976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a:latin typeface="Calibri" panose="020F0502020204030204" pitchFamily="34" charset="0"/>
                <a:cs typeface="Calibri" panose="020F0502020204030204" pitchFamily="34" charset="0"/>
              </a:rPr>
              <a:t>Importance of Intellectual Property </a:t>
            </a:r>
          </a:p>
        </p:txBody>
      </p:sp>
      <p:pic>
        <p:nvPicPr>
          <p:cNvPr id="9" name="Picture 8">
            <a:extLst>
              <a:ext uri="{FF2B5EF4-FFF2-40B4-BE49-F238E27FC236}">
                <a16:creationId xmlns:a16="http://schemas.microsoft.com/office/drawing/2014/main" id="{492B5C92-87E8-452E-9D3B-E97919584BF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715250" y="6293612"/>
            <a:ext cx="1046507" cy="215424"/>
          </a:xfrm>
          <a:prstGeom prst="rect">
            <a:avLst/>
          </a:prstGeom>
        </p:spPr>
      </p:pic>
      <p:sp>
        <p:nvSpPr>
          <p:cNvPr id="2" name="Rectangle 1">
            <a:extLst>
              <a:ext uri="{FF2B5EF4-FFF2-40B4-BE49-F238E27FC236}">
                <a16:creationId xmlns:a16="http://schemas.microsoft.com/office/drawing/2014/main" id="{E5750D9D-C85B-B0F9-A4DC-DA7A45F55060}"/>
              </a:ext>
            </a:extLst>
          </p:cNvPr>
          <p:cNvSpPr/>
          <p:nvPr/>
        </p:nvSpPr>
        <p:spPr>
          <a:xfrm flipV="1">
            <a:off x="10727" y="1206274"/>
            <a:ext cx="9144001" cy="240514"/>
          </a:xfrm>
          <a:prstGeom prst="rect">
            <a:avLst/>
          </a:prstGeom>
          <a:solidFill>
            <a:srgbClr val="BC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TextBox 3">
            <a:extLst>
              <a:ext uri="{FF2B5EF4-FFF2-40B4-BE49-F238E27FC236}">
                <a16:creationId xmlns:a16="http://schemas.microsoft.com/office/drawing/2014/main" id="{16130E78-0F26-ECC1-3F96-49517A62FF4A}"/>
              </a:ext>
            </a:extLst>
          </p:cNvPr>
          <p:cNvSpPr txBox="1"/>
          <p:nvPr/>
        </p:nvSpPr>
        <p:spPr>
          <a:xfrm>
            <a:off x="154162" y="1496327"/>
            <a:ext cx="8835673" cy="6827190"/>
          </a:xfrm>
          <a:prstGeom prst="rect">
            <a:avLst/>
          </a:prstGeom>
          <a:noFill/>
        </p:spPr>
        <p:txBody>
          <a:bodyPr wrap="square" rtlCol="0">
            <a:spAutoFit/>
          </a:bodyPr>
          <a:lstStyle/>
          <a:p>
            <a:pPr algn="just">
              <a:lnSpc>
                <a:spcPct val="107000"/>
              </a:lnSpc>
              <a:spcAft>
                <a:spcPts val="800"/>
              </a:spcAft>
            </a:pPr>
            <a:r>
              <a:rPr lang="en-NG" sz="1800" kern="100">
                <a:effectLst/>
                <a:latin typeface="Calibri" panose="020F0502020204030204" pitchFamily="34" charset="0"/>
                <a:ea typeface="Times New Roman" panose="02020603050405020304" pitchFamily="18" charset="0"/>
                <a:cs typeface="Calibri" panose="020F0502020204030204" pitchFamily="34" charset="0"/>
              </a:rPr>
              <a:t>The importance of IP to individuals and businesses can be summarized as follows:</a:t>
            </a:r>
            <a:endParaRPr lang="en-GB" sz="1800" kern="10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en-GB" sz="1800" b="1">
                <a:effectLst/>
                <a:latin typeface="Calibri" panose="020F0502020204030204" pitchFamily="34" charset="0"/>
                <a:ea typeface="Times New Roman" panose="02020603050405020304" pitchFamily="18" charset="0"/>
                <a:cs typeface="Calibri" panose="020F0502020204030204" pitchFamily="34" charset="0"/>
              </a:rPr>
              <a:t>Protection of Creation</a:t>
            </a:r>
            <a:r>
              <a:rPr lang="en-NG" sz="1800">
                <a:effectLst/>
                <a:latin typeface="Calibri" panose="020F0502020204030204" pitchFamily="34" charset="0"/>
                <a:ea typeface="Times New Roman" panose="02020603050405020304" pitchFamily="18" charset="0"/>
                <a:cs typeface="Calibri" panose="020F0502020204030204" pitchFamily="34" charset="0"/>
              </a:rPr>
              <a:t>: </a:t>
            </a:r>
            <a:r>
              <a:rPr lang="en-US" sz="1800">
                <a:effectLst/>
                <a:latin typeface="Calibri" panose="020F0502020204030204" pitchFamily="34" charset="0"/>
                <a:ea typeface="Times New Roman" panose="02020603050405020304" pitchFamily="18" charset="0"/>
                <a:cs typeface="Calibri" panose="020F0502020204030204" pitchFamily="34" charset="0"/>
              </a:rPr>
              <a:t>IP </a:t>
            </a:r>
            <a:r>
              <a:rPr lang="en-GB" sz="1800">
                <a:effectLst/>
                <a:latin typeface="Calibri" panose="020F0502020204030204" pitchFamily="34" charset="0"/>
                <a:ea typeface="Times New Roman" panose="02020603050405020304" pitchFamily="18" charset="0"/>
                <a:cs typeface="Calibri" panose="020F0502020204030204" pitchFamily="34" charset="0"/>
              </a:rPr>
              <a:t>laws protect ideas, creations and innovations of individuals and businesses.  The owners of IP rights enjoy exclusive right in their intellectual property such as trademarks, designs, copyright, patent, service marks, among others. The exclusivity </a:t>
            </a:r>
            <a:r>
              <a:rPr lang="en-NG" sz="1800">
                <a:effectLst/>
                <a:latin typeface="Calibri" panose="020F0502020204030204" pitchFamily="34" charset="0"/>
                <a:ea typeface="Times New Roman" panose="02020603050405020304" pitchFamily="18" charset="0"/>
                <a:cs typeface="Calibri" panose="020F0502020204030204" pitchFamily="34" charset="0"/>
              </a:rPr>
              <a:t>prevent</a:t>
            </a:r>
            <a:r>
              <a:rPr lang="en-GB" sz="1800">
                <a:effectLst/>
                <a:latin typeface="Calibri" panose="020F0502020204030204" pitchFamily="34" charset="0"/>
                <a:ea typeface="Times New Roman" panose="02020603050405020304" pitchFamily="18" charset="0"/>
                <a:cs typeface="Calibri" panose="020F0502020204030204" pitchFamily="34" charset="0"/>
              </a:rPr>
              <a:t>s</a:t>
            </a:r>
            <a:r>
              <a:rPr lang="en-NG" sz="1800">
                <a:effectLst/>
                <a:latin typeface="Calibri" panose="020F0502020204030204" pitchFamily="34" charset="0"/>
                <a:ea typeface="Times New Roman" panose="02020603050405020304" pitchFamily="18" charset="0"/>
                <a:cs typeface="Calibri" panose="020F0502020204030204" pitchFamily="34" charset="0"/>
              </a:rPr>
              <a:t> others from </a:t>
            </a:r>
            <a:r>
              <a:rPr lang="en-GB" sz="1800">
                <a:effectLst/>
                <a:latin typeface="Calibri" panose="020F0502020204030204" pitchFamily="34" charset="0"/>
                <a:ea typeface="Times New Roman" panose="02020603050405020304" pitchFamily="18" charset="0"/>
                <a:cs typeface="Calibri" panose="020F0502020204030204" pitchFamily="34" charset="0"/>
              </a:rPr>
              <a:t>copying</a:t>
            </a:r>
            <a:r>
              <a:rPr lang="en-NG" sz="1800">
                <a:effectLst/>
                <a:latin typeface="Calibri" panose="020F0502020204030204" pitchFamily="34" charset="0"/>
                <a:ea typeface="Times New Roman" panose="02020603050405020304" pitchFamily="18" charset="0"/>
                <a:cs typeface="Calibri" panose="020F0502020204030204" pitchFamily="34" charset="0"/>
              </a:rPr>
              <a:t>,</a:t>
            </a:r>
            <a:r>
              <a:rPr lang="en-GB" sz="1800">
                <a:effectLst/>
                <a:latin typeface="Calibri" panose="020F0502020204030204" pitchFamily="34" charset="0"/>
                <a:ea typeface="Times New Roman" panose="02020603050405020304" pitchFamily="18" charset="0"/>
                <a:cs typeface="Calibri" panose="020F0502020204030204" pitchFamily="34" charset="0"/>
              </a:rPr>
              <a:t> using, exploiting</a:t>
            </a:r>
            <a:r>
              <a:rPr lang="en-NG" sz="1800">
                <a:effectLst/>
                <a:latin typeface="Calibri" panose="020F0502020204030204" pitchFamily="34" charset="0"/>
                <a:ea typeface="Times New Roman" panose="02020603050405020304" pitchFamily="18" charset="0"/>
                <a:cs typeface="Calibri" panose="020F0502020204030204" pitchFamily="34" charset="0"/>
              </a:rPr>
              <a:t> or selling </a:t>
            </a:r>
            <a:r>
              <a:rPr lang="en-GB" sz="1800">
                <a:effectLst/>
                <a:latin typeface="Calibri" panose="020F0502020204030204" pitchFamily="34" charset="0"/>
                <a:ea typeface="Times New Roman" panose="02020603050405020304" pitchFamily="18" charset="0"/>
                <a:cs typeface="Calibri" panose="020F0502020204030204" pitchFamily="34" charset="0"/>
              </a:rPr>
              <a:t>their ideas, creations or innovations </a:t>
            </a:r>
            <a:r>
              <a:rPr lang="en-NG" sz="1800">
                <a:effectLst/>
                <a:latin typeface="Calibri" panose="020F0502020204030204" pitchFamily="34" charset="0"/>
                <a:ea typeface="Times New Roman" panose="02020603050405020304" pitchFamily="18" charset="0"/>
                <a:cs typeface="Calibri" panose="020F0502020204030204" pitchFamily="34" charset="0"/>
              </a:rPr>
              <a:t>without </a:t>
            </a:r>
            <a:r>
              <a:rPr lang="en-GB" sz="1800">
                <a:effectLst/>
                <a:latin typeface="Calibri" panose="020F0502020204030204" pitchFamily="34" charset="0"/>
                <a:ea typeface="Times New Roman" panose="02020603050405020304" pitchFamily="18" charset="0"/>
                <a:cs typeface="Calibri" panose="020F0502020204030204" pitchFamily="34" charset="0"/>
              </a:rPr>
              <a:t>their </a:t>
            </a:r>
            <a:r>
              <a:rPr lang="en-NG" sz="1800">
                <a:effectLst/>
                <a:latin typeface="Calibri" panose="020F0502020204030204" pitchFamily="34" charset="0"/>
                <a:ea typeface="Times New Roman" panose="02020603050405020304" pitchFamily="18" charset="0"/>
                <a:cs typeface="Calibri" panose="020F0502020204030204" pitchFamily="34" charset="0"/>
              </a:rPr>
              <a:t>permission</a:t>
            </a:r>
            <a:r>
              <a:rPr lang="en-GB" sz="1800">
                <a:effectLst/>
                <a:latin typeface="Calibri" panose="020F0502020204030204" pitchFamily="34" charset="0"/>
                <a:ea typeface="Times New Roman" panose="02020603050405020304" pitchFamily="18" charset="0"/>
                <a:cs typeface="Calibri" panose="020F0502020204030204" pitchFamily="34" charset="0"/>
              </a:rPr>
              <a:t>. In addition, it encourages individuals and businesses to be innovative, creative and invest in research.</a:t>
            </a:r>
            <a:endParaRPr lang="en-GB">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en-GB" sz="1800" b="1">
                <a:effectLst/>
                <a:latin typeface="Calibri" panose="020F0502020204030204" pitchFamily="34" charset="0"/>
                <a:ea typeface="Times New Roman" panose="02020603050405020304" pitchFamily="18" charset="0"/>
                <a:cs typeface="Calibri" panose="020F0502020204030204" pitchFamily="34" charset="0"/>
              </a:rPr>
              <a:t>Legal Right</a:t>
            </a:r>
            <a:r>
              <a:rPr lang="en-NG" sz="1800">
                <a:effectLst/>
                <a:latin typeface="Calibri" panose="020F0502020204030204" pitchFamily="34" charset="0"/>
                <a:ea typeface="Times New Roman" panose="02020603050405020304" pitchFamily="18" charset="0"/>
                <a:cs typeface="Calibri" panose="020F0502020204030204" pitchFamily="34" charset="0"/>
              </a:rPr>
              <a:t>: </a:t>
            </a:r>
            <a:r>
              <a:rPr lang="en-US" sz="1800">
                <a:effectLst/>
                <a:latin typeface="Calibri" panose="020F0502020204030204" pitchFamily="34" charset="0"/>
                <a:ea typeface="Times New Roman" panose="02020603050405020304" pitchFamily="18" charset="0"/>
                <a:cs typeface="Calibri" panose="020F0502020204030204" pitchFamily="34" charset="0"/>
              </a:rPr>
              <a:t>IP</a:t>
            </a:r>
            <a:r>
              <a:rPr lang="en-NG" sz="1800">
                <a:effectLst/>
                <a:latin typeface="Calibri" panose="020F0502020204030204" pitchFamily="34" charset="0"/>
                <a:ea typeface="Times New Roman" panose="02020603050405020304" pitchFamily="18" charset="0"/>
                <a:cs typeface="Calibri" panose="020F0502020204030204" pitchFamily="34" charset="0"/>
              </a:rPr>
              <a:t> rights provide legal protection against infringement.</a:t>
            </a:r>
            <a:r>
              <a:rPr lang="en-GB" sz="1800">
                <a:effectLst/>
                <a:latin typeface="Calibri" panose="020F0502020204030204" pitchFamily="34" charset="0"/>
                <a:ea typeface="Times New Roman" panose="02020603050405020304" pitchFamily="18" charset="0"/>
                <a:cs typeface="Calibri" panose="020F0502020204030204" pitchFamily="34" charset="0"/>
              </a:rPr>
              <a:t> Th</a:t>
            </a:r>
            <a:r>
              <a:rPr lang="en-NG" sz="1800">
                <a:effectLst/>
                <a:latin typeface="Calibri" panose="020F0502020204030204" pitchFamily="34" charset="0"/>
                <a:ea typeface="Times New Roman" panose="02020603050405020304" pitchFamily="18" charset="0"/>
                <a:cs typeface="Calibri" panose="020F0502020204030204" pitchFamily="34" charset="0"/>
              </a:rPr>
              <a:t>e owner of </a:t>
            </a:r>
            <a:r>
              <a:rPr lang="en-GB" sz="1800">
                <a:effectLst/>
                <a:latin typeface="Calibri" panose="020F0502020204030204" pitchFamily="34" charset="0"/>
                <a:ea typeface="Times New Roman" panose="02020603050405020304" pitchFamily="18" charset="0"/>
                <a:cs typeface="Calibri" panose="020F0502020204030204" pitchFamily="34" charset="0"/>
              </a:rPr>
              <a:t>an IP right can institute legal</a:t>
            </a:r>
            <a:r>
              <a:rPr lang="en-NG" sz="1800">
                <a:effectLst/>
                <a:latin typeface="Calibri" panose="020F0502020204030204" pitchFamily="34" charset="0"/>
                <a:ea typeface="Times New Roman" panose="02020603050405020304" pitchFamily="18" charset="0"/>
                <a:cs typeface="Calibri" panose="020F0502020204030204" pitchFamily="34" charset="0"/>
              </a:rPr>
              <a:t> action against</a:t>
            </a:r>
            <a:r>
              <a:rPr lang="en-GB" sz="1800">
                <a:effectLst/>
                <a:latin typeface="Calibri" panose="020F0502020204030204" pitchFamily="34" charset="0"/>
                <a:ea typeface="Times New Roman" panose="02020603050405020304" pitchFamily="18" charset="0"/>
                <a:cs typeface="Calibri" panose="020F0502020204030204" pitchFamily="34" charset="0"/>
              </a:rPr>
              <a:t> an infringer,</a:t>
            </a:r>
            <a:r>
              <a:rPr lang="en-NG" sz="1800">
                <a:effectLst/>
                <a:latin typeface="Calibri" panose="020F0502020204030204" pitchFamily="34" charset="0"/>
                <a:ea typeface="Times New Roman" panose="02020603050405020304" pitchFamily="18" charset="0"/>
                <a:cs typeface="Calibri" panose="020F0502020204030204" pitchFamily="34" charset="0"/>
              </a:rPr>
              <a:t> preventing further infringement </a:t>
            </a:r>
            <a:r>
              <a:rPr lang="en-GB" sz="1800">
                <a:effectLst/>
                <a:latin typeface="Calibri" panose="020F0502020204030204" pitchFamily="34" charset="0"/>
                <a:ea typeface="Times New Roman" panose="02020603050405020304" pitchFamily="18" charset="0"/>
                <a:cs typeface="Calibri" panose="020F0502020204030204" pitchFamily="34" charset="0"/>
              </a:rPr>
              <a:t>and </a:t>
            </a:r>
            <a:r>
              <a:rPr lang="en-NG" sz="1800">
                <a:effectLst/>
                <a:latin typeface="Calibri" panose="020F0502020204030204" pitchFamily="34" charset="0"/>
                <a:ea typeface="Times New Roman" panose="02020603050405020304" pitchFamily="18" charset="0"/>
                <a:cs typeface="Calibri" panose="020F0502020204030204" pitchFamily="34" charset="0"/>
              </a:rPr>
              <a:t>seeking damages </a:t>
            </a:r>
            <a:r>
              <a:rPr lang="en-GB" sz="1800">
                <a:effectLst/>
                <a:latin typeface="Calibri" panose="020F0502020204030204" pitchFamily="34" charset="0"/>
                <a:ea typeface="Times New Roman" panose="02020603050405020304" pitchFamily="18" charset="0"/>
                <a:cs typeface="Calibri" panose="020F0502020204030204" pitchFamily="34" charset="0"/>
              </a:rPr>
              <a:t>in the event of an infringement</a:t>
            </a:r>
            <a:r>
              <a:rPr lang="en-NG" sz="1800">
                <a:effectLst/>
                <a:latin typeface="Calibri" panose="020F0502020204030204" pitchFamily="34" charset="0"/>
                <a:ea typeface="Times New Roman" panose="02020603050405020304" pitchFamily="18" charset="0"/>
                <a:cs typeface="Calibri" panose="020F0502020204030204" pitchFamily="34" charset="0"/>
              </a:rPr>
              <a:t>. </a:t>
            </a:r>
            <a:endParaRPr lang="en-NG" sz="1800">
              <a:effectLst/>
              <a:latin typeface="Calibri" panose="020F0502020204030204" pitchFamily="34" charset="0"/>
              <a:ea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en-GB" sz="1800" b="1">
                <a:effectLst/>
                <a:latin typeface="Calibri" panose="020F0502020204030204" pitchFamily="34" charset="0"/>
                <a:ea typeface="Times New Roman" panose="02020603050405020304" pitchFamily="18" charset="0"/>
                <a:cs typeface="Calibri" panose="020F0502020204030204" pitchFamily="34" charset="0"/>
              </a:rPr>
              <a:t>Branding and Recognition</a:t>
            </a:r>
            <a:r>
              <a:rPr lang="en-NG" sz="1800">
                <a:effectLst/>
                <a:latin typeface="Calibri" panose="020F0502020204030204" pitchFamily="34" charset="0"/>
                <a:ea typeface="Times New Roman" panose="02020603050405020304" pitchFamily="18" charset="0"/>
                <a:cs typeface="Calibri" panose="020F0502020204030204" pitchFamily="34" charset="0"/>
              </a:rPr>
              <a:t>: </a:t>
            </a:r>
            <a:r>
              <a:rPr lang="en-US" sz="1800">
                <a:effectLst/>
                <a:latin typeface="Calibri" panose="020F0502020204030204" pitchFamily="34" charset="0"/>
                <a:ea typeface="Times New Roman" panose="02020603050405020304" pitchFamily="18" charset="0"/>
                <a:cs typeface="Calibri" panose="020F0502020204030204" pitchFamily="34" charset="0"/>
              </a:rPr>
              <a:t>IP</a:t>
            </a:r>
            <a:r>
              <a:rPr lang="en-NG" sz="1800">
                <a:effectLst/>
                <a:latin typeface="Calibri" panose="020F0502020204030204" pitchFamily="34" charset="0"/>
                <a:ea typeface="Times New Roman" panose="02020603050405020304" pitchFamily="18" charset="0"/>
                <a:cs typeface="Calibri" panose="020F0502020204030204" pitchFamily="34" charset="0"/>
              </a:rPr>
              <a:t> rights can help individuals </a:t>
            </a:r>
            <a:r>
              <a:rPr lang="en-GB" sz="1800">
                <a:effectLst/>
                <a:latin typeface="Calibri" panose="020F0502020204030204" pitchFamily="34" charset="0"/>
                <a:ea typeface="Times New Roman" panose="02020603050405020304" pitchFamily="18" charset="0"/>
                <a:cs typeface="Calibri" panose="020F0502020204030204" pitchFamily="34" charset="0"/>
              </a:rPr>
              <a:t>create brand recognition, </a:t>
            </a:r>
            <a:r>
              <a:rPr lang="en-NG" sz="1800">
                <a:effectLst/>
                <a:latin typeface="Calibri" panose="020F0502020204030204" pitchFamily="34" charset="0"/>
                <a:ea typeface="Times New Roman" panose="02020603050405020304" pitchFamily="18" charset="0"/>
                <a:cs typeface="Calibri" panose="020F0502020204030204" pitchFamily="34" charset="0"/>
              </a:rPr>
              <a:t>build a reputation and establish a brand. Trademarks, for example, can help individuals distinguish their products or services from </a:t>
            </a:r>
            <a:r>
              <a:rPr lang="en-GB" sz="1800">
                <a:effectLst/>
                <a:latin typeface="Calibri" panose="020F0502020204030204" pitchFamily="34" charset="0"/>
                <a:ea typeface="Times New Roman" panose="02020603050405020304" pitchFamily="18" charset="0"/>
                <a:cs typeface="Calibri" panose="020F0502020204030204" pitchFamily="34" charset="0"/>
              </a:rPr>
              <a:t>competitors</a:t>
            </a:r>
            <a:r>
              <a:rPr lang="en-NG" sz="1800">
                <a:effectLst/>
                <a:latin typeface="Calibri" panose="020F0502020204030204" pitchFamily="34" charset="0"/>
                <a:ea typeface="Times New Roman" panose="02020603050405020304" pitchFamily="18" charset="0"/>
                <a:cs typeface="Calibri" panose="020F0502020204030204" pitchFamily="34" charset="0"/>
              </a:rPr>
              <a:t> in the market. This can lead to increased recognition, customer loyalty, and ultimately, financial success</a:t>
            </a:r>
            <a:r>
              <a:rPr lang="en-GB" sz="1800">
                <a:effectLst/>
                <a:latin typeface="Calibri" panose="020F0502020204030204" pitchFamily="34" charset="0"/>
                <a:ea typeface="Times New Roman" panose="02020603050405020304" pitchFamily="18" charset="0"/>
                <a:cs typeface="Calibri" panose="020F0502020204030204" pitchFamily="34" charset="0"/>
              </a:rPr>
              <a:t> as it increases consumer trust. </a:t>
            </a:r>
            <a:endParaRPr lang="en-NG" sz="1800">
              <a:effectLst/>
              <a:latin typeface="Calibri" panose="020F0502020204030204" pitchFamily="34" charset="0"/>
              <a:ea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sz="180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sz="180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NG" sz="1800">
              <a:effectLst/>
              <a:latin typeface="Calibri" panose="020F0502020204030204" pitchFamily="34" charset="0"/>
              <a:ea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GB" kern="10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en-NG" sz="1800" kern="1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47871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UNIQUEID" val="8"/>
</p:tagLst>
</file>

<file path=ppt/tags/tag10.xml><?xml version="1.0" encoding="utf-8"?>
<p:tagLst xmlns:a="http://schemas.openxmlformats.org/drawingml/2006/main" xmlns:r="http://schemas.openxmlformats.org/officeDocument/2006/relationships" xmlns:p="http://schemas.openxmlformats.org/presentationml/2006/main">
  <p:tag name="AS_UNIQUEID" val="119"/>
</p:tagLst>
</file>

<file path=ppt/tags/tag11.xml><?xml version="1.0" encoding="utf-8"?>
<p:tagLst xmlns:a="http://schemas.openxmlformats.org/drawingml/2006/main" xmlns:r="http://schemas.openxmlformats.org/officeDocument/2006/relationships" xmlns:p="http://schemas.openxmlformats.org/presentationml/2006/main">
  <p:tag name="AS_UNIQUEID" val="120"/>
</p:tagLst>
</file>

<file path=ppt/tags/tag12.xml><?xml version="1.0" encoding="utf-8"?>
<p:tagLst xmlns:a="http://schemas.openxmlformats.org/drawingml/2006/main" xmlns:r="http://schemas.openxmlformats.org/officeDocument/2006/relationships" xmlns:p="http://schemas.openxmlformats.org/presentationml/2006/main">
  <p:tag name="AS_UNIQUEID" val="121"/>
</p:tagLst>
</file>

<file path=ppt/tags/tag13.xml><?xml version="1.0" encoding="utf-8"?>
<p:tagLst xmlns:a="http://schemas.openxmlformats.org/drawingml/2006/main" xmlns:r="http://schemas.openxmlformats.org/officeDocument/2006/relationships" xmlns:p="http://schemas.openxmlformats.org/presentationml/2006/main">
  <p:tag name="AS_UNIQUEID" val="122"/>
</p:tagLst>
</file>

<file path=ppt/tags/tag14.xml><?xml version="1.0" encoding="utf-8"?>
<p:tagLst xmlns:a="http://schemas.openxmlformats.org/drawingml/2006/main" xmlns:r="http://schemas.openxmlformats.org/officeDocument/2006/relationships" xmlns:p="http://schemas.openxmlformats.org/presentationml/2006/main">
  <p:tag name="AS_UNIQUEID" val="123"/>
</p:tagLst>
</file>

<file path=ppt/tags/tag15.xml><?xml version="1.0" encoding="utf-8"?>
<p:tagLst xmlns:a="http://schemas.openxmlformats.org/drawingml/2006/main" xmlns:r="http://schemas.openxmlformats.org/officeDocument/2006/relationships" xmlns:p="http://schemas.openxmlformats.org/presentationml/2006/main">
  <p:tag name="AS_UNIQUEID" val="124"/>
</p:tagLst>
</file>

<file path=ppt/tags/tag16.xml><?xml version="1.0" encoding="utf-8"?>
<p:tagLst xmlns:a="http://schemas.openxmlformats.org/drawingml/2006/main" xmlns:r="http://schemas.openxmlformats.org/officeDocument/2006/relationships" xmlns:p="http://schemas.openxmlformats.org/presentationml/2006/main">
  <p:tag name="AS_UNIQUEID" val="131"/>
</p:tagLst>
</file>

<file path=ppt/tags/tag17.xml><?xml version="1.0" encoding="utf-8"?>
<p:tagLst xmlns:a="http://schemas.openxmlformats.org/drawingml/2006/main" xmlns:r="http://schemas.openxmlformats.org/officeDocument/2006/relationships" xmlns:p="http://schemas.openxmlformats.org/presentationml/2006/main">
  <p:tag name="AS_UNIQUEID" val="132"/>
</p:tagLst>
</file>

<file path=ppt/tags/tag18.xml><?xml version="1.0" encoding="utf-8"?>
<p:tagLst xmlns:a="http://schemas.openxmlformats.org/drawingml/2006/main" xmlns:r="http://schemas.openxmlformats.org/officeDocument/2006/relationships" xmlns:p="http://schemas.openxmlformats.org/presentationml/2006/main">
  <p:tag name="AS_UNIQUEID" val="133"/>
</p:tagLst>
</file>

<file path=ppt/tags/tag19.xml><?xml version="1.0" encoding="utf-8"?>
<p:tagLst xmlns:a="http://schemas.openxmlformats.org/drawingml/2006/main" xmlns:r="http://schemas.openxmlformats.org/officeDocument/2006/relationships" xmlns:p="http://schemas.openxmlformats.org/presentationml/2006/main">
  <p:tag name="AS_UNIQUEID" val="130"/>
</p:tagLst>
</file>

<file path=ppt/tags/tag2.xml><?xml version="1.0" encoding="utf-8"?>
<p:tagLst xmlns:a="http://schemas.openxmlformats.org/drawingml/2006/main" xmlns:r="http://schemas.openxmlformats.org/officeDocument/2006/relationships" xmlns:p="http://schemas.openxmlformats.org/presentationml/2006/main">
  <p:tag name="AS_UNIQUEID" val="9"/>
</p:tagLst>
</file>

<file path=ppt/tags/tag20.xml><?xml version="1.0" encoding="utf-8"?>
<p:tagLst xmlns:a="http://schemas.openxmlformats.org/drawingml/2006/main" xmlns:r="http://schemas.openxmlformats.org/officeDocument/2006/relationships" xmlns:p="http://schemas.openxmlformats.org/presentationml/2006/main">
  <p:tag name="AS_UNIQUEID" val="131"/>
</p:tagLst>
</file>

<file path=ppt/tags/tag21.xml><?xml version="1.0" encoding="utf-8"?>
<p:tagLst xmlns:a="http://schemas.openxmlformats.org/drawingml/2006/main" xmlns:r="http://schemas.openxmlformats.org/officeDocument/2006/relationships" xmlns:p="http://schemas.openxmlformats.org/presentationml/2006/main">
  <p:tag name="AS_UNIQUEID" val="132"/>
</p:tagLst>
</file>

<file path=ppt/tags/tag22.xml><?xml version="1.0" encoding="utf-8"?>
<p:tagLst xmlns:a="http://schemas.openxmlformats.org/drawingml/2006/main" xmlns:r="http://schemas.openxmlformats.org/officeDocument/2006/relationships" xmlns:p="http://schemas.openxmlformats.org/presentationml/2006/main">
  <p:tag name="AS_UNIQUEID" val="133"/>
</p:tagLst>
</file>

<file path=ppt/tags/tag23.xml><?xml version="1.0" encoding="utf-8"?>
<p:tagLst xmlns:a="http://schemas.openxmlformats.org/drawingml/2006/main" xmlns:r="http://schemas.openxmlformats.org/officeDocument/2006/relationships" xmlns:p="http://schemas.openxmlformats.org/presentationml/2006/main">
  <p:tag name="AS_UNIQUEID" val="130"/>
</p:tagLst>
</file>

<file path=ppt/tags/tag24.xml><?xml version="1.0" encoding="utf-8"?>
<p:tagLst xmlns:a="http://schemas.openxmlformats.org/drawingml/2006/main" xmlns:r="http://schemas.openxmlformats.org/officeDocument/2006/relationships" xmlns:p="http://schemas.openxmlformats.org/presentationml/2006/main">
  <p:tag name="AS_UNIQUEID" val="131"/>
</p:tagLst>
</file>

<file path=ppt/tags/tag25.xml><?xml version="1.0" encoding="utf-8"?>
<p:tagLst xmlns:a="http://schemas.openxmlformats.org/drawingml/2006/main" xmlns:r="http://schemas.openxmlformats.org/officeDocument/2006/relationships" xmlns:p="http://schemas.openxmlformats.org/presentationml/2006/main">
  <p:tag name="AS_UNIQUEID" val="132"/>
</p:tagLst>
</file>

<file path=ppt/tags/tag26.xml><?xml version="1.0" encoding="utf-8"?>
<p:tagLst xmlns:a="http://schemas.openxmlformats.org/drawingml/2006/main" xmlns:r="http://schemas.openxmlformats.org/officeDocument/2006/relationships" xmlns:p="http://schemas.openxmlformats.org/presentationml/2006/main">
  <p:tag name="AS_UNIQUEID" val="133"/>
</p:tagLst>
</file>

<file path=ppt/tags/tag27.xml><?xml version="1.0" encoding="utf-8"?>
<p:tagLst xmlns:a="http://schemas.openxmlformats.org/drawingml/2006/main" xmlns:r="http://schemas.openxmlformats.org/officeDocument/2006/relationships" xmlns:p="http://schemas.openxmlformats.org/presentationml/2006/main">
  <p:tag name="AS_UNIQUEID" val="130"/>
</p:tagLst>
</file>

<file path=ppt/tags/tag28.xml><?xml version="1.0" encoding="utf-8"?>
<p:tagLst xmlns:a="http://schemas.openxmlformats.org/drawingml/2006/main" xmlns:r="http://schemas.openxmlformats.org/officeDocument/2006/relationships" xmlns:p="http://schemas.openxmlformats.org/presentationml/2006/main">
  <p:tag name="AS_UNIQUEID" val="131"/>
</p:tagLst>
</file>

<file path=ppt/tags/tag29.xml><?xml version="1.0" encoding="utf-8"?>
<p:tagLst xmlns:a="http://schemas.openxmlformats.org/drawingml/2006/main" xmlns:r="http://schemas.openxmlformats.org/officeDocument/2006/relationships" xmlns:p="http://schemas.openxmlformats.org/presentationml/2006/main">
  <p:tag name="AS_UNIQUEID" val="132"/>
</p:tagLst>
</file>

<file path=ppt/tags/tag3.xml><?xml version="1.0" encoding="utf-8"?>
<p:tagLst xmlns:a="http://schemas.openxmlformats.org/drawingml/2006/main" xmlns:r="http://schemas.openxmlformats.org/officeDocument/2006/relationships" xmlns:p="http://schemas.openxmlformats.org/presentationml/2006/main">
  <p:tag name="AS_UNIQUEID" val="10"/>
</p:tagLst>
</file>

<file path=ppt/tags/tag30.xml><?xml version="1.0" encoding="utf-8"?>
<p:tagLst xmlns:a="http://schemas.openxmlformats.org/drawingml/2006/main" xmlns:r="http://schemas.openxmlformats.org/officeDocument/2006/relationships" xmlns:p="http://schemas.openxmlformats.org/presentationml/2006/main">
  <p:tag name="AS_UNIQUEID" val="133"/>
</p:tagLst>
</file>

<file path=ppt/tags/tag31.xml><?xml version="1.0" encoding="utf-8"?>
<p:tagLst xmlns:a="http://schemas.openxmlformats.org/drawingml/2006/main" xmlns:r="http://schemas.openxmlformats.org/officeDocument/2006/relationships" xmlns:p="http://schemas.openxmlformats.org/presentationml/2006/main">
  <p:tag name="AS_UNIQUEID" val="130"/>
</p:tagLst>
</file>

<file path=ppt/tags/tag32.xml><?xml version="1.0" encoding="utf-8"?>
<p:tagLst xmlns:a="http://schemas.openxmlformats.org/drawingml/2006/main" xmlns:r="http://schemas.openxmlformats.org/officeDocument/2006/relationships" xmlns:p="http://schemas.openxmlformats.org/presentationml/2006/main">
  <p:tag name="AS_UNIQUEID" val="131"/>
</p:tagLst>
</file>

<file path=ppt/tags/tag33.xml><?xml version="1.0" encoding="utf-8"?>
<p:tagLst xmlns:a="http://schemas.openxmlformats.org/drawingml/2006/main" xmlns:r="http://schemas.openxmlformats.org/officeDocument/2006/relationships" xmlns:p="http://schemas.openxmlformats.org/presentationml/2006/main">
  <p:tag name="AS_UNIQUEID" val="132"/>
</p:tagLst>
</file>

<file path=ppt/tags/tag34.xml><?xml version="1.0" encoding="utf-8"?>
<p:tagLst xmlns:a="http://schemas.openxmlformats.org/drawingml/2006/main" xmlns:r="http://schemas.openxmlformats.org/officeDocument/2006/relationships" xmlns:p="http://schemas.openxmlformats.org/presentationml/2006/main">
  <p:tag name="AS_UNIQUEID" val="133"/>
</p:tagLst>
</file>

<file path=ppt/tags/tag35.xml><?xml version="1.0" encoding="utf-8"?>
<p:tagLst xmlns:a="http://schemas.openxmlformats.org/drawingml/2006/main" xmlns:r="http://schemas.openxmlformats.org/officeDocument/2006/relationships" xmlns:p="http://schemas.openxmlformats.org/presentationml/2006/main">
  <p:tag name="AS_UNIQUEID" val="135"/>
</p:tagLst>
</file>

<file path=ppt/tags/tag36.xml><?xml version="1.0" encoding="utf-8"?>
<p:tagLst xmlns:a="http://schemas.openxmlformats.org/drawingml/2006/main" xmlns:r="http://schemas.openxmlformats.org/officeDocument/2006/relationships" xmlns:p="http://schemas.openxmlformats.org/presentationml/2006/main">
  <p:tag name="AS_UNIQUEID" val="136"/>
</p:tagLst>
</file>

<file path=ppt/tags/tag37.xml><?xml version="1.0" encoding="utf-8"?>
<p:tagLst xmlns:a="http://schemas.openxmlformats.org/drawingml/2006/main" xmlns:r="http://schemas.openxmlformats.org/officeDocument/2006/relationships" xmlns:p="http://schemas.openxmlformats.org/presentationml/2006/main">
  <p:tag name="AS_UNIQUEID" val="137"/>
</p:tagLst>
</file>

<file path=ppt/tags/tag38.xml><?xml version="1.0" encoding="utf-8"?>
<p:tagLst xmlns:a="http://schemas.openxmlformats.org/drawingml/2006/main" xmlns:r="http://schemas.openxmlformats.org/officeDocument/2006/relationships" xmlns:p="http://schemas.openxmlformats.org/presentationml/2006/main">
  <p:tag name="AS_UNIQUEID" val="138"/>
</p:tagLst>
</file>

<file path=ppt/tags/tag39.xml><?xml version="1.0" encoding="utf-8"?>
<p:tagLst xmlns:a="http://schemas.openxmlformats.org/drawingml/2006/main" xmlns:r="http://schemas.openxmlformats.org/officeDocument/2006/relationships" xmlns:p="http://schemas.openxmlformats.org/presentationml/2006/main">
  <p:tag name="AS_UNIQUEID" val="139"/>
</p:tagLst>
</file>

<file path=ppt/tags/tag4.xml><?xml version="1.0" encoding="utf-8"?>
<p:tagLst xmlns:a="http://schemas.openxmlformats.org/drawingml/2006/main" xmlns:r="http://schemas.openxmlformats.org/officeDocument/2006/relationships" xmlns:p="http://schemas.openxmlformats.org/presentationml/2006/main">
  <p:tag name="AS_UNIQUEID" val="11"/>
</p:tagLst>
</file>

<file path=ppt/tags/tag40.xml><?xml version="1.0" encoding="utf-8"?>
<p:tagLst xmlns:a="http://schemas.openxmlformats.org/drawingml/2006/main" xmlns:r="http://schemas.openxmlformats.org/officeDocument/2006/relationships" xmlns:p="http://schemas.openxmlformats.org/presentationml/2006/main">
  <p:tag name="AS_UNIQUEID" val="140"/>
</p:tagLst>
</file>

<file path=ppt/tags/tag41.xml><?xml version="1.0" encoding="utf-8"?>
<p:tagLst xmlns:a="http://schemas.openxmlformats.org/drawingml/2006/main" xmlns:r="http://schemas.openxmlformats.org/officeDocument/2006/relationships" xmlns:p="http://schemas.openxmlformats.org/presentationml/2006/main">
  <p:tag name="AS_UNIQUEID" val="135"/>
</p:tagLst>
</file>

<file path=ppt/tags/tag42.xml><?xml version="1.0" encoding="utf-8"?>
<p:tagLst xmlns:a="http://schemas.openxmlformats.org/drawingml/2006/main" xmlns:r="http://schemas.openxmlformats.org/officeDocument/2006/relationships" xmlns:p="http://schemas.openxmlformats.org/presentationml/2006/main">
  <p:tag name="AS_UNIQUEID" val="136"/>
</p:tagLst>
</file>

<file path=ppt/tags/tag43.xml><?xml version="1.0" encoding="utf-8"?>
<p:tagLst xmlns:a="http://schemas.openxmlformats.org/drawingml/2006/main" xmlns:r="http://schemas.openxmlformats.org/officeDocument/2006/relationships" xmlns:p="http://schemas.openxmlformats.org/presentationml/2006/main">
  <p:tag name="AS_UNIQUEID" val="137"/>
</p:tagLst>
</file>

<file path=ppt/tags/tag44.xml><?xml version="1.0" encoding="utf-8"?>
<p:tagLst xmlns:a="http://schemas.openxmlformats.org/drawingml/2006/main" xmlns:r="http://schemas.openxmlformats.org/officeDocument/2006/relationships" xmlns:p="http://schemas.openxmlformats.org/presentationml/2006/main">
  <p:tag name="AS_UNIQUEID" val="138"/>
</p:tagLst>
</file>

<file path=ppt/tags/tag45.xml><?xml version="1.0" encoding="utf-8"?>
<p:tagLst xmlns:a="http://schemas.openxmlformats.org/drawingml/2006/main" xmlns:r="http://schemas.openxmlformats.org/officeDocument/2006/relationships" xmlns:p="http://schemas.openxmlformats.org/presentationml/2006/main">
  <p:tag name="AS_UNIQUEID" val="139"/>
</p:tagLst>
</file>

<file path=ppt/tags/tag46.xml><?xml version="1.0" encoding="utf-8"?>
<p:tagLst xmlns:a="http://schemas.openxmlformats.org/drawingml/2006/main" xmlns:r="http://schemas.openxmlformats.org/officeDocument/2006/relationships" xmlns:p="http://schemas.openxmlformats.org/presentationml/2006/main">
  <p:tag name="AS_UNIQUEID" val="140"/>
</p:tagLst>
</file>

<file path=ppt/tags/tag47.xml><?xml version="1.0" encoding="utf-8"?>
<p:tagLst xmlns:a="http://schemas.openxmlformats.org/drawingml/2006/main" xmlns:r="http://schemas.openxmlformats.org/officeDocument/2006/relationships" xmlns:p="http://schemas.openxmlformats.org/presentationml/2006/main">
  <p:tag name="AS_UNIQUEID" val="135"/>
</p:tagLst>
</file>

<file path=ppt/tags/tag48.xml><?xml version="1.0" encoding="utf-8"?>
<p:tagLst xmlns:a="http://schemas.openxmlformats.org/drawingml/2006/main" xmlns:r="http://schemas.openxmlformats.org/officeDocument/2006/relationships" xmlns:p="http://schemas.openxmlformats.org/presentationml/2006/main">
  <p:tag name="AS_UNIQUEID" val="136"/>
</p:tagLst>
</file>

<file path=ppt/tags/tag49.xml><?xml version="1.0" encoding="utf-8"?>
<p:tagLst xmlns:a="http://schemas.openxmlformats.org/drawingml/2006/main" xmlns:r="http://schemas.openxmlformats.org/officeDocument/2006/relationships" xmlns:p="http://schemas.openxmlformats.org/presentationml/2006/main">
  <p:tag name="AS_UNIQUEID" val="137"/>
</p:tagLst>
</file>

<file path=ppt/tags/tag5.xml><?xml version="1.0" encoding="utf-8"?>
<p:tagLst xmlns:a="http://schemas.openxmlformats.org/drawingml/2006/main" xmlns:r="http://schemas.openxmlformats.org/officeDocument/2006/relationships" xmlns:p="http://schemas.openxmlformats.org/presentationml/2006/main">
  <p:tag name="AS_UNIQUEID" val="12"/>
</p:tagLst>
</file>

<file path=ppt/tags/tag50.xml><?xml version="1.0" encoding="utf-8"?>
<p:tagLst xmlns:a="http://schemas.openxmlformats.org/drawingml/2006/main" xmlns:r="http://schemas.openxmlformats.org/officeDocument/2006/relationships" xmlns:p="http://schemas.openxmlformats.org/presentationml/2006/main">
  <p:tag name="AS_UNIQUEID" val="138"/>
</p:tagLst>
</file>

<file path=ppt/tags/tag51.xml><?xml version="1.0" encoding="utf-8"?>
<p:tagLst xmlns:a="http://schemas.openxmlformats.org/drawingml/2006/main" xmlns:r="http://schemas.openxmlformats.org/officeDocument/2006/relationships" xmlns:p="http://schemas.openxmlformats.org/presentationml/2006/main">
  <p:tag name="AS_UNIQUEID" val="139"/>
</p:tagLst>
</file>

<file path=ppt/tags/tag52.xml><?xml version="1.0" encoding="utf-8"?>
<p:tagLst xmlns:a="http://schemas.openxmlformats.org/drawingml/2006/main" xmlns:r="http://schemas.openxmlformats.org/officeDocument/2006/relationships" xmlns:p="http://schemas.openxmlformats.org/presentationml/2006/main">
  <p:tag name="AS_UNIQUEID" val="140"/>
</p:tagLst>
</file>

<file path=ppt/tags/tag53.xml><?xml version="1.0" encoding="utf-8"?>
<p:tagLst xmlns:a="http://schemas.openxmlformats.org/drawingml/2006/main" xmlns:r="http://schemas.openxmlformats.org/officeDocument/2006/relationships" xmlns:p="http://schemas.openxmlformats.org/presentationml/2006/main">
  <p:tag name="AS_UNIQUEID" val="135"/>
</p:tagLst>
</file>

<file path=ppt/tags/tag54.xml><?xml version="1.0" encoding="utf-8"?>
<p:tagLst xmlns:a="http://schemas.openxmlformats.org/drawingml/2006/main" xmlns:r="http://schemas.openxmlformats.org/officeDocument/2006/relationships" xmlns:p="http://schemas.openxmlformats.org/presentationml/2006/main">
  <p:tag name="AS_UNIQUEID" val="136"/>
</p:tagLst>
</file>

<file path=ppt/tags/tag55.xml><?xml version="1.0" encoding="utf-8"?>
<p:tagLst xmlns:a="http://schemas.openxmlformats.org/drawingml/2006/main" xmlns:r="http://schemas.openxmlformats.org/officeDocument/2006/relationships" xmlns:p="http://schemas.openxmlformats.org/presentationml/2006/main">
  <p:tag name="AS_UNIQUEID" val="137"/>
</p:tagLst>
</file>

<file path=ppt/tags/tag56.xml><?xml version="1.0" encoding="utf-8"?>
<p:tagLst xmlns:a="http://schemas.openxmlformats.org/drawingml/2006/main" xmlns:r="http://schemas.openxmlformats.org/officeDocument/2006/relationships" xmlns:p="http://schemas.openxmlformats.org/presentationml/2006/main">
  <p:tag name="AS_UNIQUEID" val="138"/>
</p:tagLst>
</file>

<file path=ppt/tags/tag57.xml><?xml version="1.0" encoding="utf-8"?>
<p:tagLst xmlns:a="http://schemas.openxmlformats.org/drawingml/2006/main" xmlns:r="http://schemas.openxmlformats.org/officeDocument/2006/relationships" xmlns:p="http://schemas.openxmlformats.org/presentationml/2006/main">
  <p:tag name="AS_UNIQUEID" val="139"/>
</p:tagLst>
</file>

<file path=ppt/tags/tag58.xml><?xml version="1.0" encoding="utf-8"?>
<p:tagLst xmlns:a="http://schemas.openxmlformats.org/drawingml/2006/main" xmlns:r="http://schemas.openxmlformats.org/officeDocument/2006/relationships" xmlns:p="http://schemas.openxmlformats.org/presentationml/2006/main">
  <p:tag name="AS_UNIQUEID" val="140"/>
</p:tagLst>
</file>

<file path=ppt/tags/tag59.xml><?xml version="1.0" encoding="utf-8"?>
<p:tagLst xmlns:a="http://schemas.openxmlformats.org/drawingml/2006/main" xmlns:r="http://schemas.openxmlformats.org/officeDocument/2006/relationships" xmlns:p="http://schemas.openxmlformats.org/presentationml/2006/main">
  <p:tag name="AS_UNIQUEID" val="135"/>
</p:tagLst>
</file>

<file path=ppt/tags/tag6.xml><?xml version="1.0" encoding="utf-8"?>
<p:tagLst xmlns:a="http://schemas.openxmlformats.org/drawingml/2006/main" xmlns:r="http://schemas.openxmlformats.org/officeDocument/2006/relationships" xmlns:p="http://schemas.openxmlformats.org/presentationml/2006/main">
  <p:tag name="AS_UNIQUEID" val="107"/>
</p:tagLst>
</file>

<file path=ppt/tags/tag60.xml><?xml version="1.0" encoding="utf-8"?>
<p:tagLst xmlns:a="http://schemas.openxmlformats.org/drawingml/2006/main" xmlns:r="http://schemas.openxmlformats.org/officeDocument/2006/relationships" xmlns:p="http://schemas.openxmlformats.org/presentationml/2006/main">
  <p:tag name="AS_UNIQUEID" val="136"/>
</p:tagLst>
</file>

<file path=ppt/tags/tag61.xml><?xml version="1.0" encoding="utf-8"?>
<p:tagLst xmlns:a="http://schemas.openxmlformats.org/drawingml/2006/main" xmlns:r="http://schemas.openxmlformats.org/officeDocument/2006/relationships" xmlns:p="http://schemas.openxmlformats.org/presentationml/2006/main">
  <p:tag name="AS_UNIQUEID" val="137"/>
</p:tagLst>
</file>

<file path=ppt/tags/tag62.xml><?xml version="1.0" encoding="utf-8"?>
<p:tagLst xmlns:a="http://schemas.openxmlformats.org/drawingml/2006/main" xmlns:r="http://schemas.openxmlformats.org/officeDocument/2006/relationships" xmlns:p="http://schemas.openxmlformats.org/presentationml/2006/main">
  <p:tag name="AS_UNIQUEID" val="138"/>
</p:tagLst>
</file>

<file path=ppt/tags/tag63.xml><?xml version="1.0" encoding="utf-8"?>
<p:tagLst xmlns:a="http://schemas.openxmlformats.org/drawingml/2006/main" xmlns:r="http://schemas.openxmlformats.org/officeDocument/2006/relationships" xmlns:p="http://schemas.openxmlformats.org/presentationml/2006/main">
  <p:tag name="AS_UNIQUEID" val="139"/>
</p:tagLst>
</file>

<file path=ppt/tags/tag64.xml><?xml version="1.0" encoding="utf-8"?>
<p:tagLst xmlns:a="http://schemas.openxmlformats.org/drawingml/2006/main" xmlns:r="http://schemas.openxmlformats.org/officeDocument/2006/relationships" xmlns:p="http://schemas.openxmlformats.org/presentationml/2006/main">
  <p:tag name="AS_UNIQUEID" val="140"/>
</p:tagLst>
</file>

<file path=ppt/tags/tag65.xml><?xml version="1.0" encoding="utf-8"?>
<p:tagLst xmlns:a="http://schemas.openxmlformats.org/drawingml/2006/main" xmlns:r="http://schemas.openxmlformats.org/officeDocument/2006/relationships" xmlns:p="http://schemas.openxmlformats.org/presentationml/2006/main">
  <p:tag name="AS_UNIQUEID" val="255"/>
</p:tagLst>
</file>

<file path=ppt/tags/tag66.xml><?xml version="1.0" encoding="utf-8"?>
<p:tagLst xmlns:a="http://schemas.openxmlformats.org/drawingml/2006/main" xmlns:r="http://schemas.openxmlformats.org/officeDocument/2006/relationships" xmlns:p="http://schemas.openxmlformats.org/presentationml/2006/main">
  <p:tag name="AS_UNIQUEID" val="256"/>
</p:tagLst>
</file>

<file path=ppt/tags/tag67.xml><?xml version="1.0" encoding="utf-8"?>
<p:tagLst xmlns:a="http://schemas.openxmlformats.org/drawingml/2006/main" xmlns:r="http://schemas.openxmlformats.org/officeDocument/2006/relationships" xmlns:p="http://schemas.openxmlformats.org/presentationml/2006/main">
  <p:tag name="AS_UNIQUEID" val="257"/>
</p:tagLst>
</file>

<file path=ppt/tags/tag68.xml><?xml version="1.0" encoding="utf-8"?>
<p:tagLst xmlns:a="http://schemas.openxmlformats.org/drawingml/2006/main" xmlns:r="http://schemas.openxmlformats.org/officeDocument/2006/relationships" xmlns:p="http://schemas.openxmlformats.org/presentationml/2006/main">
  <p:tag name="AS_UNIQUEID" val="258"/>
</p:tagLst>
</file>

<file path=ppt/tags/tag7.xml><?xml version="1.0" encoding="utf-8"?>
<p:tagLst xmlns:a="http://schemas.openxmlformats.org/drawingml/2006/main" xmlns:r="http://schemas.openxmlformats.org/officeDocument/2006/relationships" xmlns:p="http://schemas.openxmlformats.org/presentationml/2006/main">
  <p:tag name="AS_UNIQUEID" val="108"/>
</p:tagLst>
</file>

<file path=ppt/tags/tag8.xml><?xml version="1.0" encoding="utf-8"?>
<p:tagLst xmlns:a="http://schemas.openxmlformats.org/drawingml/2006/main" xmlns:r="http://schemas.openxmlformats.org/officeDocument/2006/relationships" xmlns:p="http://schemas.openxmlformats.org/presentationml/2006/main">
  <p:tag name="AS_UNIQUEID" val="109"/>
</p:tagLst>
</file>

<file path=ppt/tags/tag9.xml><?xml version="1.0" encoding="utf-8"?>
<p:tagLst xmlns:a="http://schemas.openxmlformats.org/drawingml/2006/main" xmlns:r="http://schemas.openxmlformats.org/officeDocument/2006/relationships" xmlns:p="http://schemas.openxmlformats.org/presentationml/2006/main">
  <p:tag name="AS_UNIQUEID" val="110"/>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rgbClr val="414B56"/>
      </a:dk1>
      <a:lt1>
        <a:sysClr val="window" lastClr="FFFFFF"/>
      </a:lt1>
      <a:dk2>
        <a:srgbClr val="747578"/>
      </a:dk2>
      <a:lt2>
        <a:srgbClr val="D4D2D0"/>
      </a:lt2>
      <a:accent1>
        <a:srgbClr val="A71930"/>
      </a:accent1>
      <a:accent2>
        <a:srgbClr val="C6C6BC"/>
      </a:accent2>
      <a:accent3>
        <a:srgbClr val="FFFFFF"/>
      </a:accent3>
      <a:accent4>
        <a:srgbClr val="58595B"/>
      </a:accent4>
      <a:accent5>
        <a:srgbClr val="9E9273"/>
      </a:accent5>
      <a:accent6>
        <a:srgbClr val="7E848D"/>
      </a:accent6>
      <a:hlink>
        <a:srgbClr val="A71930"/>
      </a:hlink>
      <a:folHlink>
        <a:srgbClr val="A7193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B20D747A31F746A4C27217F961EDE2" ma:contentTypeVersion="10" ma:contentTypeDescription="Create a new document." ma:contentTypeScope="" ma:versionID="f029881603296b70a207e0186582dbd4">
  <xsd:schema xmlns:xsd="http://www.w3.org/2001/XMLSchema" xmlns:xs="http://www.w3.org/2001/XMLSchema" xmlns:p="http://schemas.microsoft.com/office/2006/metadata/properties" xmlns:ns3="98a6f24b-c11f-4b38-92d4-f85eea20161f" xmlns:ns4="8bc8880c-bf05-49ff-970f-f1177750db91" targetNamespace="http://schemas.microsoft.com/office/2006/metadata/properties" ma:root="true" ma:fieldsID="58c182a9994986e358c8624840d97c4f" ns3:_="" ns4:_="">
    <xsd:import namespace="98a6f24b-c11f-4b38-92d4-f85eea20161f"/>
    <xsd:import namespace="8bc8880c-bf05-49ff-970f-f1177750db9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a6f24b-c11f-4b38-92d4-f85eea2016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c8880c-bf05-49ff-970f-f1177750db9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FAA8B3-870E-4CEA-ABB2-81743E61A1C9}">
  <ds:schemaRefs>
    <ds:schemaRef ds:uri="8bc8880c-bf05-49ff-970f-f1177750db91"/>
    <ds:schemaRef ds:uri="98a6f24b-c11f-4b38-92d4-f85eea20161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B6086A9D-9CA5-4CF6-A569-7FCD4A96D1F8}">
  <ds:schemaRefs>
    <ds:schemaRef ds:uri="8bc8880c-bf05-49ff-970f-f1177750db91"/>
    <ds:schemaRef ds:uri="98a6f24b-c11f-4b38-92d4-f85eea20161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EE3A0E8-A5CE-42FA-B7AD-9AF88AE25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TotalTime>
  <Words>5297</Words>
  <Application>Microsoft Office PowerPoint</Application>
  <PresentationFormat>On-screen Show (4:3)</PresentationFormat>
  <Paragraphs>300</Paragraphs>
  <Slides>34</Slides>
  <Notes>3</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34</vt:i4>
      </vt:variant>
    </vt:vector>
  </HeadingPairs>
  <TitlesOfParts>
    <vt:vector size="48" baseType="lpstr">
      <vt:lpstr>Arial</vt:lpstr>
      <vt:lpstr>Calibri</vt:lpstr>
      <vt:lpstr>Calibri Light</vt:lpstr>
      <vt:lpstr>Courier New</vt:lpstr>
      <vt:lpstr>Google Sans</vt:lpstr>
      <vt:lpstr>Noto Sans Display</vt:lpstr>
      <vt:lpstr>Times New Roman</vt:lpstr>
      <vt:lpstr>Tw Cen MT</vt:lpstr>
      <vt:lpstr>Verdana</vt:lpstr>
      <vt:lpstr>Wingdings</vt:lpstr>
      <vt:lpstr>Wingdings 2</vt:lpstr>
      <vt:lpstr>Median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Ayoola</dc:creator>
  <cp:lastModifiedBy>G. Elias</cp:lastModifiedBy>
  <cp:revision>8</cp:revision>
  <dcterms:created xsi:type="dcterms:W3CDTF">2021-12-19T20:29:53Z</dcterms:created>
  <dcterms:modified xsi:type="dcterms:W3CDTF">2023-04-20T07:42:49Z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0x01010084B20D747A31F746A4C27217F961EDE2</vt:lpwstr>
  </property>
</Properties>
</file>